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373" r:id="rId2"/>
    <p:sldId id="381" r:id="rId3"/>
    <p:sldId id="347" r:id="rId4"/>
    <p:sldId id="348" r:id="rId5"/>
    <p:sldId id="349" r:id="rId6"/>
    <p:sldId id="346" r:id="rId7"/>
    <p:sldId id="350" r:id="rId8"/>
    <p:sldId id="351" r:id="rId9"/>
    <p:sldId id="352" r:id="rId10"/>
    <p:sldId id="353" r:id="rId11"/>
    <p:sldId id="354" r:id="rId12"/>
    <p:sldId id="380" r:id="rId13"/>
    <p:sldId id="355" r:id="rId14"/>
    <p:sldId id="356" r:id="rId15"/>
    <p:sldId id="360" r:id="rId16"/>
    <p:sldId id="357" r:id="rId17"/>
    <p:sldId id="358" r:id="rId18"/>
    <p:sldId id="359" r:id="rId19"/>
    <p:sldId id="361" r:id="rId20"/>
    <p:sldId id="377" r:id="rId21"/>
    <p:sldId id="363" r:id="rId22"/>
    <p:sldId id="370" r:id="rId23"/>
    <p:sldId id="371" r:id="rId24"/>
    <p:sldId id="375" r:id="rId25"/>
    <p:sldId id="378" r:id="rId26"/>
    <p:sldId id="379" r:id="rId27"/>
    <p:sldId id="362" r:id="rId28"/>
    <p:sldId id="365" r:id="rId29"/>
    <p:sldId id="366" r:id="rId30"/>
    <p:sldId id="364" r:id="rId31"/>
    <p:sldId id="367" r:id="rId32"/>
    <p:sldId id="368" r:id="rId33"/>
    <p:sldId id="369" r:id="rId34"/>
    <p:sldId id="372" r:id="rId35"/>
    <p:sldId id="382" r:id="rId36"/>
    <p:sldId id="345" r:id="rId3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254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254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7" autoAdjust="0"/>
    <p:restoredTop sz="94660"/>
  </p:normalViewPr>
  <p:slideViewPr>
    <p:cSldViewPr>
      <p:cViewPr varScale="1">
        <p:scale>
          <a:sx n="58" d="100"/>
          <a:sy n="58" d="100"/>
        </p:scale>
        <p:origin x="504" y="10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0" name="Shape 7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74717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45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pic" sz="quarter" idx="13"/>
          </p:nvPr>
        </p:nvSpPr>
        <p:spPr>
          <a:xfrm>
            <a:off x="9069982" y="2029102"/>
            <a:ext cx="6244116" cy="62441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ru-RU"/>
              <a:t>Вставка рисунка</a:t>
            </a: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pic" sz="half" idx="13"/>
          </p:nvPr>
        </p:nvSpPr>
        <p:spPr>
          <a:xfrm>
            <a:off x="0" y="8678333"/>
            <a:ext cx="24384000" cy="508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ru-RU"/>
              <a:t>Вставка рисунка</a:t>
            </a:r>
            <a:endParaRPr/>
          </a:p>
        </p:txBody>
      </p:sp>
      <p:sp>
        <p:nvSpPr>
          <p:cNvPr id="562" name="Shape 562"/>
          <p:cNvSpPr>
            <a:spLocks noGrp="1"/>
          </p:cNvSpPr>
          <p:nvPr>
            <p:ph type="sldNum" sz="quarter" idx="2"/>
          </p:nvPr>
        </p:nvSpPr>
        <p:spPr>
          <a:xfrm>
            <a:off x="23190455" y="12501426"/>
            <a:ext cx="368574" cy="38100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9" r:id="rId3"/>
  </p:sldLayoutIdLst>
  <p:transition spd="med"/>
  <p:txStyles>
    <p:title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6195000" marR="0" indent="-33020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6830000" marR="0" indent="-33020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465000" marR="0" indent="-33020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38100000" marR="0" indent="-33020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9072" y="2033464"/>
            <a:ext cx="17425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rgbClr val="2F5496"/>
                </a:solidFill>
              </a:rPr>
              <a:t>Как не наступить на распределенные грабли или просто хорошие практики по работе с Kafka, Zookeeper и HBase</a:t>
            </a:r>
            <a:endParaRPr lang="ru-RU" sz="6000" dirty="0">
              <a:solidFill>
                <a:srgbClr val="2F5496"/>
              </a:solidFill>
            </a:endParaRPr>
          </a:p>
        </p:txBody>
      </p:sp>
      <p:pic>
        <p:nvPicPr>
          <p:cNvPr id="6" name="Рисунок 2" descr="zookeeper_logo.png (175×249)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872" y="9234264"/>
            <a:ext cx="2376264" cy="3223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063" y="10026352"/>
            <a:ext cx="4423809" cy="1935832"/>
          </a:xfrm>
          <a:prstGeom prst="rect">
            <a:avLst/>
          </a:prstGeom>
        </p:spPr>
      </p:pic>
      <p:pic>
        <p:nvPicPr>
          <p:cNvPr id="8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011" y="10530408"/>
            <a:ext cx="4775614" cy="12193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86844" y="6511693"/>
            <a:ext cx="21530392" cy="2176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с очередями или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persistent </a:t>
            </a:r>
            <a: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хранилищами становится не такой очевидной, когда дело касается распределенных систем. Вопросы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consistency </a:t>
            </a:r>
            <a: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availability </a:t>
            </a:r>
            <a: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требуют особого внимания, когда речь идет об обработке критичных данных. Мы расскажем о подводных камнях, которые нам попались, а также поделимся интересными практиками решения типовых задач. </a:t>
            </a:r>
          </a:p>
        </p:txBody>
      </p:sp>
    </p:spTree>
    <p:extLst>
      <p:ext uri="{BB962C8B-B14F-4D97-AF65-F5344CB8AC3E}">
        <p14:creationId xmlns:p14="http://schemas.microsoft.com/office/powerpoint/2010/main" val="232456276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zookeeper_logo.png (175×249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96" y="1889448"/>
            <a:ext cx="2376264" cy="32235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312042" y="940471"/>
            <a:ext cx="777296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distributed-job-manager</a:t>
            </a:r>
            <a:endParaRPr kumimoji="0" lang="ru-RU" sz="6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000" y="1882145"/>
            <a:ext cx="20404806" cy="9008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09024" y="12114584"/>
            <a:ext cx="181780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/>
              <a:t>jepsen</a:t>
            </a: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60940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zookeeper_logo.png (175×249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96" y="1889448"/>
            <a:ext cx="2376264" cy="32235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51040" y="5993904"/>
            <a:ext cx="18348417" cy="69865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PersistentExpiringDistributedLock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getDistributedLock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lock.expirableAcquire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.toMillis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3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.toMillis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 {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haveWorkToDo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kumimoji="0" lang="ru-RU" altLang="ru-RU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prolong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persistent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lock.checkAndProlong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.toMillis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 {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ru-RU" altLang="ru-RU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gone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//</a:t>
            </a:r>
            <a:r>
              <a:rPr kumimoji="0" lang="ru-RU" altLang="ru-RU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gracefully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551040" y="3114648"/>
            <a:ext cx="19946216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PersistentExpiringDistributedLock{</a:t>
            </a:r>
            <a:b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expirableAcquire(</a:t>
            </a:r>
            <a:r>
              <a:rPr kumimoji="0" lang="ru-RU" altLang="ru-RU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acquirePeriod, </a:t>
            </a:r>
            <a:r>
              <a:rPr kumimoji="0" lang="ru-RU" altLang="ru-RU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timeout) </a:t>
            </a:r>
            <a:r>
              <a:rPr kumimoji="0" lang="ru-RU" altLang="ru-RU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{...}</a:t>
            </a:r>
            <a:b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checkAndProlong(</a:t>
            </a:r>
            <a:r>
              <a:rPr kumimoji="0" lang="ru-RU" altLang="ru-RU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prolongationPeriod) </a:t>
            </a:r>
            <a:r>
              <a:rPr kumimoji="0" lang="ru-RU" altLang="ru-RU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{...}</a:t>
            </a:r>
            <a:b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28704" y="11394504"/>
            <a:ext cx="4169885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6000" strike="sngStrike" dirty="0"/>
              <a:t>Ephemeral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0158260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1280" y="752872"/>
            <a:ext cx="10729192" cy="8720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job-manager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└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locks</a:t>
            </a:r>
          </a:p>
          <a:p>
            <a:pPr algn="l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└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 assignment-version</a:t>
            </a:r>
          </a:p>
          <a:p>
            <a:pPr algn="l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└ workers</a:t>
            </a:r>
          </a:p>
          <a:p>
            <a:pPr algn="l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└ 20</a:t>
            </a:r>
          </a:p>
          <a:p>
            <a:pPr algn="l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pPr algn="l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└ 3</a:t>
            </a:r>
          </a:p>
          <a:p>
            <a:pPr algn="l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available</a:t>
            </a:r>
          </a:p>
          <a:p>
            <a:pPr algn="l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└ work-pooled</a:t>
            </a:r>
          </a:p>
          <a:p>
            <a:pPr algn="l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async.report.building.job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cdr.upload.service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deferred.sms.notification.job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elasticsearch.upload.job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email.sender.job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...</a:t>
            </a:r>
          </a:p>
          <a:p>
            <a:pPr algn="l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assigned</a:t>
            </a:r>
          </a:p>
          <a:p>
            <a:pPr algn="l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└ work-pooled        </a:t>
            </a:r>
          </a:p>
          <a:p>
            <a:pPr algn="l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async.report.building.job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elasticsearch.upload.job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Рисунок 4" descr="zookeeper_logo.png (175×249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96" y="1889448"/>
            <a:ext cx="2376264" cy="32235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7422408" y="2846736"/>
            <a:ext cx="10265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2788" y="10038929"/>
            <a:ext cx="22178464" cy="3056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</a:pPr>
            <a:r>
              <a:rPr lang="en-US" sz="3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3600" dirty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3600" dirty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ZooKeeper</a:t>
            </a:r>
            <a:r>
              <a:rPr lang="en-US" sz="3600" dirty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</a:pPr>
            <a:r>
              <a:rPr lang="en-US" sz="3600" dirty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</a:pPr>
            <a:r>
              <a:rPr lang="en-US" sz="3600" dirty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3600" dirty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US" sz="3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3600" dirty="0" err="1" smtClean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OpResult</a:t>
            </a:r>
            <a:r>
              <a:rPr lang="en-US" sz="3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3600" dirty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multi</a:t>
            </a:r>
            <a:r>
              <a:rPr lang="en-US" sz="3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600" dirty="0" err="1" smtClean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Iterable</a:t>
            </a:r>
            <a:r>
              <a:rPr lang="en-US" sz="3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3600" dirty="0" smtClean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</a:t>
            </a:r>
            <a:r>
              <a:rPr lang="en-US" sz="3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3600" dirty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ops</a:t>
            </a:r>
            <a:r>
              <a:rPr lang="en-US" sz="3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3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throws</a:t>
            </a:r>
            <a:r>
              <a:rPr lang="ru-RU" sz="3600" dirty="0" smtClean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Exception</a:t>
            </a:r>
            <a:r>
              <a:rPr lang="ru-RU" sz="3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{...}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</a:pPr>
            <a:r>
              <a:rPr lang="ru-RU" sz="3600" dirty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3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</a:pPr>
            <a:r>
              <a:rPr lang="ru-RU" sz="3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627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0" y="1889448"/>
            <a:ext cx="3126533" cy="13681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213" y="1889448"/>
            <a:ext cx="16243620" cy="1073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740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0" y="1889448"/>
            <a:ext cx="3126533" cy="13681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212" y="1889447"/>
            <a:ext cx="16027595" cy="1134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8382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0" y="1889448"/>
            <a:ext cx="3126533" cy="136815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784" y="5129808"/>
            <a:ext cx="1960034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338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0" y="1889448"/>
            <a:ext cx="3126533" cy="13681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212" y="1889448"/>
            <a:ext cx="17467755" cy="102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3772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0" y="1889448"/>
            <a:ext cx="3126533" cy="136815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224" y="627146"/>
            <a:ext cx="13609512" cy="492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2562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0" y="1889448"/>
            <a:ext cx="3126533" cy="136815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216" y="593304"/>
            <a:ext cx="13897544" cy="1263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4944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103102" y="749049"/>
            <a:ext cx="47195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/>
              <a:t>I</a:t>
            </a:r>
            <a:r>
              <a:rPr lang="ru-RU" sz="6600"/>
              <a:t>dempotency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0" y="1889448"/>
            <a:ext cx="3126533" cy="136815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368" y="2105472"/>
            <a:ext cx="12097344" cy="1064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301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600" y="3113584"/>
            <a:ext cx="5832648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2302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0" y="1889448"/>
            <a:ext cx="3126533" cy="1368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9552" y="10818440"/>
            <a:ext cx="684076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smtClean="0"/>
              <a:t>partition = hash(</a:t>
            </a:r>
            <a:r>
              <a:rPr lang="en-US" dirty="0" err="1" smtClean="0"/>
              <a:t>userId</a:t>
            </a:r>
            <a:r>
              <a:rPr lang="en-US" dirty="0" smtClean="0"/>
              <a:t>)</a:t>
            </a:r>
            <a:endParaRPr kumimoji="0" lang="ru-RU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5376" y="1170720"/>
            <a:ext cx="12206867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{userId:107, event: ‘find-sword’}</a:t>
            </a:r>
          </a:p>
          <a:p>
            <a:pPr algn="l"/>
            <a:r>
              <a:rPr lang="en-US" dirty="0"/>
              <a:t>{userId:107, event: ‘</a:t>
            </a:r>
            <a:r>
              <a:rPr lang="en-US" dirty="0" smtClean="0"/>
              <a:t>kill-monster-by-sword</a:t>
            </a:r>
            <a:r>
              <a:rPr lang="en-US" dirty="0"/>
              <a:t>’}</a:t>
            </a:r>
          </a:p>
          <a:p>
            <a:pPr algn="l"/>
            <a:r>
              <a:rPr lang="en-US" dirty="0"/>
              <a:t>{userId:107, event: ‘lose-sword</a:t>
            </a:r>
            <a:r>
              <a:rPr lang="en-US" dirty="0" smtClean="0"/>
              <a:t>’}</a:t>
            </a:r>
            <a:endParaRPr lang="ru-RU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2" y="4340864"/>
            <a:ext cx="23116080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9218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0" y="1889448"/>
            <a:ext cx="3126533" cy="136815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288" y="1745432"/>
            <a:ext cx="13529901" cy="4214936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037501" y="7650088"/>
            <a:ext cx="1702147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KafkaConsumer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newConsumer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isNeedToShutdown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records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consumer.poll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.toMillis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processRecords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records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kumimoji="0" lang="en-US" altLang="ru-RU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processRecords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much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die</a:t>
            </a: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consumer.commitSync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8618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0" y="1889448"/>
            <a:ext cx="3126533" cy="136815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288" y="1745432"/>
            <a:ext cx="13529901" cy="42149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75576" y="7938120"/>
            <a:ext cx="7700826" cy="2226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KStreams?</a:t>
            </a: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830842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0" y="1889448"/>
            <a:ext cx="3126533" cy="136815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288" y="1745432"/>
            <a:ext cx="13529901" cy="42149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75576" y="7938120"/>
            <a:ext cx="7700826" cy="2226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KStreams?</a:t>
            </a: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1" y="6176355"/>
            <a:ext cx="3274356" cy="403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390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0840" y="3329608"/>
            <a:ext cx="21242360" cy="470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</a:pPr>
            <a:r>
              <a:rPr lang="en-US" sz="4000" dirty="0" smtClean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 </a:t>
            </a:r>
            <a:r>
              <a:rPr lang="en-US" sz="4000" dirty="0" err="1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sz="4000" dirty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4000" dirty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4000" dirty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HashMap</a:t>
            </a:r>
            <a:r>
              <a:rPr lang="en-US" sz="4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</a:pPr>
            <a:r>
              <a:rPr lang="en-US" sz="4000" dirty="0" err="1" smtClean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sz="4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4000" dirty="0" err="1" smtClean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put</a:t>
            </a:r>
            <a:r>
              <a:rPr lang="en-US" sz="4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000" dirty="0" err="1" smtClean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ConsumerConfig</a:t>
            </a:r>
            <a:r>
              <a:rPr lang="en-US" sz="4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4000" dirty="0" err="1" smtClean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GROUP_ID_CONFIG</a:t>
            </a:r>
            <a:r>
              <a:rPr lang="en-US" sz="4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4000" dirty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group</a:t>
            </a:r>
            <a:r>
              <a:rPr lang="en-US" sz="4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</a:pPr>
            <a:r>
              <a:rPr lang="en-US" sz="4000" dirty="0" err="1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sz="4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4000" dirty="0" err="1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put</a:t>
            </a:r>
            <a:r>
              <a:rPr lang="en-US" sz="4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000" dirty="0" err="1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ConsumerConfig</a:t>
            </a:r>
            <a:r>
              <a:rPr lang="en-US" sz="4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4000" dirty="0" err="1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ENABLE_AUTO_COMMIT_CONFIG</a:t>
            </a:r>
            <a:r>
              <a:rPr lang="en-US" sz="4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4000" dirty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"false</a:t>
            </a:r>
            <a:r>
              <a:rPr lang="en-US" sz="4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4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</a:pPr>
            <a:r>
              <a:rPr lang="en-US" sz="4000" dirty="0" err="1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sz="4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4000" dirty="0" err="1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put</a:t>
            </a:r>
            <a:r>
              <a:rPr lang="en-US" sz="4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000" dirty="0" err="1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ConsumerConfig</a:t>
            </a:r>
            <a:r>
              <a:rPr lang="en-US" sz="4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4000" dirty="0" err="1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AUTO_OFFSET_RESET_CONFIG</a:t>
            </a:r>
            <a:r>
              <a:rPr lang="en-US" sz="4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4000" dirty="0" smtClean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"earliest"</a:t>
            </a:r>
            <a:r>
              <a:rPr lang="en-US" sz="4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</a:pPr>
            <a:r>
              <a:rPr lang="en-US" sz="4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</a:pPr>
            <a:r>
              <a:rPr lang="en-US" sz="4000" dirty="0" err="1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KafkaConsumer</a:t>
            </a:r>
            <a:r>
              <a:rPr lang="en-US" sz="4000" dirty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consumer </a:t>
            </a:r>
            <a:r>
              <a:rPr lang="en-US" sz="4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4000" dirty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4000" dirty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KafkaConsumer</a:t>
            </a:r>
            <a:r>
              <a:rPr lang="en-US" sz="4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000" dirty="0" err="1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sz="4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5994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2108" y="7379474"/>
            <a:ext cx="5153975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600" dirty="0" smtClean="0"/>
              <a:t>CAS</a:t>
            </a:r>
            <a:r>
              <a:rPr lang="en-US" sz="16600" dirty="0" smtClean="0"/>
              <a:t>!</a:t>
            </a:r>
            <a:endParaRPr lang="ru-RU" sz="1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280" y="1529408"/>
            <a:ext cx="5303150" cy="3554767"/>
          </a:xfrm>
          <a:prstGeom prst="rect">
            <a:avLst/>
          </a:prstGeom>
        </p:spPr>
      </p:pic>
      <p:pic>
        <p:nvPicPr>
          <p:cNvPr id="4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016" y="2393504"/>
            <a:ext cx="676875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2645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2108" y="7379474"/>
            <a:ext cx="5153975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600" dirty="0" smtClean="0"/>
              <a:t>CAS</a:t>
            </a:r>
            <a:r>
              <a:rPr lang="en-US" sz="16600" dirty="0" smtClean="0"/>
              <a:t>!</a:t>
            </a:r>
            <a:endParaRPr lang="ru-RU" sz="1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160" y="3911002"/>
            <a:ext cx="3627916" cy="3954428"/>
          </a:xfrm>
          <a:prstGeom prst="rect">
            <a:avLst/>
          </a:prstGeom>
        </p:spPr>
      </p:pic>
      <p:pic>
        <p:nvPicPr>
          <p:cNvPr id="4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016" y="2393504"/>
            <a:ext cx="6768750" cy="17281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952" y="7379474"/>
            <a:ext cx="10138681" cy="198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3391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4" y="1889448"/>
            <a:ext cx="4775614" cy="121930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040" y="3545632"/>
            <a:ext cx="17379593" cy="734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4048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4" y="1889448"/>
            <a:ext cx="4775614" cy="121930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032" y="3761656"/>
            <a:ext cx="18146016" cy="752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0701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4" y="1889448"/>
            <a:ext cx="4775614" cy="121930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216" y="2681536"/>
            <a:ext cx="14094439" cy="101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044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zookeeper_logo.png (175×249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96" y="1889448"/>
            <a:ext cx="2376264" cy="3223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007" y="1889448"/>
            <a:ext cx="20383697" cy="72728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752811" y="11795775"/>
            <a:ext cx="2257028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Consul</a:t>
            </a:r>
            <a:endParaRPr kumimoji="0" lang="ru-RU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875961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848" y="1601416"/>
            <a:ext cx="2438400" cy="2438400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77623"/>
              </p:ext>
            </p:extLst>
          </p:nvPr>
        </p:nvGraphicFramePr>
        <p:xfrm>
          <a:off x="1501366" y="1817440"/>
          <a:ext cx="10618626" cy="1115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4196">
                  <a:extLst>
                    <a:ext uri="{9D8B030D-6E8A-4147-A177-3AD203B41FA5}">
                      <a16:colId xmlns="" xmlns:a16="http://schemas.microsoft.com/office/drawing/2014/main" val="128574689"/>
                    </a:ext>
                  </a:extLst>
                </a:gridCol>
                <a:gridCol w="3059894">
                  <a:extLst>
                    <a:ext uri="{9D8B030D-6E8A-4147-A177-3AD203B41FA5}">
                      <a16:colId xmlns="" xmlns:a16="http://schemas.microsoft.com/office/drawing/2014/main" val="2248189631"/>
                    </a:ext>
                  </a:extLst>
                </a:gridCol>
                <a:gridCol w="4824536">
                  <a:extLst>
                    <a:ext uri="{9D8B030D-6E8A-4147-A177-3AD203B41FA5}">
                      <a16:colId xmlns="" xmlns:a16="http://schemas.microsoft.com/office/drawing/2014/main" val="363408178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4400" dirty="0"/>
                        <a:t>partition</a:t>
                      </a:r>
                      <a:endParaRPr lang="ru-RU" sz="4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timestamp</a:t>
                      </a:r>
                      <a:endParaRPr lang="ru-RU" sz="4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UID</a:t>
                      </a:r>
                      <a:endParaRPr lang="ru-RU" sz="4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3434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5bit</a:t>
                      </a:r>
                      <a:endParaRPr lang="ru-RU" sz="4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43bit</a:t>
                      </a:r>
                      <a:endParaRPr lang="ru-RU" sz="4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64bit</a:t>
                      </a:r>
                      <a:endParaRPr lang="ru-RU" sz="4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75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10:00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0x3CAFEBABE</a:t>
                      </a:r>
                      <a:r>
                        <a:rPr lang="en-US" sz="4400" dirty="0"/>
                        <a:t>…</a:t>
                      </a:r>
                      <a:endParaRPr lang="ru-RU" sz="4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1090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11:17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/>
                        <a:t>0xC4AFEBABE</a:t>
                      </a:r>
                      <a:r>
                        <a:rPr lang="en-US" sz="4400" dirty="0"/>
                        <a:t>…</a:t>
                      </a:r>
                      <a:endParaRPr lang="ru-RU" sz="4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055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/>
                        <a:t>1</a:t>
                      </a:r>
                      <a:endParaRPr lang="ru-RU" sz="44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23:05</a:t>
                      </a:r>
                      <a:endParaRPr lang="ru-RU" sz="4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/>
                        <a:t>0xCA5FEBABE</a:t>
                      </a:r>
                      <a:r>
                        <a:rPr lang="en-US" sz="4400" dirty="0"/>
                        <a:t>…</a:t>
                      </a:r>
                      <a:endParaRPr lang="ru-RU" sz="4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95582463"/>
                  </a:ext>
                </a:extLst>
              </a:tr>
              <a:tr h="150440"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9600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/>
                        <a:t>2</a:t>
                      </a:r>
                      <a:endParaRPr lang="ru-RU" sz="4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/>
                        <a:t>10:00</a:t>
                      </a:r>
                      <a:endParaRPr lang="ru-RU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/>
                        <a:t>0xCAF6EBABE</a:t>
                      </a:r>
                      <a:r>
                        <a:rPr lang="en-US" sz="4400" dirty="0"/>
                        <a:t>…</a:t>
                      </a:r>
                      <a:endParaRPr lang="ru-RU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121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/>
                        <a:t>2</a:t>
                      </a:r>
                      <a:endParaRPr lang="ru-RU" sz="4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10:01</a:t>
                      </a:r>
                      <a:endParaRPr lang="ru-RU" sz="4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/>
                        <a:t>0xCAFE3BABE</a:t>
                      </a:r>
                      <a:r>
                        <a:rPr lang="en-US" sz="4400" dirty="0"/>
                        <a:t>…</a:t>
                      </a:r>
                      <a:endParaRPr lang="ru-RU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401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/>
                        <a:t>2</a:t>
                      </a:r>
                      <a:endParaRPr lang="ru-RU" sz="4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11:45</a:t>
                      </a:r>
                      <a:endParaRPr lang="ru-RU" sz="4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/>
                        <a:t>0xCAFEB7ABE</a:t>
                      </a:r>
                      <a:r>
                        <a:rPr lang="en-US" sz="4400" dirty="0"/>
                        <a:t>…</a:t>
                      </a:r>
                      <a:endParaRPr lang="ru-RU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087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/>
                        <a:t>2</a:t>
                      </a:r>
                      <a:endParaRPr lang="ru-RU" sz="4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12:15</a:t>
                      </a:r>
                      <a:endParaRPr lang="ru-RU" sz="4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/>
                        <a:t>0xCAFEBAB9E</a:t>
                      </a:r>
                      <a:r>
                        <a:rPr lang="en-US" sz="4400" dirty="0"/>
                        <a:t>…</a:t>
                      </a:r>
                      <a:endParaRPr lang="ru-RU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4503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/>
                        <a:t>2</a:t>
                      </a:r>
                      <a:endParaRPr lang="ru-RU" sz="4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13:10</a:t>
                      </a:r>
                      <a:endParaRPr lang="ru-RU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/>
                        <a:t>0xCAFEBABE5…</a:t>
                      </a:r>
                      <a:endParaRPr lang="ru-RU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0791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250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/>
                        <a:t>3</a:t>
                      </a:r>
                      <a:endParaRPr lang="ru-RU" sz="4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/>
                        <a:t>10:00</a:t>
                      </a:r>
                      <a:endParaRPr lang="ru-RU" sz="4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/>
                        <a:t>0x8CAFEBABE</a:t>
                      </a:r>
                      <a:r>
                        <a:rPr lang="en-US" sz="4400" dirty="0"/>
                        <a:t>…</a:t>
                      </a:r>
                      <a:endParaRPr lang="ru-RU" sz="4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32806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/>
                        <a:t>3</a:t>
                      </a:r>
                      <a:endParaRPr lang="ru-RU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10:03</a:t>
                      </a:r>
                      <a:endParaRPr lang="ru-RU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/>
                        <a:t>0xC4AFEBABE</a:t>
                      </a:r>
                      <a:r>
                        <a:rPr lang="en-US" sz="4400" dirty="0"/>
                        <a:t>…</a:t>
                      </a:r>
                      <a:endParaRPr lang="ru-RU" sz="4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913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/>
                        <a:t>3</a:t>
                      </a:r>
                      <a:endParaRPr lang="ru-RU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12:17</a:t>
                      </a:r>
                      <a:endParaRPr lang="ru-RU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/>
                        <a:t>0xCA6FEBABE</a:t>
                      </a:r>
                      <a:r>
                        <a:rPr lang="en-US" sz="4400" dirty="0"/>
                        <a:t>…</a:t>
                      </a:r>
                      <a:endParaRPr lang="ru-RU" sz="4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682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/>
                        <a:t>3</a:t>
                      </a:r>
                      <a:endParaRPr lang="ru-RU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15:22</a:t>
                      </a:r>
                      <a:endParaRPr lang="ru-RU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/>
                        <a:t>0xCAF5EBABE</a:t>
                      </a:r>
                      <a:r>
                        <a:rPr lang="en-US" sz="4400" dirty="0"/>
                        <a:t>…</a:t>
                      </a:r>
                      <a:endParaRPr lang="ru-RU" sz="4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14123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33726"/>
              </p:ext>
            </p:extLst>
          </p:nvPr>
        </p:nvGraphicFramePr>
        <p:xfrm>
          <a:off x="14352240" y="5993904"/>
          <a:ext cx="9528058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3385">
                  <a:extLst>
                    <a:ext uri="{9D8B030D-6E8A-4147-A177-3AD203B41FA5}">
                      <a16:colId xmlns="" xmlns:a16="http://schemas.microsoft.com/office/drawing/2014/main" val="990535052"/>
                    </a:ext>
                  </a:extLst>
                </a:gridCol>
                <a:gridCol w="2299143">
                  <a:extLst>
                    <a:ext uri="{9D8B030D-6E8A-4147-A177-3AD203B41FA5}">
                      <a16:colId xmlns="" xmlns:a16="http://schemas.microsoft.com/office/drawing/2014/main" val="510971766"/>
                    </a:ext>
                  </a:extLst>
                </a:gridCol>
                <a:gridCol w="4775530">
                  <a:extLst>
                    <a:ext uri="{9D8B030D-6E8A-4147-A177-3AD203B41FA5}">
                      <a16:colId xmlns="" xmlns:a16="http://schemas.microsoft.com/office/drawing/2014/main" val="841758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2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10:00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0xC4AFEBABE</a:t>
                      </a:r>
                      <a:r>
                        <a:rPr lang="en-US" sz="4400" dirty="0"/>
                        <a:t>…</a:t>
                      </a:r>
                      <a:endParaRPr lang="ru-RU" sz="4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9488196"/>
                  </a:ext>
                </a:extLst>
              </a:tr>
            </a:tbl>
          </a:graphicData>
        </a:graphic>
      </p:graphicFrame>
      <p:cxnSp>
        <p:nvCxnSpPr>
          <p:cNvPr id="12" name="Прямая со стрелкой 11"/>
          <p:cNvCxnSpPr>
            <a:cxnSpLocks/>
          </p:cNvCxnSpPr>
          <p:nvPr/>
        </p:nvCxnSpPr>
        <p:spPr>
          <a:xfrm>
            <a:off x="12264008" y="6209928"/>
            <a:ext cx="1980220" cy="13297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680105"/>
              </p:ext>
            </p:extLst>
          </p:nvPr>
        </p:nvGraphicFramePr>
        <p:xfrm>
          <a:off x="14352240" y="8283352"/>
          <a:ext cx="9510818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946">
                  <a:extLst>
                    <a:ext uri="{9D8B030D-6E8A-4147-A177-3AD203B41FA5}">
                      <a16:colId xmlns="" xmlns:a16="http://schemas.microsoft.com/office/drawing/2014/main" val="990535052"/>
                    </a:ext>
                  </a:extLst>
                </a:gridCol>
                <a:gridCol w="2303582">
                  <a:extLst>
                    <a:ext uri="{9D8B030D-6E8A-4147-A177-3AD203B41FA5}">
                      <a16:colId xmlns="" xmlns:a16="http://schemas.microsoft.com/office/drawing/2014/main" val="510971766"/>
                    </a:ext>
                  </a:extLst>
                </a:gridCol>
                <a:gridCol w="4758290">
                  <a:extLst>
                    <a:ext uri="{9D8B030D-6E8A-4147-A177-3AD203B41FA5}">
                      <a16:colId xmlns="" xmlns:a16="http://schemas.microsoft.com/office/drawing/2014/main" val="841758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random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17:00</a:t>
                      </a:r>
                      <a:endParaRPr lang="ru-RU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0xCAFE6BABE</a:t>
                      </a:r>
                      <a:r>
                        <a:rPr lang="en-US" sz="4400" dirty="0"/>
                        <a:t>…</a:t>
                      </a:r>
                      <a:endParaRPr lang="ru-RU" sz="4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9488196"/>
                  </a:ext>
                </a:extLst>
              </a:tr>
            </a:tbl>
          </a:graphicData>
        </a:graphic>
      </p:graphicFrame>
      <p:cxnSp>
        <p:nvCxnSpPr>
          <p:cNvPr id="18" name="Прямая со стрелкой 17"/>
          <p:cNvCxnSpPr/>
          <p:nvPr/>
        </p:nvCxnSpPr>
        <p:spPr>
          <a:xfrm>
            <a:off x="19104768" y="7029128"/>
            <a:ext cx="0" cy="98100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Прямая со стрелкой 19"/>
          <p:cNvCxnSpPr>
            <a:cxnSpLocks/>
          </p:cNvCxnSpPr>
          <p:nvPr/>
        </p:nvCxnSpPr>
        <p:spPr>
          <a:xfrm flipH="1">
            <a:off x="12408024" y="9318576"/>
            <a:ext cx="2214246" cy="337207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3185777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848" y="1601416"/>
            <a:ext cx="2438400" cy="2438400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34819"/>
              </p:ext>
            </p:extLst>
          </p:nvPr>
        </p:nvGraphicFramePr>
        <p:xfrm>
          <a:off x="6071320" y="5993904"/>
          <a:ext cx="1241378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0120">
                  <a:extLst>
                    <a:ext uri="{9D8B030D-6E8A-4147-A177-3AD203B41FA5}">
                      <a16:colId xmlns="" xmlns:a16="http://schemas.microsoft.com/office/drawing/2014/main" val="128574689"/>
                    </a:ext>
                  </a:extLst>
                </a:gridCol>
                <a:gridCol w="2051739">
                  <a:extLst>
                    <a:ext uri="{9D8B030D-6E8A-4147-A177-3AD203B41FA5}">
                      <a16:colId xmlns="" xmlns:a16="http://schemas.microsoft.com/office/drawing/2014/main" val="2248189631"/>
                    </a:ext>
                  </a:extLst>
                </a:gridCol>
                <a:gridCol w="5331927">
                  <a:extLst>
                    <a:ext uri="{9D8B030D-6E8A-4147-A177-3AD203B41FA5}">
                      <a16:colId xmlns="" xmlns:a16="http://schemas.microsoft.com/office/drawing/2014/main" val="363408178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4400"/>
                        <a:t>timestamp</a:t>
                      </a:r>
                      <a:endParaRPr lang="ru-RU" sz="4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counter</a:t>
                      </a:r>
                      <a:endParaRPr lang="ru-RU" sz="4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server_id</a:t>
                      </a:r>
                      <a:endParaRPr lang="ru-RU" sz="4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3434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/>
                        <a:t>43bit</a:t>
                      </a:r>
                      <a:endParaRPr lang="ru-RU" sz="4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13bit</a:t>
                      </a:r>
                      <a:endParaRPr lang="ru-RU" sz="4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7bit</a:t>
                      </a:r>
                      <a:endParaRPr lang="ru-RU" sz="4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75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/>
                        <a:t>273 years</a:t>
                      </a:r>
                      <a:endParaRPr lang="ru-RU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0-</a:t>
                      </a:r>
                      <a:r>
                        <a:rPr lang="ru-RU" sz="4400"/>
                        <a:t>819</a:t>
                      </a:r>
                      <a:r>
                        <a:rPr lang="en-US" sz="4400"/>
                        <a:t>1</a:t>
                      </a:r>
                      <a:endParaRPr lang="ru-RU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0-127</a:t>
                      </a:r>
                      <a:endParaRPr lang="ru-RU" sz="4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10909524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4" y="1889448"/>
            <a:ext cx="4775614" cy="12193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519592" y="12546632"/>
            <a:ext cx="15561981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Keep row key and column name as small as possible</a:t>
            </a:r>
            <a:endParaRPr kumimoji="0" lang="ru-RU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799691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848" y="1601416"/>
            <a:ext cx="2438400" cy="2438400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215857"/>
              </p:ext>
            </p:extLst>
          </p:nvPr>
        </p:nvGraphicFramePr>
        <p:xfrm>
          <a:off x="5915447" y="7146032"/>
          <a:ext cx="11953327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4832">
                  <a:extLst>
                    <a:ext uri="{9D8B030D-6E8A-4147-A177-3AD203B41FA5}">
                      <a16:colId xmlns="" xmlns:a16="http://schemas.microsoft.com/office/drawing/2014/main" val="128574689"/>
                    </a:ext>
                  </a:extLst>
                </a:gridCol>
                <a:gridCol w="2944343">
                  <a:extLst>
                    <a:ext uri="{9D8B030D-6E8A-4147-A177-3AD203B41FA5}">
                      <a16:colId xmlns="" xmlns:a16="http://schemas.microsoft.com/office/drawing/2014/main" val="2248189631"/>
                    </a:ext>
                  </a:extLst>
                </a:gridCol>
                <a:gridCol w="5134152">
                  <a:extLst>
                    <a:ext uri="{9D8B030D-6E8A-4147-A177-3AD203B41FA5}">
                      <a16:colId xmlns="" xmlns:a16="http://schemas.microsoft.com/office/drawing/2014/main" val="363408178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4400"/>
                        <a:t>event_type</a:t>
                      </a:r>
                      <a:endParaRPr lang="ru-RU" sz="4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timestamp</a:t>
                      </a:r>
                      <a:endParaRPr lang="ru-RU" sz="4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UID</a:t>
                      </a:r>
                      <a:endParaRPr lang="ru-RU" sz="4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3434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/>
                        <a:t>11bit</a:t>
                      </a:r>
                      <a:endParaRPr lang="ru-RU" sz="4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43bit</a:t>
                      </a:r>
                      <a:endParaRPr lang="ru-RU" sz="4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64bit</a:t>
                      </a:r>
                      <a:endParaRPr lang="ru-RU" sz="4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7539083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4" y="1889448"/>
            <a:ext cx="4775614" cy="1219306"/>
          </a:xfrm>
          <a:prstGeom prst="rect">
            <a:avLst/>
          </a:prstGeom>
        </p:spPr>
      </p:pic>
      <p:pic>
        <p:nvPicPr>
          <p:cNvPr id="2050" name="Picture 2" descr="logo_header.png (364×7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447" y="3617640"/>
            <a:ext cx="9360404" cy="192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14979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848" y="1601416"/>
            <a:ext cx="2438400" cy="24384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4" y="1889448"/>
            <a:ext cx="4775614" cy="121930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936" y="5777880"/>
            <a:ext cx="19894120" cy="223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5358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26255"/>
              </p:ext>
            </p:extLst>
          </p:nvPr>
        </p:nvGraphicFramePr>
        <p:xfrm>
          <a:off x="814736" y="7118598"/>
          <a:ext cx="503012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0120">
                  <a:extLst>
                    <a:ext uri="{9D8B030D-6E8A-4147-A177-3AD203B41FA5}">
                      <a16:colId xmlns="" xmlns:a16="http://schemas.microsoft.com/office/drawing/2014/main" val="128574689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4400" dirty="0" err="1"/>
                        <a:t>RowKey</a:t>
                      </a:r>
                      <a:endParaRPr lang="ru-RU" sz="4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2868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4400"/>
                        <a:t>Hash</a:t>
                      </a:r>
                      <a:endParaRPr lang="ru-RU" sz="4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3434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64bit</a:t>
                      </a:r>
                      <a:endParaRPr lang="ru-RU" sz="4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753908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90800" y="1971328"/>
            <a:ext cx="22111098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400" dirty="0"/>
              <a:t>{ login:</a:t>
            </a:r>
            <a:r>
              <a:rPr kumimoji="0" lang="ru-RU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«</a:t>
            </a:r>
            <a:r>
              <a:rPr lang="ru-RU" sz="4400" dirty="0" err="1"/>
              <a:t>Пицот</a:t>
            </a:r>
            <a:r>
              <a:rPr lang="ru-RU" sz="4400" dirty="0"/>
              <a:t> </a:t>
            </a:r>
            <a:r>
              <a:rPr lang="ru-RU" sz="4400" dirty="0" err="1"/>
              <a:t>метроф</a:t>
            </a:r>
            <a:r>
              <a:rPr lang="ru-RU" sz="4400" dirty="0"/>
              <a:t> красной тряпки»</a:t>
            </a:r>
            <a:r>
              <a:rPr lang="en-US" sz="4400" dirty="0"/>
              <a:t>,                 </a:t>
            </a:r>
            <a:r>
              <a:rPr lang="ru-RU" sz="4400" dirty="0"/>
              <a:t>  </a:t>
            </a:r>
            <a:r>
              <a:rPr lang="en-US" sz="4400" dirty="0"/>
              <a:t>name: </a:t>
            </a:r>
            <a:r>
              <a:rPr lang="ru-RU" sz="4400" dirty="0"/>
              <a:t>«Иван»</a:t>
            </a:r>
            <a:r>
              <a:rPr lang="en-US" sz="4400" dirty="0"/>
              <a:t>, </a:t>
            </a:r>
            <a:r>
              <a:rPr lang="ru-RU" sz="4400" dirty="0"/>
              <a:t>  </a:t>
            </a:r>
            <a:r>
              <a:rPr lang="en-US" sz="4400" dirty="0"/>
              <a:t>score</a:t>
            </a:r>
            <a:r>
              <a:rPr lang="ru-RU" sz="4400" dirty="0"/>
              <a:t>:</a:t>
            </a:r>
            <a:r>
              <a:rPr lang="en-US" sz="4400" dirty="0"/>
              <a:t> 45 },</a:t>
            </a:r>
            <a:br>
              <a:rPr lang="en-US" sz="4400" dirty="0"/>
            </a:br>
            <a:r>
              <a:rPr lang="en-US" sz="4400" dirty="0"/>
              <a:t>{ login: </a:t>
            </a:r>
            <a:r>
              <a:rPr lang="ru-RU" sz="4400" dirty="0"/>
              <a:t>«Двести </a:t>
            </a:r>
            <a:r>
              <a:rPr lang="ru-RU" sz="4400" dirty="0" err="1"/>
              <a:t>пийсят</a:t>
            </a:r>
            <a:r>
              <a:rPr lang="ru-RU" sz="4400" dirty="0"/>
              <a:t> </a:t>
            </a:r>
            <a:r>
              <a:rPr lang="ru-RU" sz="4400" dirty="0" err="1"/>
              <a:t>метроф</a:t>
            </a:r>
            <a:r>
              <a:rPr lang="ru-RU" sz="4400" dirty="0"/>
              <a:t> красной тряпки»</a:t>
            </a:r>
            <a:r>
              <a:rPr lang="en-US" sz="4400" dirty="0"/>
              <a:t>,  </a:t>
            </a:r>
            <a:r>
              <a:rPr lang="ru-RU" sz="4400" dirty="0"/>
              <a:t>  </a:t>
            </a:r>
            <a:r>
              <a:rPr lang="en-US" sz="4400" dirty="0"/>
              <a:t>name</a:t>
            </a:r>
            <a:r>
              <a:rPr lang="ru-RU" sz="4400" dirty="0"/>
              <a:t>:</a:t>
            </a:r>
            <a:r>
              <a:rPr lang="en-US" sz="4400" dirty="0"/>
              <a:t> </a:t>
            </a:r>
            <a:r>
              <a:rPr lang="ru-RU" sz="4400" dirty="0"/>
              <a:t>«Коля»</a:t>
            </a:r>
            <a:r>
              <a:rPr lang="en-US" sz="4400" dirty="0"/>
              <a:t>, </a:t>
            </a:r>
            <a:r>
              <a:rPr lang="ru-RU" sz="4400" dirty="0"/>
              <a:t>  </a:t>
            </a:r>
            <a:r>
              <a:rPr lang="en-US" sz="4400" dirty="0"/>
              <a:t>score</a:t>
            </a:r>
            <a:r>
              <a:rPr lang="ru-RU" sz="4400" dirty="0"/>
              <a:t>:</a:t>
            </a:r>
            <a:r>
              <a:rPr lang="en-US" sz="4400" dirty="0"/>
              <a:t> 42</a:t>
            </a:r>
            <a:r>
              <a:rPr lang="ru-RU" sz="4400" dirty="0"/>
              <a:t> </a:t>
            </a:r>
            <a:r>
              <a:rPr lang="en-US" sz="4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0800" y="4265712"/>
            <a:ext cx="18866096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400" dirty="0"/>
              <a:t>key</a:t>
            </a:r>
            <a:r>
              <a:rPr kumimoji="0" lang="ru-RU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=</a:t>
            </a:r>
            <a:r>
              <a:rPr kumimoji="0" lang="ru-RU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(crc32(login) &lt;&lt; 32) |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javaHash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(login) // 64bit hash key</a:t>
            </a:r>
          </a:p>
          <a:p>
            <a:pPr algn="l"/>
            <a:r>
              <a:rPr lang="en-US" sz="4400" dirty="0"/>
              <a:t>Index = UUID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273701"/>
              </p:ext>
            </p:extLst>
          </p:nvPr>
        </p:nvGraphicFramePr>
        <p:xfrm>
          <a:off x="6431360" y="7074024"/>
          <a:ext cx="17070538" cy="533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0200">
                  <a:extLst>
                    <a:ext uri="{9D8B030D-6E8A-4147-A177-3AD203B41FA5}">
                      <a16:colId xmlns="" xmlns:a16="http://schemas.microsoft.com/office/drawing/2014/main" val="128574689"/>
                    </a:ext>
                  </a:extLst>
                </a:gridCol>
                <a:gridCol w="4668512">
                  <a:extLst>
                    <a:ext uri="{9D8B030D-6E8A-4147-A177-3AD203B41FA5}">
                      <a16:colId xmlns="" xmlns:a16="http://schemas.microsoft.com/office/drawing/2014/main" val="4010529245"/>
                    </a:ext>
                  </a:extLst>
                </a:gridCol>
                <a:gridCol w="10661826">
                  <a:extLst>
                    <a:ext uri="{9D8B030D-6E8A-4147-A177-3AD203B41FA5}">
                      <a16:colId xmlns="" xmlns:a16="http://schemas.microsoft.com/office/drawing/2014/main" val="3958322411"/>
                    </a:ext>
                  </a:extLst>
                </a:gridCol>
              </a:tblGrid>
              <a:tr h="728436">
                <a:tc gridSpan="2">
                  <a:txBody>
                    <a:bodyPr/>
                    <a:lstStyle/>
                    <a:p>
                      <a:r>
                        <a:rPr lang="en-US" sz="4400" dirty="0"/>
                        <a:t>Column</a:t>
                      </a:r>
                      <a:endParaRPr lang="ru-RU" sz="4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4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4400"/>
                        <a:t>Value</a:t>
                      </a:r>
                      <a:endParaRPr lang="ru-RU" sz="44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32332148"/>
                  </a:ext>
                </a:extLst>
              </a:tr>
              <a:tr h="728436">
                <a:tc>
                  <a:txBody>
                    <a:bodyPr/>
                    <a:lstStyle/>
                    <a:p>
                      <a:r>
                        <a:rPr lang="en-US" sz="4400"/>
                        <a:t>type</a:t>
                      </a:r>
                      <a:endParaRPr lang="ru-RU" sz="4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/>
                        <a:t>index</a:t>
                      </a:r>
                      <a:endParaRPr lang="ru-RU" sz="4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44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9482582"/>
                  </a:ext>
                </a:extLst>
              </a:tr>
              <a:tr h="728436">
                <a:tc>
                  <a:txBody>
                    <a:bodyPr/>
                    <a:lstStyle/>
                    <a:p>
                      <a:r>
                        <a:rPr lang="en-US" sz="4400"/>
                        <a:t>0x1</a:t>
                      </a:r>
                      <a:endParaRPr lang="ru-RU" sz="4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0x1CAFEBABE…</a:t>
                      </a:r>
                      <a:endParaRPr lang="ru-RU" sz="4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4400"/>
                        <a:t>Пицот метроф красной тряпки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7539083"/>
                  </a:ext>
                </a:extLst>
              </a:tr>
              <a:tr h="728436">
                <a:tc>
                  <a:txBody>
                    <a:bodyPr/>
                    <a:lstStyle/>
                    <a:p>
                      <a:r>
                        <a:rPr lang="en-US" sz="4400" dirty="0"/>
                        <a:t>0x1</a:t>
                      </a:r>
                      <a:endParaRPr lang="ru-RU" sz="4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0x2CAFEBABE…</a:t>
                      </a:r>
                      <a:endParaRPr lang="ru-RU" sz="4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4400" dirty="0"/>
                        <a:t>Двести </a:t>
                      </a:r>
                      <a:r>
                        <a:rPr lang="ru-RU" sz="4400" dirty="0" err="1"/>
                        <a:t>пийсят</a:t>
                      </a:r>
                      <a:r>
                        <a:rPr lang="ru-RU" sz="4400" dirty="0"/>
                        <a:t> </a:t>
                      </a:r>
                      <a:r>
                        <a:rPr lang="ru-RU" sz="4400" dirty="0" err="1"/>
                        <a:t>метроф</a:t>
                      </a:r>
                      <a:r>
                        <a:rPr lang="ru-RU" sz="4400" dirty="0"/>
                        <a:t> красной тряпки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2180138"/>
                  </a:ext>
                </a:extLst>
              </a:tr>
              <a:tr h="728436">
                <a:tc>
                  <a:txBody>
                    <a:bodyPr/>
                    <a:lstStyle/>
                    <a:p>
                      <a:r>
                        <a:rPr lang="en-US" sz="4400"/>
                        <a:t>0x2</a:t>
                      </a:r>
                      <a:endParaRPr lang="ru-RU" sz="4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/>
                        <a:t>0x1CAFEBABE…</a:t>
                      </a:r>
                      <a:endParaRPr lang="ru-RU" sz="4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/>
                        <a:t>{ name:</a:t>
                      </a:r>
                      <a:r>
                        <a:rPr lang="ru-RU" sz="4400"/>
                        <a:t>«Иван»</a:t>
                      </a:r>
                      <a:r>
                        <a:rPr lang="en-US" sz="4400"/>
                        <a:t>, score: 45 }</a:t>
                      </a:r>
                      <a:endParaRPr lang="ru-RU" sz="44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0141890"/>
                  </a:ext>
                </a:extLst>
              </a:tr>
              <a:tr h="728436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/>
                        <a:t>0x2</a:t>
                      </a:r>
                      <a:endParaRPr lang="ru-RU" sz="4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/>
                        <a:t>0x2CAFEBABE…</a:t>
                      </a:r>
                      <a:endParaRPr lang="ru-RU" sz="4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/>
                        <a:t>{ name:</a:t>
                      </a:r>
                      <a:r>
                        <a:rPr lang="ru-RU" sz="4400"/>
                        <a:t>«Коля»</a:t>
                      </a:r>
                      <a:r>
                        <a:rPr lang="en-US" sz="4400"/>
                        <a:t>, score: 4</a:t>
                      </a:r>
                      <a:r>
                        <a:rPr lang="ru-RU" sz="4400"/>
                        <a:t>2</a:t>
                      </a:r>
                      <a:r>
                        <a:rPr lang="en-US" sz="4400"/>
                        <a:t> }</a:t>
                      </a:r>
                      <a:endParaRPr lang="ru-RU" sz="44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058752"/>
                  </a:ext>
                </a:extLst>
              </a:tr>
              <a:tr h="728436">
                <a:tc>
                  <a:txBody>
                    <a:bodyPr/>
                    <a:lstStyle/>
                    <a:p>
                      <a:endParaRPr lang="ru-RU" sz="4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4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4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6793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64015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64146" y="4121696"/>
            <a:ext cx="1478161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500" dirty="0" smtClean="0"/>
              <a:t>http://</a:t>
            </a:r>
            <a:r>
              <a:rPr lang="ru-RU" sz="11500" dirty="0"/>
              <a:t>github.com/ru-fix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32" y="3466519"/>
            <a:ext cx="3816424" cy="31724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03168" y="7290048"/>
            <a:ext cx="1791387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 smtClean="0"/>
              <a:t>kasfandiyarov@gmail.com</a:t>
            </a:r>
            <a:endParaRPr lang="ru-RU" sz="11500" dirty="0"/>
          </a:p>
        </p:txBody>
      </p:sp>
    </p:spTree>
    <p:extLst>
      <p:ext uri="{BB962C8B-B14F-4D97-AF65-F5344CB8AC3E}">
        <p14:creationId xmlns:p14="http://schemas.microsoft.com/office/powerpoint/2010/main" val="177966792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zookeeper_logo.png (175×249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96" y="1889448"/>
            <a:ext cx="2376264" cy="3223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600" y="1890000"/>
            <a:ext cx="17977975" cy="72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421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40" y="2897560"/>
            <a:ext cx="18104778" cy="7992888"/>
          </a:xfrm>
          <a:prstGeom prst="rect">
            <a:avLst/>
          </a:prstGeom>
        </p:spPr>
      </p:pic>
      <p:pic>
        <p:nvPicPr>
          <p:cNvPr id="4" name="Рисунок 3" descr="zookeeper_logo.png (175×249)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96" y="1889448"/>
            <a:ext cx="2376264" cy="32235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312042" y="940471"/>
            <a:ext cx="777296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distributed-job-manager</a:t>
            </a:r>
            <a:endParaRPr kumimoji="0" lang="ru-RU" sz="6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328177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87144" y="1241957"/>
            <a:ext cx="10729192" cy="117365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job-manager</a:t>
            </a:r>
          </a:p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└ locks</a:t>
            </a:r>
          </a:p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└ work-pooled</a:t>
            </a:r>
          </a:p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async.report.building.job    </a:t>
            </a:r>
          </a:p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</a:t>
            </a:r>
            <a:r>
              <a:rPr lang="en-US" sz="28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elasticsearch.upload.job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</a:t>
            </a:r>
            <a:r>
              <a:rPr lang="en-US" sz="28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fraud.user.event.export.job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</a:t>
            </a:r>
            <a:r>
              <a:rPr lang="en-US" sz="28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notification.processing.job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</a:t>
            </a:r>
            <a:r>
              <a:rPr lang="en-US" sz="28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statistics.log.kafka.reader.job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└ assignment-version</a:t>
            </a:r>
          </a:p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└ workers</a:t>
            </a:r>
          </a:p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└ 20</a:t>
            </a:r>
          </a:p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└ 3</a:t>
            </a:r>
          </a:p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available</a:t>
            </a:r>
          </a:p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└ work-pooled</a:t>
            </a:r>
          </a:p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async.report.building.job</a:t>
            </a:r>
          </a:p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cdr.upload.service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deferred.sms.notification.job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elasticsearch.upload.job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email.sender.job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...</a:t>
            </a:r>
          </a:p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assigned</a:t>
            </a:r>
          </a:p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└ work-pooled        </a:t>
            </a:r>
          </a:p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async.report.building.job</a:t>
            </a:r>
          </a:p>
          <a:p>
            <a:pPr algn="l"/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elasticsearch.upload.job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Рисунок 4" descr="zookeeper_logo.png (175×249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96" y="1889448"/>
            <a:ext cx="2376264" cy="3223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11084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87144" y="1241957"/>
            <a:ext cx="10729192" cy="117365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job-manager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└ locks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└ work-pooled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async.report.building.job    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</a:t>
            </a:r>
            <a:r>
              <a:rPr lang="en-US" sz="280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elasticsearch.upload.job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</a:t>
            </a:r>
            <a:r>
              <a:rPr lang="en-US" sz="280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fraud.user.event.export.job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</a:t>
            </a:r>
            <a:r>
              <a:rPr lang="en-US" sz="280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notification.processing.job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</a:t>
            </a:r>
            <a:r>
              <a:rPr lang="en-US" sz="280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statistics.log.kafka.reader.job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└ assignment-version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 workers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└ 20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 3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 available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 work-pooled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 async.report.building.job</a:t>
            </a:r>
          </a:p>
          <a:p>
            <a:pPr algn="l"/>
            <a:r>
              <a:rPr lang="en-US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b="1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cdr.upload.service</a:t>
            </a:r>
            <a:endParaRPr lang="en-US" sz="2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b="1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deferred.sms.notification.job</a:t>
            </a:r>
            <a:endParaRPr lang="en-US" sz="2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b="1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elasticsearch.upload.job</a:t>
            </a:r>
            <a:endParaRPr lang="en-US" sz="2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b="1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email.sender.job</a:t>
            </a:r>
            <a:endParaRPr lang="en-US" sz="2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...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assigned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└ work-pooled        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async.report.building.job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elasticsearch.upload.job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Рисунок 4" descr="zookeeper_logo.png (175×249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96" y="1889448"/>
            <a:ext cx="2376264" cy="3223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60812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87144" y="1241957"/>
            <a:ext cx="10729192" cy="117365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job-manager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└ locks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└ work-pooled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async.report.building.job    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</a:t>
            </a:r>
            <a:r>
              <a:rPr lang="en-US" sz="280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elasticsearch.upload.job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</a:t>
            </a:r>
            <a:r>
              <a:rPr lang="en-US" sz="280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fraud.user.event.export.job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</a:t>
            </a:r>
            <a:r>
              <a:rPr lang="en-US" sz="280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notification.processing.job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</a:t>
            </a:r>
            <a:r>
              <a:rPr lang="en-US" sz="280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statistics.log.kafka.reader.job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└ assignment-version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 workers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└ 20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 3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available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└ work-pooled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async.report.building.job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cdr.upload.service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deferred.sms.notification.job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elasticsearch.upload.job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email.sender.job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...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 assigned</a:t>
            </a:r>
          </a:p>
          <a:p>
            <a:pPr algn="l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 work-pooled</a:t>
            </a: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algn="l"/>
            <a:r>
              <a:rPr lang="en-US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async.report.building.job</a:t>
            </a:r>
          </a:p>
          <a:p>
            <a:pPr algn="l"/>
            <a:r>
              <a:rPr lang="en-US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b="1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elasticsearch.upload.job</a:t>
            </a:r>
            <a:endParaRPr lang="en-US" sz="28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Рисунок 4" descr="zookeeper_logo.png (175×249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96" y="1889448"/>
            <a:ext cx="2376264" cy="3223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7338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87144" y="1241957"/>
            <a:ext cx="10729192" cy="117365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job-manager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└ locks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└ work-pooled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async.report.building.job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elasticsearch.upload.job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fraud.user.event.export.job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notification.processing.job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statistics.log.kafka.reader.job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└ assignment-version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└ workers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└ 20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└ 3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available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└ work-pooled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async.report.building.job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cdr.upload.service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deferred.sms.notification.job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elasticsearch.upload.job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email.sender.job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...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└ assigned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└ work-pooled        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async.report.building.job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└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elasticsearch.upload.job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Рисунок 4" descr="zookeeper_logo.png (175×249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96" y="1889448"/>
            <a:ext cx="2376264" cy="3223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322732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026 Report-Key '09 for Oldest Version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026 Report-Key '09 for Oldest Version" id="{AFF09A8B-C621-44E3-B375-DCCD297BF725}" vid="{1D9D8CB7-20A4-496E-9AFF-52EF82439C42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026 Report-Key '09 for Oldest Version</Template>
  <TotalTime>427</TotalTime>
  <Words>689</Words>
  <Application>Microsoft Office PowerPoint</Application>
  <PresentationFormat>Custom</PresentationFormat>
  <Paragraphs>244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Helvetica</vt:lpstr>
      <vt:lpstr>Helvetica Light</vt:lpstr>
      <vt:lpstr>Lucida Grande</vt:lpstr>
      <vt:lpstr>Times New Roman</vt:lpstr>
      <vt:lpstr>026 Report-Key '09 for Oldest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Reanimator Extreme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swarmshine</cp:lastModifiedBy>
  <cp:revision>52</cp:revision>
  <dcterms:created xsi:type="dcterms:W3CDTF">2017-05-11T10:44:04Z</dcterms:created>
  <dcterms:modified xsi:type="dcterms:W3CDTF">2017-05-14T04:14:54Z</dcterms:modified>
</cp:coreProperties>
</file>