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EAB34-ADAF-47BC-9251-CCE0EC84E360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322DD4-91F2-44B1-9092-5E4DCFDC625C}">
      <dgm:prSet/>
      <dgm:spPr/>
      <dgm:t>
        <a:bodyPr/>
        <a:lstStyle/>
        <a:p>
          <a:r>
            <a:rPr lang="en-US"/>
            <a:t>To develop an interactive dashboard offering real-time insights into:</a:t>
          </a:r>
        </a:p>
      </dgm:t>
    </dgm:pt>
    <dgm:pt modelId="{36279108-A12E-4321-85A7-8B29709AFFBA}" type="parTrans" cxnId="{9AFD467C-2E55-4A74-A089-35EC81310EB5}">
      <dgm:prSet/>
      <dgm:spPr/>
      <dgm:t>
        <a:bodyPr/>
        <a:lstStyle/>
        <a:p>
          <a:endParaRPr lang="en-US"/>
        </a:p>
      </dgm:t>
    </dgm:pt>
    <dgm:pt modelId="{C89C64BE-F64B-4F90-BBD7-288AEA8779D9}" type="sibTrans" cxnId="{9AFD467C-2E55-4A74-A089-35EC81310EB5}">
      <dgm:prSet/>
      <dgm:spPr/>
      <dgm:t>
        <a:bodyPr/>
        <a:lstStyle/>
        <a:p>
          <a:endParaRPr lang="en-US"/>
        </a:p>
      </dgm:t>
    </dgm:pt>
    <dgm:pt modelId="{71F1BC1B-5995-4061-A7C7-AB882161EF13}">
      <dgm:prSet/>
      <dgm:spPr/>
      <dgm:t>
        <a:bodyPr/>
        <a:lstStyle/>
        <a:p>
          <a:r>
            <a:rPr lang="en-US"/>
            <a:t>- Revenue trends</a:t>
          </a:r>
        </a:p>
      </dgm:t>
    </dgm:pt>
    <dgm:pt modelId="{11CE86D9-3A7E-4FB4-9FF1-1371327C0AE6}" type="parTrans" cxnId="{FF4E963B-9FA8-4D0A-A08A-38A60D053D31}">
      <dgm:prSet/>
      <dgm:spPr/>
      <dgm:t>
        <a:bodyPr/>
        <a:lstStyle/>
        <a:p>
          <a:endParaRPr lang="en-US"/>
        </a:p>
      </dgm:t>
    </dgm:pt>
    <dgm:pt modelId="{D9E35E24-D231-4703-9A32-8BEF0B70FEB2}" type="sibTrans" cxnId="{FF4E963B-9FA8-4D0A-A08A-38A60D053D31}">
      <dgm:prSet/>
      <dgm:spPr/>
      <dgm:t>
        <a:bodyPr/>
        <a:lstStyle/>
        <a:p>
          <a:endParaRPr lang="en-US"/>
        </a:p>
      </dgm:t>
    </dgm:pt>
    <dgm:pt modelId="{D871A412-47E6-43A3-BDA4-B58FC8B53605}">
      <dgm:prSet/>
      <dgm:spPr/>
      <dgm:t>
        <a:bodyPr/>
        <a:lstStyle/>
        <a:p>
          <a:r>
            <a:rPr lang="en-US"/>
            <a:t>- Transaction patterns</a:t>
          </a:r>
        </a:p>
      </dgm:t>
    </dgm:pt>
    <dgm:pt modelId="{82FA72B7-6A5C-48C8-9FC9-9F800D4C9E18}" type="parTrans" cxnId="{9A83D863-F06F-4453-893B-1C69EBFD37F2}">
      <dgm:prSet/>
      <dgm:spPr/>
      <dgm:t>
        <a:bodyPr/>
        <a:lstStyle/>
        <a:p>
          <a:endParaRPr lang="en-US"/>
        </a:p>
      </dgm:t>
    </dgm:pt>
    <dgm:pt modelId="{06828AF7-7D22-4E95-AFCC-2950D27921B2}" type="sibTrans" cxnId="{9A83D863-F06F-4453-893B-1C69EBFD37F2}">
      <dgm:prSet/>
      <dgm:spPr/>
      <dgm:t>
        <a:bodyPr/>
        <a:lstStyle/>
        <a:p>
          <a:endParaRPr lang="en-US"/>
        </a:p>
      </dgm:t>
    </dgm:pt>
    <dgm:pt modelId="{3C6816E5-38DE-4109-A936-4E87A945A48C}">
      <dgm:prSet/>
      <dgm:spPr/>
      <dgm:t>
        <a:bodyPr/>
        <a:lstStyle/>
        <a:p>
          <a:r>
            <a:rPr lang="en-US"/>
            <a:t>- Customer segmentation</a:t>
          </a:r>
        </a:p>
      </dgm:t>
    </dgm:pt>
    <dgm:pt modelId="{6636F940-13DD-4D3D-B88B-E24D9EED4F62}" type="parTrans" cxnId="{41FBD011-EAB9-4A9C-8944-C22BA67D64CE}">
      <dgm:prSet/>
      <dgm:spPr/>
      <dgm:t>
        <a:bodyPr/>
        <a:lstStyle/>
        <a:p>
          <a:endParaRPr lang="en-US"/>
        </a:p>
      </dgm:t>
    </dgm:pt>
    <dgm:pt modelId="{0BEDA1EF-0890-4000-AC97-F6E7F8F696DF}" type="sibTrans" cxnId="{41FBD011-EAB9-4A9C-8944-C22BA67D64CE}">
      <dgm:prSet/>
      <dgm:spPr/>
      <dgm:t>
        <a:bodyPr/>
        <a:lstStyle/>
        <a:p>
          <a:endParaRPr lang="en-US"/>
        </a:p>
      </dgm:t>
    </dgm:pt>
    <dgm:pt modelId="{AC80A68B-681D-4FB6-9B0F-32E03EF15F5F}">
      <dgm:prSet/>
      <dgm:spPr/>
      <dgm:t>
        <a:bodyPr/>
        <a:lstStyle/>
        <a:p>
          <a:r>
            <a:rPr lang="en-US"/>
            <a:t>- Key risk metrics such as delinquency rates</a:t>
          </a:r>
        </a:p>
      </dgm:t>
    </dgm:pt>
    <dgm:pt modelId="{9413C59F-58F6-450A-A178-C10527F2B130}" type="parTrans" cxnId="{6F29FAAB-AFA2-4B21-B7C4-F504941544C3}">
      <dgm:prSet/>
      <dgm:spPr/>
      <dgm:t>
        <a:bodyPr/>
        <a:lstStyle/>
        <a:p>
          <a:endParaRPr lang="en-US"/>
        </a:p>
      </dgm:t>
    </dgm:pt>
    <dgm:pt modelId="{DA05AAF7-AB89-45D9-A196-B7AE3E97FEC0}" type="sibTrans" cxnId="{6F29FAAB-AFA2-4B21-B7C4-F504941544C3}">
      <dgm:prSet/>
      <dgm:spPr/>
      <dgm:t>
        <a:bodyPr/>
        <a:lstStyle/>
        <a:p>
          <a:endParaRPr lang="en-US"/>
        </a:p>
      </dgm:t>
    </dgm:pt>
    <dgm:pt modelId="{C314CF81-ACBF-42CB-B9B5-E211CB42A1CC}" type="pres">
      <dgm:prSet presAssocID="{1F3EAB34-ADAF-47BC-9251-CCE0EC84E360}" presName="linear" presStyleCnt="0">
        <dgm:presLayoutVars>
          <dgm:animLvl val="lvl"/>
          <dgm:resizeHandles val="exact"/>
        </dgm:presLayoutVars>
      </dgm:prSet>
      <dgm:spPr/>
    </dgm:pt>
    <dgm:pt modelId="{C789E612-0726-408F-9F36-E9C8A4A67382}" type="pres">
      <dgm:prSet presAssocID="{BA322DD4-91F2-44B1-9092-5E4DCFDC625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A6F446-D236-4C03-96A6-E5FB02FB35D9}" type="pres">
      <dgm:prSet presAssocID="{C89C64BE-F64B-4F90-BBD7-288AEA8779D9}" presName="spacer" presStyleCnt="0"/>
      <dgm:spPr/>
    </dgm:pt>
    <dgm:pt modelId="{7CCFE44D-7E8D-4D33-BF4D-A979376AF8CA}" type="pres">
      <dgm:prSet presAssocID="{71F1BC1B-5995-4061-A7C7-AB882161EF1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FF8DB16-9802-4862-AC01-F21FBAB0A353}" type="pres">
      <dgm:prSet presAssocID="{D9E35E24-D231-4703-9A32-8BEF0B70FEB2}" presName="spacer" presStyleCnt="0"/>
      <dgm:spPr/>
    </dgm:pt>
    <dgm:pt modelId="{BDAC474E-0C10-4828-8F65-C7166B9EAF19}" type="pres">
      <dgm:prSet presAssocID="{D871A412-47E6-43A3-BDA4-B58FC8B5360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A15D6C2-D9D4-4C15-9B28-17884C3BABD6}" type="pres">
      <dgm:prSet presAssocID="{06828AF7-7D22-4E95-AFCC-2950D27921B2}" presName="spacer" presStyleCnt="0"/>
      <dgm:spPr/>
    </dgm:pt>
    <dgm:pt modelId="{954E1640-B0BF-4C13-9B8C-D8A0CA8AE691}" type="pres">
      <dgm:prSet presAssocID="{3C6816E5-38DE-4109-A936-4E87A945A4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9C61CB-53D4-4A29-B46F-3CD5690945F5}" type="pres">
      <dgm:prSet presAssocID="{0BEDA1EF-0890-4000-AC97-F6E7F8F696DF}" presName="spacer" presStyleCnt="0"/>
      <dgm:spPr/>
    </dgm:pt>
    <dgm:pt modelId="{5D8499B4-D762-41AD-80BB-C25496A4591B}" type="pres">
      <dgm:prSet presAssocID="{AC80A68B-681D-4FB6-9B0F-32E03EF15F5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8850206-142E-4E63-A5FE-3348FD070F9E}" type="presOf" srcId="{3C6816E5-38DE-4109-A936-4E87A945A48C}" destId="{954E1640-B0BF-4C13-9B8C-D8A0CA8AE691}" srcOrd="0" destOrd="0" presId="urn:microsoft.com/office/officeart/2005/8/layout/vList2"/>
    <dgm:cxn modelId="{372F6708-E9AA-455D-898B-A978B66DB75F}" type="presOf" srcId="{D871A412-47E6-43A3-BDA4-B58FC8B53605}" destId="{BDAC474E-0C10-4828-8F65-C7166B9EAF19}" srcOrd="0" destOrd="0" presId="urn:microsoft.com/office/officeart/2005/8/layout/vList2"/>
    <dgm:cxn modelId="{41FBD011-EAB9-4A9C-8944-C22BA67D64CE}" srcId="{1F3EAB34-ADAF-47BC-9251-CCE0EC84E360}" destId="{3C6816E5-38DE-4109-A936-4E87A945A48C}" srcOrd="3" destOrd="0" parTransId="{6636F940-13DD-4D3D-B88B-E24D9EED4F62}" sibTransId="{0BEDA1EF-0890-4000-AC97-F6E7F8F696DF}"/>
    <dgm:cxn modelId="{559EC317-6644-4319-A2E9-CD2144C2500C}" type="presOf" srcId="{71F1BC1B-5995-4061-A7C7-AB882161EF13}" destId="{7CCFE44D-7E8D-4D33-BF4D-A979376AF8CA}" srcOrd="0" destOrd="0" presId="urn:microsoft.com/office/officeart/2005/8/layout/vList2"/>
    <dgm:cxn modelId="{9C7AA72D-BA53-475A-B8B2-87EA4688A18B}" type="presOf" srcId="{1F3EAB34-ADAF-47BC-9251-CCE0EC84E360}" destId="{C314CF81-ACBF-42CB-B9B5-E211CB42A1CC}" srcOrd="0" destOrd="0" presId="urn:microsoft.com/office/officeart/2005/8/layout/vList2"/>
    <dgm:cxn modelId="{FF4E963B-9FA8-4D0A-A08A-38A60D053D31}" srcId="{1F3EAB34-ADAF-47BC-9251-CCE0EC84E360}" destId="{71F1BC1B-5995-4061-A7C7-AB882161EF13}" srcOrd="1" destOrd="0" parTransId="{11CE86D9-3A7E-4FB4-9FF1-1371327C0AE6}" sibTransId="{D9E35E24-D231-4703-9A32-8BEF0B70FEB2}"/>
    <dgm:cxn modelId="{9A83D863-F06F-4453-893B-1C69EBFD37F2}" srcId="{1F3EAB34-ADAF-47BC-9251-CCE0EC84E360}" destId="{D871A412-47E6-43A3-BDA4-B58FC8B53605}" srcOrd="2" destOrd="0" parTransId="{82FA72B7-6A5C-48C8-9FC9-9F800D4C9E18}" sibTransId="{06828AF7-7D22-4E95-AFCC-2950D27921B2}"/>
    <dgm:cxn modelId="{9AFD467C-2E55-4A74-A089-35EC81310EB5}" srcId="{1F3EAB34-ADAF-47BC-9251-CCE0EC84E360}" destId="{BA322DD4-91F2-44B1-9092-5E4DCFDC625C}" srcOrd="0" destOrd="0" parTransId="{36279108-A12E-4321-85A7-8B29709AFFBA}" sibTransId="{C89C64BE-F64B-4F90-BBD7-288AEA8779D9}"/>
    <dgm:cxn modelId="{517A5DA5-82E2-49DC-B9C9-5F89FF3A1F3E}" type="presOf" srcId="{BA322DD4-91F2-44B1-9092-5E4DCFDC625C}" destId="{C789E612-0726-408F-9F36-E9C8A4A67382}" srcOrd="0" destOrd="0" presId="urn:microsoft.com/office/officeart/2005/8/layout/vList2"/>
    <dgm:cxn modelId="{6F29FAAB-AFA2-4B21-B7C4-F504941544C3}" srcId="{1F3EAB34-ADAF-47BC-9251-CCE0EC84E360}" destId="{AC80A68B-681D-4FB6-9B0F-32E03EF15F5F}" srcOrd="4" destOrd="0" parTransId="{9413C59F-58F6-450A-A178-C10527F2B130}" sibTransId="{DA05AAF7-AB89-45D9-A196-B7AE3E97FEC0}"/>
    <dgm:cxn modelId="{C9B711F9-7F45-47A1-AE64-76CFCF158FB9}" type="presOf" srcId="{AC80A68B-681D-4FB6-9B0F-32E03EF15F5F}" destId="{5D8499B4-D762-41AD-80BB-C25496A4591B}" srcOrd="0" destOrd="0" presId="urn:microsoft.com/office/officeart/2005/8/layout/vList2"/>
    <dgm:cxn modelId="{2A86DB3E-7096-4256-BDD1-6C47EB0F8AD5}" type="presParOf" srcId="{C314CF81-ACBF-42CB-B9B5-E211CB42A1CC}" destId="{C789E612-0726-408F-9F36-E9C8A4A67382}" srcOrd="0" destOrd="0" presId="urn:microsoft.com/office/officeart/2005/8/layout/vList2"/>
    <dgm:cxn modelId="{12443B9E-4AE6-4E36-ACCB-A4ECAB2A0BA8}" type="presParOf" srcId="{C314CF81-ACBF-42CB-B9B5-E211CB42A1CC}" destId="{0CA6F446-D236-4C03-96A6-E5FB02FB35D9}" srcOrd="1" destOrd="0" presId="urn:microsoft.com/office/officeart/2005/8/layout/vList2"/>
    <dgm:cxn modelId="{E637F2C2-2672-471B-A93D-612AEFB280F5}" type="presParOf" srcId="{C314CF81-ACBF-42CB-B9B5-E211CB42A1CC}" destId="{7CCFE44D-7E8D-4D33-BF4D-A979376AF8CA}" srcOrd="2" destOrd="0" presId="urn:microsoft.com/office/officeart/2005/8/layout/vList2"/>
    <dgm:cxn modelId="{7B0570D0-32D9-4979-9CCF-A05654B8F114}" type="presParOf" srcId="{C314CF81-ACBF-42CB-B9B5-E211CB42A1CC}" destId="{9FF8DB16-9802-4862-AC01-F21FBAB0A353}" srcOrd="3" destOrd="0" presId="urn:microsoft.com/office/officeart/2005/8/layout/vList2"/>
    <dgm:cxn modelId="{5AA9D5B8-8667-4F45-86B6-6524DA69CB65}" type="presParOf" srcId="{C314CF81-ACBF-42CB-B9B5-E211CB42A1CC}" destId="{BDAC474E-0C10-4828-8F65-C7166B9EAF19}" srcOrd="4" destOrd="0" presId="urn:microsoft.com/office/officeart/2005/8/layout/vList2"/>
    <dgm:cxn modelId="{4FB21B1F-7116-41DC-991E-92AC726C1686}" type="presParOf" srcId="{C314CF81-ACBF-42CB-B9B5-E211CB42A1CC}" destId="{7A15D6C2-D9D4-4C15-9B28-17884C3BABD6}" srcOrd="5" destOrd="0" presId="urn:microsoft.com/office/officeart/2005/8/layout/vList2"/>
    <dgm:cxn modelId="{9B720903-F57A-4D89-B6BF-75DB35DE8FBF}" type="presParOf" srcId="{C314CF81-ACBF-42CB-B9B5-E211CB42A1CC}" destId="{954E1640-B0BF-4C13-9B8C-D8A0CA8AE691}" srcOrd="6" destOrd="0" presId="urn:microsoft.com/office/officeart/2005/8/layout/vList2"/>
    <dgm:cxn modelId="{50DE1CB0-FE10-42AB-9848-1AD147E0D5F9}" type="presParOf" srcId="{C314CF81-ACBF-42CB-B9B5-E211CB42A1CC}" destId="{839C61CB-53D4-4A29-B46F-3CD5690945F5}" srcOrd="7" destOrd="0" presId="urn:microsoft.com/office/officeart/2005/8/layout/vList2"/>
    <dgm:cxn modelId="{B9BF88DE-8F2F-4D7E-87F2-EA71941ACF1D}" type="presParOf" srcId="{C314CF81-ACBF-42CB-B9B5-E211CB42A1CC}" destId="{5D8499B4-D762-41AD-80BB-C25496A459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E48322-33A3-46A6-B1B3-D5B4F5E84A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0B37BC0-3552-4515-9C83-2F4D259EB525}">
      <dgm:prSet/>
      <dgm:spPr/>
      <dgm:t>
        <a:bodyPr/>
        <a:lstStyle/>
        <a:p>
          <a:pPr>
            <a:defRPr cap="all"/>
          </a:pPr>
          <a:r>
            <a:rPr lang="en-US"/>
            <a:t>1. Data Source: Customer and transaction data extracted from SQL databases.</a:t>
          </a:r>
        </a:p>
      </dgm:t>
    </dgm:pt>
    <dgm:pt modelId="{F673BA2E-2C85-4E6D-A0F1-7AEDB3C2F391}" type="parTrans" cxnId="{0346902E-03A1-49B9-A742-6839EA474E38}">
      <dgm:prSet/>
      <dgm:spPr/>
      <dgm:t>
        <a:bodyPr/>
        <a:lstStyle/>
        <a:p>
          <a:endParaRPr lang="en-US"/>
        </a:p>
      </dgm:t>
    </dgm:pt>
    <dgm:pt modelId="{E63FE004-3C20-4682-8BA3-C9C1789A8602}" type="sibTrans" cxnId="{0346902E-03A1-49B9-A742-6839EA474E38}">
      <dgm:prSet/>
      <dgm:spPr/>
      <dgm:t>
        <a:bodyPr/>
        <a:lstStyle/>
        <a:p>
          <a:endParaRPr lang="en-US"/>
        </a:p>
      </dgm:t>
    </dgm:pt>
    <dgm:pt modelId="{A3A69849-EE79-48A1-829E-416F8DBDEF0D}">
      <dgm:prSet/>
      <dgm:spPr/>
      <dgm:t>
        <a:bodyPr/>
        <a:lstStyle/>
        <a:p>
          <a:pPr>
            <a:defRPr cap="all"/>
          </a:pPr>
          <a:r>
            <a:rPr lang="en-US"/>
            <a:t>2. Processing:</a:t>
          </a:r>
        </a:p>
      </dgm:t>
    </dgm:pt>
    <dgm:pt modelId="{17BA8C69-B3DE-4976-BFE8-D935E8CAA108}" type="parTrans" cxnId="{81E8BECF-54AA-4552-8E82-6FEF31D2ED51}">
      <dgm:prSet/>
      <dgm:spPr/>
      <dgm:t>
        <a:bodyPr/>
        <a:lstStyle/>
        <a:p>
          <a:endParaRPr lang="en-US"/>
        </a:p>
      </dgm:t>
    </dgm:pt>
    <dgm:pt modelId="{99717490-1F91-4046-A04F-7BDBD698F47A}" type="sibTrans" cxnId="{81E8BECF-54AA-4552-8E82-6FEF31D2ED51}">
      <dgm:prSet/>
      <dgm:spPr/>
      <dgm:t>
        <a:bodyPr/>
        <a:lstStyle/>
        <a:p>
          <a:endParaRPr lang="en-US"/>
        </a:p>
      </dgm:t>
    </dgm:pt>
    <dgm:pt modelId="{A0592D2E-AC21-436D-BA65-D8790529F9F0}">
      <dgm:prSet/>
      <dgm:spPr/>
      <dgm:t>
        <a:bodyPr/>
        <a:lstStyle/>
        <a:p>
          <a:pPr>
            <a:defRPr cap="all"/>
          </a:pPr>
          <a:r>
            <a:rPr lang="en-US"/>
            <a:t>- Data cleaning and transformation using SQL.</a:t>
          </a:r>
        </a:p>
      </dgm:t>
    </dgm:pt>
    <dgm:pt modelId="{CB578941-77E7-4269-A322-500E3EB6BC7C}" type="parTrans" cxnId="{5405AA62-BCEB-49DB-A824-5AFA343E8AAB}">
      <dgm:prSet/>
      <dgm:spPr/>
      <dgm:t>
        <a:bodyPr/>
        <a:lstStyle/>
        <a:p>
          <a:endParaRPr lang="en-US"/>
        </a:p>
      </dgm:t>
    </dgm:pt>
    <dgm:pt modelId="{149AF60D-37AE-4BF4-8CE5-CB8AAF1896C3}" type="sibTrans" cxnId="{5405AA62-BCEB-49DB-A824-5AFA343E8AAB}">
      <dgm:prSet/>
      <dgm:spPr/>
      <dgm:t>
        <a:bodyPr/>
        <a:lstStyle/>
        <a:p>
          <a:endParaRPr lang="en-US"/>
        </a:p>
      </dgm:t>
    </dgm:pt>
    <dgm:pt modelId="{DC3995AF-2FF5-404F-89B8-9AF546F69A0A}">
      <dgm:prSet/>
      <dgm:spPr/>
      <dgm:t>
        <a:bodyPr/>
        <a:lstStyle/>
        <a:p>
          <a:pPr>
            <a:defRPr cap="all"/>
          </a:pPr>
          <a:r>
            <a:rPr lang="en-US"/>
            <a:t>- DAX formulas for calculated columns and metrics.</a:t>
          </a:r>
        </a:p>
      </dgm:t>
    </dgm:pt>
    <dgm:pt modelId="{B79870D0-76D0-4232-8585-9BD50F118038}" type="parTrans" cxnId="{C52C7415-BF38-42E4-9C63-4184894C94B3}">
      <dgm:prSet/>
      <dgm:spPr/>
      <dgm:t>
        <a:bodyPr/>
        <a:lstStyle/>
        <a:p>
          <a:endParaRPr lang="en-US"/>
        </a:p>
      </dgm:t>
    </dgm:pt>
    <dgm:pt modelId="{2697ED50-CD53-4589-946E-3EE15F7DA113}" type="sibTrans" cxnId="{C52C7415-BF38-42E4-9C63-4184894C94B3}">
      <dgm:prSet/>
      <dgm:spPr/>
      <dgm:t>
        <a:bodyPr/>
        <a:lstStyle/>
        <a:p>
          <a:endParaRPr lang="en-US"/>
        </a:p>
      </dgm:t>
    </dgm:pt>
    <dgm:pt modelId="{5BA9863D-8E95-4BE1-8F6F-210C03B0DE42}">
      <dgm:prSet/>
      <dgm:spPr/>
      <dgm:t>
        <a:bodyPr/>
        <a:lstStyle/>
        <a:p>
          <a:pPr>
            <a:defRPr cap="all"/>
          </a:pPr>
          <a:r>
            <a:rPr lang="en-US"/>
            <a:t>3. Dashboard Creation: Visualization of key metrics in Power BI with interactive filters.</a:t>
          </a:r>
        </a:p>
      </dgm:t>
    </dgm:pt>
    <dgm:pt modelId="{0AD7D85A-823D-4032-B680-2CC9886E405C}" type="parTrans" cxnId="{3AC54CCF-F3C2-4D0A-B9E6-830A1A5AC8C8}">
      <dgm:prSet/>
      <dgm:spPr/>
      <dgm:t>
        <a:bodyPr/>
        <a:lstStyle/>
        <a:p>
          <a:endParaRPr lang="en-US"/>
        </a:p>
      </dgm:t>
    </dgm:pt>
    <dgm:pt modelId="{F344B2E8-8681-4E3C-A828-8EBEEAAA1BCE}" type="sibTrans" cxnId="{3AC54CCF-F3C2-4D0A-B9E6-830A1A5AC8C8}">
      <dgm:prSet/>
      <dgm:spPr/>
      <dgm:t>
        <a:bodyPr/>
        <a:lstStyle/>
        <a:p>
          <a:endParaRPr lang="en-US"/>
        </a:p>
      </dgm:t>
    </dgm:pt>
    <dgm:pt modelId="{A5122F3E-30BA-44BC-84A7-4C69E600A239}" type="pres">
      <dgm:prSet presAssocID="{6EE48322-33A3-46A6-B1B3-D5B4F5E84AF2}" presName="root" presStyleCnt="0">
        <dgm:presLayoutVars>
          <dgm:dir/>
          <dgm:resizeHandles val="exact"/>
        </dgm:presLayoutVars>
      </dgm:prSet>
      <dgm:spPr/>
    </dgm:pt>
    <dgm:pt modelId="{2BED641D-11DA-4ED8-965F-D576F784C255}" type="pres">
      <dgm:prSet presAssocID="{F0B37BC0-3552-4515-9C83-2F4D259EB525}" presName="compNode" presStyleCnt="0"/>
      <dgm:spPr/>
    </dgm:pt>
    <dgm:pt modelId="{1169072E-F48B-4401-A05F-941796DC027E}" type="pres">
      <dgm:prSet presAssocID="{F0B37BC0-3552-4515-9C83-2F4D259EB525}" presName="iconBgRect" presStyleLbl="bgShp" presStyleIdx="0" presStyleCnt="5"/>
      <dgm:spPr/>
    </dgm:pt>
    <dgm:pt modelId="{6AE397D6-0F46-4362-B740-4A84E03547E1}" type="pres">
      <dgm:prSet presAssocID="{F0B37BC0-3552-4515-9C83-2F4D259EB5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4313EA-717F-45A1-8022-5DA0C7F36100}" type="pres">
      <dgm:prSet presAssocID="{F0B37BC0-3552-4515-9C83-2F4D259EB525}" presName="spaceRect" presStyleCnt="0"/>
      <dgm:spPr/>
    </dgm:pt>
    <dgm:pt modelId="{9D2D519B-EFB5-4AEC-9D18-73D738C460ED}" type="pres">
      <dgm:prSet presAssocID="{F0B37BC0-3552-4515-9C83-2F4D259EB525}" presName="textRect" presStyleLbl="revTx" presStyleIdx="0" presStyleCnt="5">
        <dgm:presLayoutVars>
          <dgm:chMax val="1"/>
          <dgm:chPref val="1"/>
        </dgm:presLayoutVars>
      </dgm:prSet>
      <dgm:spPr/>
    </dgm:pt>
    <dgm:pt modelId="{CE2F42CE-99EA-4FA8-9076-77ADE43B7E40}" type="pres">
      <dgm:prSet presAssocID="{E63FE004-3C20-4682-8BA3-C9C1789A8602}" presName="sibTrans" presStyleCnt="0"/>
      <dgm:spPr/>
    </dgm:pt>
    <dgm:pt modelId="{96591B9D-057D-4DD9-A6C5-9E7CF1425F8E}" type="pres">
      <dgm:prSet presAssocID="{A3A69849-EE79-48A1-829E-416F8DBDEF0D}" presName="compNode" presStyleCnt="0"/>
      <dgm:spPr/>
    </dgm:pt>
    <dgm:pt modelId="{B98A0B8C-E942-466F-9B8C-7476201B6B8F}" type="pres">
      <dgm:prSet presAssocID="{A3A69849-EE79-48A1-829E-416F8DBDEF0D}" presName="iconBgRect" presStyleLbl="bgShp" presStyleIdx="1" presStyleCnt="5"/>
      <dgm:spPr/>
    </dgm:pt>
    <dgm:pt modelId="{CC112794-3C49-4202-9BFE-3674204A5AFD}" type="pres">
      <dgm:prSet presAssocID="{A3A69849-EE79-48A1-829E-416F8DBDEF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37E3363-D8D6-4FA6-8741-C9DC105B093A}" type="pres">
      <dgm:prSet presAssocID="{A3A69849-EE79-48A1-829E-416F8DBDEF0D}" presName="spaceRect" presStyleCnt="0"/>
      <dgm:spPr/>
    </dgm:pt>
    <dgm:pt modelId="{5E97365D-6693-4757-9B37-3F6133869D70}" type="pres">
      <dgm:prSet presAssocID="{A3A69849-EE79-48A1-829E-416F8DBDEF0D}" presName="textRect" presStyleLbl="revTx" presStyleIdx="1" presStyleCnt="5">
        <dgm:presLayoutVars>
          <dgm:chMax val="1"/>
          <dgm:chPref val="1"/>
        </dgm:presLayoutVars>
      </dgm:prSet>
      <dgm:spPr/>
    </dgm:pt>
    <dgm:pt modelId="{E808AFC4-1BF8-4749-884B-DFC6E56DC18A}" type="pres">
      <dgm:prSet presAssocID="{99717490-1F91-4046-A04F-7BDBD698F47A}" presName="sibTrans" presStyleCnt="0"/>
      <dgm:spPr/>
    </dgm:pt>
    <dgm:pt modelId="{0C90B0C0-7485-47A0-8B69-633B5ACBE795}" type="pres">
      <dgm:prSet presAssocID="{A0592D2E-AC21-436D-BA65-D8790529F9F0}" presName="compNode" presStyleCnt="0"/>
      <dgm:spPr/>
    </dgm:pt>
    <dgm:pt modelId="{138524E8-C436-4907-9A10-323B6F0AA60F}" type="pres">
      <dgm:prSet presAssocID="{A0592D2E-AC21-436D-BA65-D8790529F9F0}" presName="iconBgRect" presStyleLbl="bgShp" presStyleIdx="2" presStyleCnt="5"/>
      <dgm:spPr/>
    </dgm:pt>
    <dgm:pt modelId="{096AA780-7A8F-42FF-AC8C-C19AAA3F9BFB}" type="pres">
      <dgm:prSet presAssocID="{A0592D2E-AC21-436D-BA65-D8790529F9F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3CC1213-9299-4969-A7B3-97E237C0D85C}" type="pres">
      <dgm:prSet presAssocID="{A0592D2E-AC21-436D-BA65-D8790529F9F0}" presName="spaceRect" presStyleCnt="0"/>
      <dgm:spPr/>
    </dgm:pt>
    <dgm:pt modelId="{6BE64EA8-43AF-4EC9-92D9-173259E8BC89}" type="pres">
      <dgm:prSet presAssocID="{A0592D2E-AC21-436D-BA65-D8790529F9F0}" presName="textRect" presStyleLbl="revTx" presStyleIdx="2" presStyleCnt="5">
        <dgm:presLayoutVars>
          <dgm:chMax val="1"/>
          <dgm:chPref val="1"/>
        </dgm:presLayoutVars>
      </dgm:prSet>
      <dgm:spPr/>
    </dgm:pt>
    <dgm:pt modelId="{BC5EFD21-0D81-4A4B-B096-6A9F3FDF61E6}" type="pres">
      <dgm:prSet presAssocID="{149AF60D-37AE-4BF4-8CE5-CB8AAF1896C3}" presName="sibTrans" presStyleCnt="0"/>
      <dgm:spPr/>
    </dgm:pt>
    <dgm:pt modelId="{D98E679C-99FE-40E0-A1B1-9688FF6E051D}" type="pres">
      <dgm:prSet presAssocID="{DC3995AF-2FF5-404F-89B8-9AF546F69A0A}" presName="compNode" presStyleCnt="0"/>
      <dgm:spPr/>
    </dgm:pt>
    <dgm:pt modelId="{33833A63-722F-48B8-BEB9-834BC161835B}" type="pres">
      <dgm:prSet presAssocID="{DC3995AF-2FF5-404F-89B8-9AF546F69A0A}" presName="iconBgRect" presStyleLbl="bgShp" presStyleIdx="3" presStyleCnt="5"/>
      <dgm:spPr/>
    </dgm:pt>
    <dgm:pt modelId="{8BA1FEC3-6DEE-4289-AE95-09C5DCE3406A}" type="pres">
      <dgm:prSet presAssocID="{DC3995AF-2FF5-404F-89B8-9AF546F69A0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C961242-365F-4BD3-9A39-31174542F89C}" type="pres">
      <dgm:prSet presAssocID="{DC3995AF-2FF5-404F-89B8-9AF546F69A0A}" presName="spaceRect" presStyleCnt="0"/>
      <dgm:spPr/>
    </dgm:pt>
    <dgm:pt modelId="{2C7A917D-F89D-4BE3-82A8-10114F5D8C8E}" type="pres">
      <dgm:prSet presAssocID="{DC3995AF-2FF5-404F-89B8-9AF546F69A0A}" presName="textRect" presStyleLbl="revTx" presStyleIdx="3" presStyleCnt="5">
        <dgm:presLayoutVars>
          <dgm:chMax val="1"/>
          <dgm:chPref val="1"/>
        </dgm:presLayoutVars>
      </dgm:prSet>
      <dgm:spPr/>
    </dgm:pt>
    <dgm:pt modelId="{C976D8EA-90FD-410D-BFD6-352FA5B53FB7}" type="pres">
      <dgm:prSet presAssocID="{2697ED50-CD53-4589-946E-3EE15F7DA113}" presName="sibTrans" presStyleCnt="0"/>
      <dgm:spPr/>
    </dgm:pt>
    <dgm:pt modelId="{441F8D5F-F7BB-4116-A4A7-42989EE22934}" type="pres">
      <dgm:prSet presAssocID="{5BA9863D-8E95-4BE1-8F6F-210C03B0DE42}" presName="compNode" presStyleCnt="0"/>
      <dgm:spPr/>
    </dgm:pt>
    <dgm:pt modelId="{F1FCA5BE-1870-4028-BD6E-72A53B3F9AB6}" type="pres">
      <dgm:prSet presAssocID="{5BA9863D-8E95-4BE1-8F6F-210C03B0DE42}" presName="iconBgRect" presStyleLbl="bgShp" presStyleIdx="4" presStyleCnt="5"/>
      <dgm:spPr/>
    </dgm:pt>
    <dgm:pt modelId="{0CE1BB40-8EAF-4297-9390-BD7555AC888B}" type="pres">
      <dgm:prSet presAssocID="{5BA9863D-8E95-4BE1-8F6F-210C03B0DE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5F6F15B-555E-41AC-BBE2-C27979B09365}" type="pres">
      <dgm:prSet presAssocID="{5BA9863D-8E95-4BE1-8F6F-210C03B0DE42}" presName="spaceRect" presStyleCnt="0"/>
      <dgm:spPr/>
    </dgm:pt>
    <dgm:pt modelId="{5A686986-A59D-4C32-B40D-8D8FAA9093D1}" type="pres">
      <dgm:prSet presAssocID="{5BA9863D-8E95-4BE1-8F6F-210C03B0DE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D71800-7E9E-434D-A6A8-D59B21E369F8}" type="presOf" srcId="{A0592D2E-AC21-436D-BA65-D8790529F9F0}" destId="{6BE64EA8-43AF-4EC9-92D9-173259E8BC89}" srcOrd="0" destOrd="0" presId="urn:microsoft.com/office/officeart/2018/5/layout/IconCircleLabelList"/>
    <dgm:cxn modelId="{86A17506-0192-451D-9238-6BAA6B776E22}" type="presOf" srcId="{5BA9863D-8E95-4BE1-8F6F-210C03B0DE42}" destId="{5A686986-A59D-4C32-B40D-8D8FAA9093D1}" srcOrd="0" destOrd="0" presId="urn:microsoft.com/office/officeart/2018/5/layout/IconCircleLabelList"/>
    <dgm:cxn modelId="{C52C7415-BF38-42E4-9C63-4184894C94B3}" srcId="{6EE48322-33A3-46A6-B1B3-D5B4F5E84AF2}" destId="{DC3995AF-2FF5-404F-89B8-9AF546F69A0A}" srcOrd="3" destOrd="0" parTransId="{B79870D0-76D0-4232-8585-9BD50F118038}" sibTransId="{2697ED50-CD53-4589-946E-3EE15F7DA113}"/>
    <dgm:cxn modelId="{0346902E-03A1-49B9-A742-6839EA474E38}" srcId="{6EE48322-33A3-46A6-B1B3-D5B4F5E84AF2}" destId="{F0B37BC0-3552-4515-9C83-2F4D259EB525}" srcOrd="0" destOrd="0" parTransId="{F673BA2E-2C85-4E6D-A0F1-7AEDB3C2F391}" sibTransId="{E63FE004-3C20-4682-8BA3-C9C1789A8602}"/>
    <dgm:cxn modelId="{1435F039-EFC4-4720-B019-038E94FDCB1C}" type="presOf" srcId="{F0B37BC0-3552-4515-9C83-2F4D259EB525}" destId="{9D2D519B-EFB5-4AEC-9D18-73D738C460ED}" srcOrd="0" destOrd="0" presId="urn:microsoft.com/office/officeart/2018/5/layout/IconCircleLabelList"/>
    <dgm:cxn modelId="{5405AA62-BCEB-49DB-A824-5AFA343E8AAB}" srcId="{6EE48322-33A3-46A6-B1B3-D5B4F5E84AF2}" destId="{A0592D2E-AC21-436D-BA65-D8790529F9F0}" srcOrd="2" destOrd="0" parTransId="{CB578941-77E7-4269-A322-500E3EB6BC7C}" sibTransId="{149AF60D-37AE-4BF4-8CE5-CB8AAF1896C3}"/>
    <dgm:cxn modelId="{7AE4B770-52A4-404A-A640-D4D525462A7B}" type="presOf" srcId="{A3A69849-EE79-48A1-829E-416F8DBDEF0D}" destId="{5E97365D-6693-4757-9B37-3F6133869D70}" srcOrd="0" destOrd="0" presId="urn:microsoft.com/office/officeart/2018/5/layout/IconCircleLabelList"/>
    <dgm:cxn modelId="{39A733A9-E903-4CF2-97FE-A9DF7F08B750}" type="presOf" srcId="{6EE48322-33A3-46A6-B1B3-D5B4F5E84AF2}" destId="{A5122F3E-30BA-44BC-84A7-4C69E600A239}" srcOrd="0" destOrd="0" presId="urn:microsoft.com/office/officeart/2018/5/layout/IconCircleLabelList"/>
    <dgm:cxn modelId="{3AC54CCF-F3C2-4D0A-B9E6-830A1A5AC8C8}" srcId="{6EE48322-33A3-46A6-B1B3-D5B4F5E84AF2}" destId="{5BA9863D-8E95-4BE1-8F6F-210C03B0DE42}" srcOrd="4" destOrd="0" parTransId="{0AD7D85A-823D-4032-B680-2CC9886E405C}" sibTransId="{F344B2E8-8681-4E3C-A828-8EBEEAAA1BCE}"/>
    <dgm:cxn modelId="{81E8BECF-54AA-4552-8E82-6FEF31D2ED51}" srcId="{6EE48322-33A3-46A6-B1B3-D5B4F5E84AF2}" destId="{A3A69849-EE79-48A1-829E-416F8DBDEF0D}" srcOrd="1" destOrd="0" parTransId="{17BA8C69-B3DE-4976-BFE8-D935E8CAA108}" sibTransId="{99717490-1F91-4046-A04F-7BDBD698F47A}"/>
    <dgm:cxn modelId="{B2DB76FC-188F-4836-BE39-0F28AB787D3F}" type="presOf" srcId="{DC3995AF-2FF5-404F-89B8-9AF546F69A0A}" destId="{2C7A917D-F89D-4BE3-82A8-10114F5D8C8E}" srcOrd="0" destOrd="0" presId="urn:microsoft.com/office/officeart/2018/5/layout/IconCircleLabelList"/>
    <dgm:cxn modelId="{938EAD9E-17A2-4129-B15A-F17DB85A0DD5}" type="presParOf" srcId="{A5122F3E-30BA-44BC-84A7-4C69E600A239}" destId="{2BED641D-11DA-4ED8-965F-D576F784C255}" srcOrd="0" destOrd="0" presId="urn:microsoft.com/office/officeart/2018/5/layout/IconCircleLabelList"/>
    <dgm:cxn modelId="{B837DD64-9E7F-499D-9978-899D2E1DDA53}" type="presParOf" srcId="{2BED641D-11DA-4ED8-965F-D576F784C255}" destId="{1169072E-F48B-4401-A05F-941796DC027E}" srcOrd="0" destOrd="0" presId="urn:microsoft.com/office/officeart/2018/5/layout/IconCircleLabelList"/>
    <dgm:cxn modelId="{16DA84FD-F5EA-49BA-B962-1BF1B84B01F0}" type="presParOf" srcId="{2BED641D-11DA-4ED8-965F-D576F784C255}" destId="{6AE397D6-0F46-4362-B740-4A84E03547E1}" srcOrd="1" destOrd="0" presId="urn:microsoft.com/office/officeart/2018/5/layout/IconCircleLabelList"/>
    <dgm:cxn modelId="{BAEAEE6B-4CE4-402F-9E7D-AC176AC5A257}" type="presParOf" srcId="{2BED641D-11DA-4ED8-965F-D576F784C255}" destId="{FB4313EA-717F-45A1-8022-5DA0C7F36100}" srcOrd="2" destOrd="0" presId="urn:microsoft.com/office/officeart/2018/5/layout/IconCircleLabelList"/>
    <dgm:cxn modelId="{6B51C9D2-D379-4796-B11C-A0F34DDF56F2}" type="presParOf" srcId="{2BED641D-11DA-4ED8-965F-D576F784C255}" destId="{9D2D519B-EFB5-4AEC-9D18-73D738C460ED}" srcOrd="3" destOrd="0" presId="urn:microsoft.com/office/officeart/2018/5/layout/IconCircleLabelList"/>
    <dgm:cxn modelId="{19D7DC23-5081-4D4B-92F3-2879896E030D}" type="presParOf" srcId="{A5122F3E-30BA-44BC-84A7-4C69E600A239}" destId="{CE2F42CE-99EA-4FA8-9076-77ADE43B7E40}" srcOrd="1" destOrd="0" presId="urn:microsoft.com/office/officeart/2018/5/layout/IconCircleLabelList"/>
    <dgm:cxn modelId="{A9D8C834-43CB-4339-B323-3F480D0CEEFF}" type="presParOf" srcId="{A5122F3E-30BA-44BC-84A7-4C69E600A239}" destId="{96591B9D-057D-4DD9-A6C5-9E7CF1425F8E}" srcOrd="2" destOrd="0" presId="urn:microsoft.com/office/officeart/2018/5/layout/IconCircleLabelList"/>
    <dgm:cxn modelId="{04B46883-5C18-4DA4-A5E1-0787171BA5C6}" type="presParOf" srcId="{96591B9D-057D-4DD9-A6C5-9E7CF1425F8E}" destId="{B98A0B8C-E942-466F-9B8C-7476201B6B8F}" srcOrd="0" destOrd="0" presId="urn:microsoft.com/office/officeart/2018/5/layout/IconCircleLabelList"/>
    <dgm:cxn modelId="{1CEB28D3-737D-4373-BBF4-3D87BA02946F}" type="presParOf" srcId="{96591B9D-057D-4DD9-A6C5-9E7CF1425F8E}" destId="{CC112794-3C49-4202-9BFE-3674204A5AFD}" srcOrd="1" destOrd="0" presId="urn:microsoft.com/office/officeart/2018/5/layout/IconCircleLabelList"/>
    <dgm:cxn modelId="{F95406E8-0288-4354-B8E7-2441652FE9A1}" type="presParOf" srcId="{96591B9D-057D-4DD9-A6C5-9E7CF1425F8E}" destId="{137E3363-D8D6-4FA6-8741-C9DC105B093A}" srcOrd="2" destOrd="0" presId="urn:microsoft.com/office/officeart/2018/5/layout/IconCircleLabelList"/>
    <dgm:cxn modelId="{C9F30214-659D-4DA9-BD3D-CBD65BFDC190}" type="presParOf" srcId="{96591B9D-057D-4DD9-A6C5-9E7CF1425F8E}" destId="{5E97365D-6693-4757-9B37-3F6133869D70}" srcOrd="3" destOrd="0" presId="urn:microsoft.com/office/officeart/2018/5/layout/IconCircleLabelList"/>
    <dgm:cxn modelId="{BC8B8084-2CD6-4F7C-9D92-71FE9F7A229F}" type="presParOf" srcId="{A5122F3E-30BA-44BC-84A7-4C69E600A239}" destId="{E808AFC4-1BF8-4749-884B-DFC6E56DC18A}" srcOrd="3" destOrd="0" presId="urn:microsoft.com/office/officeart/2018/5/layout/IconCircleLabelList"/>
    <dgm:cxn modelId="{DC20D414-3099-46B6-AFF8-09BF0FEEBBB5}" type="presParOf" srcId="{A5122F3E-30BA-44BC-84A7-4C69E600A239}" destId="{0C90B0C0-7485-47A0-8B69-633B5ACBE795}" srcOrd="4" destOrd="0" presId="urn:microsoft.com/office/officeart/2018/5/layout/IconCircleLabelList"/>
    <dgm:cxn modelId="{91D36D25-004B-476F-B62F-08835516D5EF}" type="presParOf" srcId="{0C90B0C0-7485-47A0-8B69-633B5ACBE795}" destId="{138524E8-C436-4907-9A10-323B6F0AA60F}" srcOrd="0" destOrd="0" presId="urn:microsoft.com/office/officeart/2018/5/layout/IconCircleLabelList"/>
    <dgm:cxn modelId="{1E843C24-8E49-495D-8BE7-BAA6754C9AA4}" type="presParOf" srcId="{0C90B0C0-7485-47A0-8B69-633B5ACBE795}" destId="{096AA780-7A8F-42FF-AC8C-C19AAA3F9BFB}" srcOrd="1" destOrd="0" presId="urn:microsoft.com/office/officeart/2018/5/layout/IconCircleLabelList"/>
    <dgm:cxn modelId="{36AB702C-EBE4-459A-ACFF-B3A2368DC192}" type="presParOf" srcId="{0C90B0C0-7485-47A0-8B69-633B5ACBE795}" destId="{63CC1213-9299-4969-A7B3-97E237C0D85C}" srcOrd="2" destOrd="0" presId="urn:microsoft.com/office/officeart/2018/5/layout/IconCircleLabelList"/>
    <dgm:cxn modelId="{3D3B31DA-1C09-4041-B7D7-F545D2C25AA6}" type="presParOf" srcId="{0C90B0C0-7485-47A0-8B69-633B5ACBE795}" destId="{6BE64EA8-43AF-4EC9-92D9-173259E8BC89}" srcOrd="3" destOrd="0" presId="urn:microsoft.com/office/officeart/2018/5/layout/IconCircleLabelList"/>
    <dgm:cxn modelId="{FEBB2A76-E0DA-4EEE-ACB8-9165DFA15366}" type="presParOf" srcId="{A5122F3E-30BA-44BC-84A7-4C69E600A239}" destId="{BC5EFD21-0D81-4A4B-B096-6A9F3FDF61E6}" srcOrd="5" destOrd="0" presId="urn:microsoft.com/office/officeart/2018/5/layout/IconCircleLabelList"/>
    <dgm:cxn modelId="{8F04DCE3-BE54-40B8-8A1F-24646408872E}" type="presParOf" srcId="{A5122F3E-30BA-44BC-84A7-4C69E600A239}" destId="{D98E679C-99FE-40E0-A1B1-9688FF6E051D}" srcOrd="6" destOrd="0" presId="urn:microsoft.com/office/officeart/2018/5/layout/IconCircleLabelList"/>
    <dgm:cxn modelId="{933CE4D0-20F9-4D14-894E-D3F3DB40F9DA}" type="presParOf" srcId="{D98E679C-99FE-40E0-A1B1-9688FF6E051D}" destId="{33833A63-722F-48B8-BEB9-834BC161835B}" srcOrd="0" destOrd="0" presId="urn:microsoft.com/office/officeart/2018/5/layout/IconCircleLabelList"/>
    <dgm:cxn modelId="{30410E82-5768-4C9F-84DB-D600169CBFD0}" type="presParOf" srcId="{D98E679C-99FE-40E0-A1B1-9688FF6E051D}" destId="{8BA1FEC3-6DEE-4289-AE95-09C5DCE3406A}" srcOrd="1" destOrd="0" presId="urn:microsoft.com/office/officeart/2018/5/layout/IconCircleLabelList"/>
    <dgm:cxn modelId="{565546DF-D143-4CD8-AC2D-800CAAB2A04E}" type="presParOf" srcId="{D98E679C-99FE-40E0-A1B1-9688FF6E051D}" destId="{FC961242-365F-4BD3-9A39-31174542F89C}" srcOrd="2" destOrd="0" presId="urn:microsoft.com/office/officeart/2018/5/layout/IconCircleLabelList"/>
    <dgm:cxn modelId="{07766D5D-6908-421D-9F8D-3E94407C9F41}" type="presParOf" srcId="{D98E679C-99FE-40E0-A1B1-9688FF6E051D}" destId="{2C7A917D-F89D-4BE3-82A8-10114F5D8C8E}" srcOrd="3" destOrd="0" presId="urn:microsoft.com/office/officeart/2018/5/layout/IconCircleLabelList"/>
    <dgm:cxn modelId="{6718F426-D85A-4219-9D01-358E965E4F61}" type="presParOf" srcId="{A5122F3E-30BA-44BC-84A7-4C69E600A239}" destId="{C976D8EA-90FD-410D-BFD6-352FA5B53FB7}" srcOrd="7" destOrd="0" presId="urn:microsoft.com/office/officeart/2018/5/layout/IconCircleLabelList"/>
    <dgm:cxn modelId="{CC0CACD2-BBAA-44FA-B92D-172CDA5DC990}" type="presParOf" srcId="{A5122F3E-30BA-44BC-84A7-4C69E600A239}" destId="{441F8D5F-F7BB-4116-A4A7-42989EE22934}" srcOrd="8" destOrd="0" presId="urn:microsoft.com/office/officeart/2018/5/layout/IconCircleLabelList"/>
    <dgm:cxn modelId="{B6088EDA-F603-4132-8E10-66320031D899}" type="presParOf" srcId="{441F8D5F-F7BB-4116-A4A7-42989EE22934}" destId="{F1FCA5BE-1870-4028-BD6E-72A53B3F9AB6}" srcOrd="0" destOrd="0" presId="urn:microsoft.com/office/officeart/2018/5/layout/IconCircleLabelList"/>
    <dgm:cxn modelId="{F8860A8C-EA22-4E44-98E0-77E91F480FA0}" type="presParOf" srcId="{441F8D5F-F7BB-4116-A4A7-42989EE22934}" destId="{0CE1BB40-8EAF-4297-9390-BD7555AC888B}" srcOrd="1" destOrd="0" presId="urn:microsoft.com/office/officeart/2018/5/layout/IconCircleLabelList"/>
    <dgm:cxn modelId="{AF2DA09E-A7CF-412F-B345-F92C96CB389C}" type="presParOf" srcId="{441F8D5F-F7BB-4116-A4A7-42989EE22934}" destId="{95F6F15B-555E-41AC-BBE2-C27979B09365}" srcOrd="2" destOrd="0" presId="urn:microsoft.com/office/officeart/2018/5/layout/IconCircleLabelList"/>
    <dgm:cxn modelId="{AE29124C-9344-458F-AF81-B773620BF290}" type="presParOf" srcId="{441F8D5F-F7BB-4116-A4A7-42989EE22934}" destId="{5A686986-A59D-4C32-B40D-8D8FAA9093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88C314-9F1D-4699-8926-1EB5183E5F1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B237B4-13D7-43E3-9A1E-F5BCBBFAC8F7}">
      <dgm:prSet/>
      <dgm:spPr/>
      <dgm:t>
        <a:bodyPr/>
        <a:lstStyle/>
        <a:p>
          <a:r>
            <a:rPr lang="en-US"/>
            <a:t>Financial institutions can use this dashboard to:</a:t>
          </a:r>
        </a:p>
      </dgm:t>
    </dgm:pt>
    <dgm:pt modelId="{DA2DB5E4-EB5E-4FCD-A6BE-10EAA01E1D98}" type="parTrans" cxnId="{9C07ABF7-D79B-47AD-8E23-C434B706660A}">
      <dgm:prSet/>
      <dgm:spPr/>
      <dgm:t>
        <a:bodyPr/>
        <a:lstStyle/>
        <a:p>
          <a:endParaRPr lang="en-US"/>
        </a:p>
      </dgm:t>
    </dgm:pt>
    <dgm:pt modelId="{0D6662DA-896F-4D10-9B51-61D66D1D1D4A}" type="sibTrans" cxnId="{9C07ABF7-D79B-47AD-8E23-C434B706660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FAB2B54-49F8-47D3-A328-9A46837757ED}">
      <dgm:prSet/>
      <dgm:spPr/>
      <dgm:t>
        <a:bodyPr/>
        <a:lstStyle/>
        <a:p>
          <a:r>
            <a:rPr lang="en-US"/>
            <a:t>- Identify high-value customer segments.</a:t>
          </a:r>
        </a:p>
      </dgm:t>
    </dgm:pt>
    <dgm:pt modelId="{CFBD107C-1115-4D7E-A73C-5DD90718ED08}" type="parTrans" cxnId="{826254FE-6249-4CE9-880A-ED4B746109E1}">
      <dgm:prSet/>
      <dgm:spPr/>
      <dgm:t>
        <a:bodyPr/>
        <a:lstStyle/>
        <a:p>
          <a:endParaRPr lang="en-US"/>
        </a:p>
      </dgm:t>
    </dgm:pt>
    <dgm:pt modelId="{9AD907B2-A4B8-47C6-A102-88B2D8938BC3}" type="sibTrans" cxnId="{826254FE-6249-4CE9-880A-ED4B746109E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5568F00-AB5D-44B9-A56F-C3E82B0FAFF7}">
      <dgm:prSet/>
      <dgm:spPr/>
      <dgm:t>
        <a:bodyPr/>
        <a:lstStyle/>
        <a:p>
          <a:r>
            <a:rPr lang="en-US"/>
            <a:t>- Monitor revenue trends and operational efficiency.</a:t>
          </a:r>
        </a:p>
      </dgm:t>
    </dgm:pt>
    <dgm:pt modelId="{93C2345E-6539-4432-AFDC-8AF140283EC8}" type="parTrans" cxnId="{3BF9BA25-5502-4E75-9093-89ECE88B8ECA}">
      <dgm:prSet/>
      <dgm:spPr/>
      <dgm:t>
        <a:bodyPr/>
        <a:lstStyle/>
        <a:p>
          <a:endParaRPr lang="en-US"/>
        </a:p>
      </dgm:t>
    </dgm:pt>
    <dgm:pt modelId="{6F8D9A01-D24E-43D6-B6A7-E078096F2172}" type="sibTrans" cxnId="{3BF9BA25-5502-4E75-9093-89ECE88B8EC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42725AF-95D4-4D2F-9569-DD4F56F0ECA6}">
      <dgm:prSet/>
      <dgm:spPr/>
      <dgm:t>
        <a:bodyPr/>
        <a:lstStyle/>
        <a:p>
          <a:r>
            <a:rPr lang="en-US"/>
            <a:t>- Detect and mitigate delinquency risks early.</a:t>
          </a:r>
        </a:p>
      </dgm:t>
    </dgm:pt>
    <dgm:pt modelId="{A9B26749-88D0-4604-AD9C-3AFD69D1D4F6}" type="parTrans" cxnId="{651D406E-9BBB-4998-BD71-F6169FC11D3E}">
      <dgm:prSet/>
      <dgm:spPr/>
      <dgm:t>
        <a:bodyPr/>
        <a:lstStyle/>
        <a:p>
          <a:endParaRPr lang="en-US"/>
        </a:p>
      </dgm:t>
    </dgm:pt>
    <dgm:pt modelId="{51D3D0D0-49B8-4376-A45B-7D54C35BB5BA}" type="sibTrans" cxnId="{651D406E-9BBB-4998-BD71-F6169FC11D3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6A208C9-E884-4456-AF1E-CDCCC21B5DF6}" type="pres">
      <dgm:prSet presAssocID="{0D88C314-9F1D-4699-8926-1EB5183E5F1A}" presName="Name0" presStyleCnt="0">
        <dgm:presLayoutVars>
          <dgm:animLvl val="lvl"/>
          <dgm:resizeHandles val="exact"/>
        </dgm:presLayoutVars>
      </dgm:prSet>
      <dgm:spPr/>
    </dgm:pt>
    <dgm:pt modelId="{7A712A0D-708F-4F10-85A7-BA7A23FAE43C}" type="pres">
      <dgm:prSet presAssocID="{27B237B4-13D7-43E3-9A1E-F5BCBBFAC8F7}" presName="compositeNode" presStyleCnt="0">
        <dgm:presLayoutVars>
          <dgm:bulletEnabled val="1"/>
        </dgm:presLayoutVars>
      </dgm:prSet>
      <dgm:spPr/>
    </dgm:pt>
    <dgm:pt modelId="{C798FB2B-04EE-439F-A6E5-623F551EFC1F}" type="pres">
      <dgm:prSet presAssocID="{27B237B4-13D7-43E3-9A1E-F5BCBBFAC8F7}" presName="bgRect" presStyleLbl="bgAccFollowNode1" presStyleIdx="0" presStyleCnt="4"/>
      <dgm:spPr/>
    </dgm:pt>
    <dgm:pt modelId="{4DA74B5F-DAF9-4C60-B255-C0DA6D84B29F}" type="pres">
      <dgm:prSet presAssocID="{0D6662DA-896F-4D10-9B51-61D66D1D1D4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CF5B5D8-30B8-49D5-A1C4-FBD7196C5DE6}" type="pres">
      <dgm:prSet presAssocID="{27B237B4-13D7-43E3-9A1E-F5BCBBFAC8F7}" presName="bottomLine" presStyleLbl="alignNode1" presStyleIdx="1" presStyleCnt="8">
        <dgm:presLayoutVars/>
      </dgm:prSet>
      <dgm:spPr/>
    </dgm:pt>
    <dgm:pt modelId="{53230218-0936-4D23-9A19-1730F2E2FD75}" type="pres">
      <dgm:prSet presAssocID="{27B237B4-13D7-43E3-9A1E-F5BCBBFAC8F7}" presName="nodeText" presStyleLbl="bgAccFollowNode1" presStyleIdx="0" presStyleCnt="4">
        <dgm:presLayoutVars>
          <dgm:bulletEnabled val="1"/>
        </dgm:presLayoutVars>
      </dgm:prSet>
      <dgm:spPr/>
    </dgm:pt>
    <dgm:pt modelId="{F631F6E3-9E87-40AA-A5B7-3BF463C41328}" type="pres">
      <dgm:prSet presAssocID="{0D6662DA-896F-4D10-9B51-61D66D1D1D4A}" presName="sibTrans" presStyleCnt="0"/>
      <dgm:spPr/>
    </dgm:pt>
    <dgm:pt modelId="{DD3B62E0-0651-4725-9BBC-C9F606D48A1E}" type="pres">
      <dgm:prSet presAssocID="{6FAB2B54-49F8-47D3-A328-9A46837757ED}" presName="compositeNode" presStyleCnt="0">
        <dgm:presLayoutVars>
          <dgm:bulletEnabled val="1"/>
        </dgm:presLayoutVars>
      </dgm:prSet>
      <dgm:spPr/>
    </dgm:pt>
    <dgm:pt modelId="{FBED7EFF-2FE3-4B84-B3D9-085B3ECDD299}" type="pres">
      <dgm:prSet presAssocID="{6FAB2B54-49F8-47D3-A328-9A46837757ED}" presName="bgRect" presStyleLbl="bgAccFollowNode1" presStyleIdx="1" presStyleCnt="4"/>
      <dgm:spPr/>
    </dgm:pt>
    <dgm:pt modelId="{90F4A1AE-A521-49A0-ABCE-A69787859B8C}" type="pres">
      <dgm:prSet presAssocID="{9AD907B2-A4B8-47C6-A102-88B2D8938BC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2288908-1CC4-48D0-ACE5-C0F7D6B11B89}" type="pres">
      <dgm:prSet presAssocID="{6FAB2B54-49F8-47D3-A328-9A46837757ED}" presName="bottomLine" presStyleLbl="alignNode1" presStyleIdx="3" presStyleCnt="8">
        <dgm:presLayoutVars/>
      </dgm:prSet>
      <dgm:spPr/>
    </dgm:pt>
    <dgm:pt modelId="{F0BB05BC-A0F4-4F17-8197-8A4DB67FC17A}" type="pres">
      <dgm:prSet presAssocID="{6FAB2B54-49F8-47D3-A328-9A46837757ED}" presName="nodeText" presStyleLbl="bgAccFollowNode1" presStyleIdx="1" presStyleCnt="4">
        <dgm:presLayoutVars>
          <dgm:bulletEnabled val="1"/>
        </dgm:presLayoutVars>
      </dgm:prSet>
      <dgm:spPr/>
    </dgm:pt>
    <dgm:pt modelId="{C200BECD-1DEE-4CB4-978A-6F48E9534708}" type="pres">
      <dgm:prSet presAssocID="{9AD907B2-A4B8-47C6-A102-88B2D8938BC3}" presName="sibTrans" presStyleCnt="0"/>
      <dgm:spPr/>
    </dgm:pt>
    <dgm:pt modelId="{8D829485-959B-41CF-86DF-CE49152C7CA3}" type="pres">
      <dgm:prSet presAssocID="{E5568F00-AB5D-44B9-A56F-C3E82B0FAFF7}" presName="compositeNode" presStyleCnt="0">
        <dgm:presLayoutVars>
          <dgm:bulletEnabled val="1"/>
        </dgm:presLayoutVars>
      </dgm:prSet>
      <dgm:spPr/>
    </dgm:pt>
    <dgm:pt modelId="{B7553432-165F-46EA-8166-39B42C1C3B01}" type="pres">
      <dgm:prSet presAssocID="{E5568F00-AB5D-44B9-A56F-C3E82B0FAFF7}" presName="bgRect" presStyleLbl="bgAccFollowNode1" presStyleIdx="2" presStyleCnt="4"/>
      <dgm:spPr/>
    </dgm:pt>
    <dgm:pt modelId="{DB56028A-4D67-49EB-BBE1-2F0D363DE3B3}" type="pres">
      <dgm:prSet presAssocID="{6F8D9A01-D24E-43D6-B6A7-E078096F217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1267C2B-D56D-4959-A050-5473FED9FDE0}" type="pres">
      <dgm:prSet presAssocID="{E5568F00-AB5D-44B9-A56F-C3E82B0FAFF7}" presName="bottomLine" presStyleLbl="alignNode1" presStyleIdx="5" presStyleCnt="8">
        <dgm:presLayoutVars/>
      </dgm:prSet>
      <dgm:spPr/>
    </dgm:pt>
    <dgm:pt modelId="{50246B7F-4B0F-4CF6-9162-61BDED48C4A1}" type="pres">
      <dgm:prSet presAssocID="{E5568F00-AB5D-44B9-A56F-C3E82B0FAFF7}" presName="nodeText" presStyleLbl="bgAccFollowNode1" presStyleIdx="2" presStyleCnt="4">
        <dgm:presLayoutVars>
          <dgm:bulletEnabled val="1"/>
        </dgm:presLayoutVars>
      </dgm:prSet>
      <dgm:spPr/>
    </dgm:pt>
    <dgm:pt modelId="{9AA9E007-C823-49C7-B532-DC2A5B023D4A}" type="pres">
      <dgm:prSet presAssocID="{6F8D9A01-D24E-43D6-B6A7-E078096F2172}" presName="sibTrans" presStyleCnt="0"/>
      <dgm:spPr/>
    </dgm:pt>
    <dgm:pt modelId="{16AC38B7-455B-4A83-B727-6FB3F9C71361}" type="pres">
      <dgm:prSet presAssocID="{842725AF-95D4-4D2F-9569-DD4F56F0ECA6}" presName="compositeNode" presStyleCnt="0">
        <dgm:presLayoutVars>
          <dgm:bulletEnabled val="1"/>
        </dgm:presLayoutVars>
      </dgm:prSet>
      <dgm:spPr/>
    </dgm:pt>
    <dgm:pt modelId="{B0B2B5A5-C71C-4CC6-9215-FBC898671A4C}" type="pres">
      <dgm:prSet presAssocID="{842725AF-95D4-4D2F-9569-DD4F56F0ECA6}" presName="bgRect" presStyleLbl="bgAccFollowNode1" presStyleIdx="3" presStyleCnt="4"/>
      <dgm:spPr/>
    </dgm:pt>
    <dgm:pt modelId="{67432655-FCFD-4003-851A-B33F6C64B6AB}" type="pres">
      <dgm:prSet presAssocID="{51D3D0D0-49B8-4376-A45B-7D54C35BB5B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DABC3CF-9A62-4107-BA95-8E133F2D5449}" type="pres">
      <dgm:prSet presAssocID="{842725AF-95D4-4D2F-9569-DD4F56F0ECA6}" presName="bottomLine" presStyleLbl="alignNode1" presStyleIdx="7" presStyleCnt="8">
        <dgm:presLayoutVars/>
      </dgm:prSet>
      <dgm:spPr/>
    </dgm:pt>
    <dgm:pt modelId="{587A77FA-CB24-4122-A9B5-EA99242ED581}" type="pres">
      <dgm:prSet presAssocID="{842725AF-95D4-4D2F-9569-DD4F56F0ECA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1492F01-1EFB-4638-9939-39EBAFB576F6}" type="presOf" srcId="{6FAB2B54-49F8-47D3-A328-9A46837757ED}" destId="{FBED7EFF-2FE3-4B84-B3D9-085B3ECDD299}" srcOrd="0" destOrd="0" presId="urn:microsoft.com/office/officeart/2016/7/layout/BasicLinearProcessNumbered"/>
    <dgm:cxn modelId="{13C38206-458D-412F-BF5E-F7294C9D0FEA}" type="presOf" srcId="{6FAB2B54-49F8-47D3-A328-9A46837757ED}" destId="{F0BB05BC-A0F4-4F17-8197-8A4DB67FC17A}" srcOrd="1" destOrd="0" presId="urn:microsoft.com/office/officeart/2016/7/layout/BasicLinearProcessNumbered"/>
    <dgm:cxn modelId="{EC66FB07-9AE8-47DD-BE43-65235EF5441D}" type="presOf" srcId="{0D6662DA-896F-4D10-9B51-61D66D1D1D4A}" destId="{4DA74B5F-DAF9-4C60-B255-C0DA6D84B29F}" srcOrd="0" destOrd="0" presId="urn:microsoft.com/office/officeart/2016/7/layout/BasicLinearProcessNumbered"/>
    <dgm:cxn modelId="{3BF9BA25-5502-4E75-9093-89ECE88B8ECA}" srcId="{0D88C314-9F1D-4699-8926-1EB5183E5F1A}" destId="{E5568F00-AB5D-44B9-A56F-C3E82B0FAFF7}" srcOrd="2" destOrd="0" parTransId="{93C2345E-6539-4432-AFDC-8AF140283EC8}" sibTransId="{6F8D9A01-D24E-43D6-B6A7-E078096F2172}"/>
    <dgm:cxn modelId="{27E4BB25-B7BC-4FD2-9899-EDBA3F1A1F3D}" type="presOf" srcId="{E5568F00-AB5D-44B9-A56F-C3E82B0FAFF7}" destId="{50246B7F-4B0F-4CF6-9162-61BDED48C4A1}" srcOrd="1" destOrd="0" presId="urn:microsoft.com/office/officeart/2016/7/layout/BasicLinearProcessNumbered"/>
    <dgm:cxn modelId="{5A9BA63B-E61D-4855-BDF0-9954752B5CB2}" type="presOf" srcId="{E5568F00-AB5D-44B9-A56F-C3E82B0FAFF7}" destId="{B7553432-165F-46EA-8166-39B42C1C3B01}" srcOrd="0" destOrd="0" presId="urn:microsoft.com/office/officeart/2016/7/layout/BasicLinearProcessNumbered"/>
    <dgm:cxn modelId="{458AF64A-6405-4B7F-8887-6B4B63947EE9}" type="presOf" srcId="{842725AF-95D4-4D2F-9569-DD4F56F0ECA6}" destId="{587A77FA-CB24-4122-A9B5-EA99242ED581}" srcOrd="1" destOrd="0" presId="urn:microsoft.com/office/officeart/2016/7/layout/BasicLinearProcessNumbered"/>
    <dgm:cxn modelId="{651D406E-9BBB-4998-BD71-F6169FC11D3E}" srcId="{0D88C314-9F1D-4699-8926-1EB5183E5F1A}" destId="{842725AF-95D4-4D2F-9569-DD4F56F0ECA6}" srcOrd="3" destOrd="0" parTransId="{A9B26749-88D0-4604-AD9C-3AFD69D1D4F6}" sibTransId="{51D3D0D0-49B8-4376-A45B-7D54C35BB5BA}"/>
    <dgm:cxn modelId="{2B5F317B-67C6-4124-8988-20AF8F017D10}" type="presOf" srcId="{27B237B4-13D7-43E3-9A1E-F5BCBBFAC8F7}" destId="{C798FB2B-04EE-439F-A6E5-623F551EFC1F}" srcOrd="0" destOrd="0" presId="urn:microsoft.com/office/officeart/2016/7/layout/BasicLinearProcessNumbered"/>
    <dgm:cxn modelId="{DFEA918A-4F4F-439C-B52E-386A1A1C872D}" type="presOf" srcId="{51D3D0D0-49B8-4376-A45B-7D54C35BB5BA}" destId="{67432655-FCFD-4003-851A-B33F6C64B6AB}" srcOrd="0" destOrd="0" presId="urn:microsoft.com/office/officeart/2016/7/layout/BasicLinearProcessNumbered"/>
    <dgm:cxn modelId="{B68698A6-B3AA-4235-8097-CDFA0B41954E}" type="presOf" srcId="{842725AF-95D4-4D2F-9569-DD4F56F0ECA6}" destId="{B0B2B5A5-C71C-4CC6-9215-FBC898671A4C}" srcOrd="0" destOrd="0" presId="urn:microsoft.com/office/officeart/2016/7/layout/BasicLinearProcessNumbered"/>
    <dgm:cxn modelId="{E41DF1CA-AE5F-4998-8B20-0C737E12178C}" type="presOf" srcId="{27B237B4-13D7-43E3-9A1E-F5BCBBFAC8F7}" destId="{53230218-0936-4D23-9A19-1730F2E2FD75}" srcOrd="1" destOrd="0" presId="urn:microsoft.com/office/officeart/2016/7/layout/BasicLinearProcessNumbered"/>
    <dgm:cxn modelId="{9AC1F0E3-A9F9-47AE-B357-FC493F9A5C3B}" type="presOf" srcId="{9AD907B2-A4B8-47C6-A102-88B2D8938BC3}" destId="{90F4A1AE-A521-49A0-ABCE-A69787859B8C}" srcOrd="0" destOrd="0" presId="urn:microsoft.com/office/officeart/2016/7/layout/BasicLinearProcessNumbered"/>
    <dgm:cxn modelId="{531C8EE4-4254-45CC-9DD0-8DF7EFFF13CF}" type="presOf" srcId="{0D88C314-9F1D-4699-8926-1EB5183E5F1A}" destId="{16A208C9-E884-4456-AF1E-CDCCC21B5DF6}" srcOrd="0" destOrd="0" presId="urn:microsoft.com/office/officeart/2016/7/layout/BasicLinearProcessNumbered"/>
    <dgm:cxn modelId="{0E8069EB-A3BD-463E-B122-F1169BDF894E}" type="presOf" srcId="{6F8D9A01-D24E-43D6-B6A7-E078096F2172}" destId="{DB56028A-4D67-49EB-BBE1-2F0D363DE3B3}" srcOrd="0" destOrd="0" presId="urn:microsoft.com/office/officeart/2016/7/layout/BasicLinearProcessNumbered"/>
    <dgm:cxn modelId="{9C07ABF7-D79B-47AD-8E23-C434B706660A}" srcId="{0D88C314-9F1D-4699-8926-1EB5183E5F1A}" destId="{27B237B4-13D7-43E3-9A1E-F5BCBBFAC8F7}" srcOrd="0" destOrd="0" parTransId="{DA2DB5E4-EB5E-4FCD-A6BE-10EAA01E1D98}" sibTransId="{0D6662DA-896F-4D10-9B51-61D66D1D1D4A}"/>
    <dgm:cxn modelId="{826254FE-6249-4CE9-880A-ED4B746109E1}" srcId="{0D88C314-9F1D-4699-8926-1EB5183E5F1A}" destId="{6FAB2B54-49F8-47D3-A328-9A46837757ED}" srcOrd="1" destOrd="0" parTransId="{CFBD107C-1115-4D7E-A73C-5DD90718ED08}" sibTransId="{9AD907B2-A4B8-47C6-A102-88B2D8938BC3}"/>
    <dgm:cxn modelId="{1F0E77A6-A4D1-492F-91F2-ED4952056D7A}" type="presParOf" srcId="{16A208C9-E884-4456-AF1E-CDCCC21B5DF6}" destId="{7A712A0D-708F-4F10-85A7-BA7A23FAE43C}" srcOrd="0" destOrd="0" presId="urn:microsoft.com/office/officeart/2016/7/layout/BasicLinearProcessNumbered"/>
    <dgm:cxn modelId="{E033463C-0F91-4968-AEC7-ABAABD78968B}" type="presParOf" srcId="{7A712A0D-708F-4F10-85A7-BA7A23FAE43C}" destId="{C798FB2B-04EE-439F-A6E5-623F551EFC1F}" srcOrd="0" destOrd="0" presId="urn:microsoft.com/office/officeart/2016/7/layout/BasicLinearProcessNumbered"/>
    <dgm:cxn modelId="{54D3D2AC-CBEA-43B9-96D6-9E2C56218565}" type="presParOf" srcId="{7A712A0D-708F-4F10-85A7-BA7A23FAE43C}" destId="{4DA74B5F-DAF9-4C60-B255-C0DA6D84B29F}" srcOrd="1" destOrd="0" presId="urn:microsoft.com/office/officeart/2016/7/layout/BasicLinearProcessNumbered"/>
    <dgm:cxn modelId="{31B052A6-A4D5-44CB-B5DA-E35EEA02506D}" type="presParOf" srcId="{7A712A0D-708F-4F10-85A7-BA7A23FAE43C}" destId="{6CF5B5D8-30B8-49D5-A1C4-FBD7196C5DE6}" srcOrd="2" destOrd="0" presId="urn:microsoft.com/office/officeart/2016/7/layout/BasicLinearProcessNumbered"/>
    <dgm:cxn modelId="{CC0FD9F2-5FDB-4196-8239-3866E90949B5}" type="presParOf" srcId="{7A712A0D-708F-4F10-85A7-BA7A23FAE43C}" destId="{53230218-0936-4D23-9A19-1730F2E2FD75}" srcOrd="3" destOrd="0" presId="urn:microsoft.com/office/officeart/2016/7/layout/BasicLinearProcessNumbered"/>
    <dgm:cxn modelId="{095B70E5-0A07-40BB-AFDE-101AADCDA937}" type="presParOf" srcId="{16A208C9-E884-4456-AF1E-CDCCC21B5DF6}" destId="{F631F6E3-9E87-40AA-A5B7-3BF463C41328}" srcOrd="1" destOrd="0" presId="urn:microsoft.com/office/officeart/2016/7/layout/BasicLinearProcessNumbered"/>
    <dgm:cxn modelId="{2D2A93A9-8E23-4AC2-B61C-A472B1F3CC14}" type="presParOf" srcId="{16A208C9-E884-4456-AF1E-CDCCC21B5DF6}" destId="{DD3B62E0-0651-4725-9BBC-C9F606D48A1E}" srcOrd="2" destOrd="0" presId="urn:microsoft.com/office/officeart/2016/7/layout/BasicLinearProcessNumbered"/>
    <dgm:cxn modelId="{2DA84AA4-7109-4222-B328-861A0614A676}" type="presParOf" srcId="{DD3B62E0-0651-4725-9BBC-C9F606D48A1E}" destId="{FBED7EFF-2FE3-4B84-B3D9-085B3ECDD299}" srcOrd="0" destOrd="0" presId="urn:microsoft.com/office/officeart/2016/7/layout/BasicLinearProcessNumbered"/>
    <dgm:cxn modelId="{B258FB20-DD67-4072-A6C3-BC76FD6CA39B}" type="presParOf" srcId="{DD3B62E0-0651-4725-9BBC-C9F606D48A1E}" destId="{90F4A1AE-A521-49A0-ABCE-A69787859B8C}" srcOrd="1" destOrd="0" presId="urn:microsoft.com/office/officeart/2016/7/layout/BasicLinearProcessNumbered"/>
    <dgm:cxn modelId="{9754A841-B997-4076-B881-415BEC8FF8ED}" type="presParOf" srcId="{DD3B62E0-0651-4725-9BBC-C9F606D48A1E}" destId="{72288908-1CC4-48D0-ACE5-C0F7D6B11B89}" srcOrd="2" destOrd="0" presId="urn:microsoft.com/office/officeart/2016/7/layout/BasicLinearProcessNumbered"/>
    <dgm:cxn modelId="{D27B48DA-9ACB-4B60-B87B-24822019E79B}" type="presParOf" srcId="{DD3B62E0-0651-4725-9BBC-C9F606D48A1E}" destId="{F0BB05BC-A0F4-4F17-8197-8A4DB67FC17A}" srcOrd="3" destOrd="0" presId="urn:microsoft.com/office/officeart/2016/7/layout/BasicLinearProcessNumbered"/>
    <dgm:cxn modelId="{59DEE3DE-DFA4-481E-B1C7-AD4827A26B1B}" type="presParOf" srcId="{16A208C9-E884-4456-AF1E-CDCCC21B5DF6}" destId="{C200BECD-1DEE-4CB4-978A-6F48E9534708}" srcOrd="3" destOrd="0" presId="urn:microsoft.com/office/officeart/2016/7/layout/BasicLinearProcessNumbered"/>
    <dgm:cxn modelId="{A9F61847-A358-4F44-98B6-DBE9471F3EAE}" type="presParOf" srcId="{16A208C9-E884-4456-AF1E-CDCCC21B5DF6}" destId="{8D829485-959B-41CF-86DF-CE49152C7CA3}" srcOrd="4" destOrd="0" presId="urn:microsoft.com/office/officeart/2016/7/layout/BasicLinearProcessNumbered"/>
    <dgm:cxn modelId="{C70A661B-5D06-4E97-B25E-EFBBC2DAC643}" type="presParOf" srcId="{8D829485-959B-41CF-86DF-CE49152C7CA3}" destId="{B7553432-165F-46EA-8166-39B42C1C3B01}" srcOrd="0" destOrd="0" presId="urn:microsoft.com/office/officeart/2016/7/layout/BasicLinearProcessNumbered"/>
    <dgm:cxn modelId="{BBD2764B-C6F8-45BA-88E3-D5502E515EAB}" type="presParOf" srcId="{8D829485-959B-41CF-86DF-CE49152C7CA3}" destId="{DB56028A-4D67-49EB-BBE1-2F0D363DE3B3}" srcOrd="1" destOrd="0" presId="urn:microsoft.com/office/officeart/2016/7/layout/BasicLinearProcessNumbered"/>
    <dgm:cxn modelId="{BA59A4D8-7EBE-459D-A068-5C25F9002D84}" type="presParOf" srcId="{8D829485-959B-41CF-86DF-CE49152C7CA3}" destId="{B1267C2B-D56D-4959-A050-5473FED9FDE0}" srcOrd="2" destOrd="0" presId="urn:microsoft.com/office/officeart/2016/7/layout/BasicLinearProcessNumbered"/>
    <dgm:cxn modelId="{E451711E-E415-4ED9-B99A-15E81EC9C462}" type="presParOf" srcId="{8D829485-959B-41CF-86DF-CE49152C7CA3}" destId="{50246B7F-4B0F-4CF6-9162-61BDED48C4A1}" srcOrd="3" destOrd="0" presId="urn:microsoft.com/office/officeart/2016/7/layout/BasicLinearProcessNumbered"/>
    <dgm:cxn modelId="{FCD548F3-1529-4D08-BA10-2ECA4DD26518}" type="presParOf" srcId="{16A208C9-E884-4456-AF1E-CDCCC21B5DF6}" destId="{9AA9E007-C823-49C7-B532-DC2A5B023D4A}" srcOrd="5" destOrd="0" presId="urn:microsoft.com/office/officeart/2016/7/layout/BasicLinearProcessNumbered"/>
    <dgm:cxn modelId="{51B8BB42-DE36-4584-AEE9-5D51F5691921}" type="presParOf" srcId="{16A208C9-E884-4456-AF1E-CDCCC21B5DF6}" destId="{16AC38B7-455B-4A83-B727-6FB3F9C71361}" srcOrd="6" destOrd="0" presId="urn:microsoft.com/office/officeart/2016/7/layout/BasicLinearProcessNumbered"/>
    <dgm:cxn modelId="{D2BBDF0A-4D05-47C2-92E6-C86A4914DFEA}" type="presParOf" srcId="{16AC38B7-455B-4A83-B727-6FB3F9C71361}" destId="{B0B2B5A5-C71C-4CC6-9215-FBC898671A4C}" srcOrd="0" destOrd="0" presId="urn:microsoft.com/office/officeart/2016/7/layout/BasicLinearProcessNumbered"/>
    <dgm:cxn modelId="{2AE33F31-B915-4189-9292-09B8CC87A2C2}" type="presParOf" srcId="{16AC38B7-455B-4A83-B727-6FB3F9C71361}" destId="{67432655-FCFD-4003-851A-B33F6C64B6AB}" srcOrd="1" destOrd="0" presId="urn:microsoft.com/office/officeart/2016/7/layout/BasicLinearProcessNumbered"/>
    <dgm:cxn modelId="{E3B93089-2D49-45D4-B9B1-C64DAEA550BA}" type="presParOf" srcId="{16AC38B7-455B-4A83-B727-6FB3F9C71361}" destId="{ADABC3CF-9A62-4107-BA95-8E133F2D5449}" srcOrd="2" destOrd="0" presId="urn:microsoft.com/office/officeart/2016/7/layout/BasicLinearProcessNumbered"/>
    <dgm:cxn modelId="{B7FEC6E0-B725-4379-834B-75ED2127FD23}" type="presParOf" srcId="{16AC38B7-455B-4A83-B727-6FB3F9C71361}" destId="{587A77FA-CB24-4122-A9B5-EA99242ED58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9E612-0726-408F-9F36-E9C8A4A67382}">
      <dsp:nvSpPr>
        <dsp:cNvPr id="0" name=""/>
        <dsp:cNvSpPr/>
      </dsp:nvSpPr>
      <dsp:spPr>
        <a:xfrm>
          <a:off x="0" y="96709"/>
          <a:ext cx="5000124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develop an interactive dashboard offering real-time insights into:</a:t>
          </a:r>
        </a:p>
      </dsp:txBody>
      <dsp:txXfrm>
        <a:off x="48547" y="145256"/>
        <a:ext cx="4903030" cy="897406"/>
      </dsp:txXfrm>
    </dsp:sp>
    <dsp:sp modelId="{7CCFE44D-7E8D-4D33-BF4D-A979376AF8CA}">
      <dsp:nvSpPr>
        <dsp:cNvPr id="0" name=""/>
        <dsp:cNvSpPr/>
      </dsp:nvSpPr>
      <dsp:spPr>
        <a:xfrm>
          <a:off x="0" y="1163209"/>
          <a:ext cx="5000124" cy="9945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Revenue trends</a:t>
          </a:r>
        </a:p>
      </dsp:txBody>
      <dsp:txXfrm>
        <a:off x="48547" y="1211756"/>
        <a:ext cx="4903030" cy="897406"/>
      </dsp:txXfrm>
    </dsp:sp>
    <dsp:sp modelId="{BDAC474E-0C10-4828-8F65-C7166B9EAF19}">
      <dsp:nvSpPr>
        <dsp:cNvPr id="0" name=""/>
        <dsp:cNvSpPr/>
      </dsp:nvSpPr>
      <dsp:spPr>
        <a:xfrm>
          <a:off x="0" y="2229710"/>
          <a:ext cx="5000124" cy="9945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Transaction patterns</a:t>
          </a:r>
        </a:p>
      </dsp:txBody>
      <dsp:txXfrm>
        <a:off x="48547" y="2278257"/>
        <a:ext cx="4903030" cy="897406"/>
      </dsp:txXfrm>
    </dsp:sp>
    <dsp:sp modelId="{954E1640-B0BF-4C13-9B8C-D8A0CA8AE691}">
      <dsp:nvSpPr>
        <dsp:cNvPr id="0" name=""/>
        <dsp:cNvSpPr/>
      </dsp:nvSpPr>
      <dsp:spPr>
        <a:xfrm>
          <a:off x="0" y="3296210"/>
          <a:ext cx="5000124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Customer segmentation</a:t>
          </a:r>
        </a:p>
      </dsp:txBody>
      <dsp:txXfrm>
        <a:off x="48547" y="3344757"/>
        <a:ext cx="4903030" cy="897406"/>
      </dsp:txXfrm>
    </dsp:sp>
    <dsp:sp modelId="{5D8499B4-D762-41AD-80BB-C25496A4591B}">
      <dsp:nvSpPr>
        <dsp:cNvPr id="0" name=""/>
        <dsp:cNvSpPr/>
      </dsp:nvSpPr>
      <dsp:spPr>
        <a:xfrm>
          <a:off x="0" y="4362710"/>
          <a:ext cx="5000124" cy="9945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Key risk metrics such as delinquency rates</a:t>
          </a:r>
        </a:p>
      </dsp:txBody>
      <dsp:txXfrm>
        <a:off x="48547" y="4411257"/>
        <a:ext cx="4903030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9072E-F48B-4401-A05F-941796DC027E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397D6-0F46-4362-B740-4A84E03547E1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519B-EFB5-4AEC-9D18-73D738C460ED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Data Source: Customer and transaction data extracted from SQL databases.</a:t>
          </a:r>
        </a:p>
      </dsp:txBody>
      <dsp:txXfrm>
        <a:off x="518589" y="1265836"/>
        <a:ext cx="1582031" cy="632812"/>
      </dsp:txXfrm>
    </dsp:sp>
    <dsp:sp modelId="{B98A0B8C-E942-466F-9B8C-7476201B6B8F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12794-3C49-4202-9BFE-3674204A5AFD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7365D-6693-4757-9B37-3F6133869D70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Processing:</a:t>
          </a:r>
        </a:p>
      </dsp:txBody>
      <dsp:txXfrm>
        <a:off x="2377476" y="1265836"/>
        <a:ext cx="1582031" cy="632812"/>
      </dsp:txXfrm>
    </dsp:sp>
    <dsp:sp modelId="{138524E8-C436-4907-9A10-323B6F0AA60F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AA780-7A8F-42FF-AC8C-C19AAA3F9BFB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64EA8-43AF-4EC9-92D9-173259E8BC89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Data cleaning and transformation using SQL.</a:t>
          </a:r>
        </a:p>
      </dsp:txBody>
      <dsp:txXfrm>
        <a:off x="4236363" y="1265836"/>
        <a:ext cx="1582031" cy="632812"/>
      </dsp:txXfrm>
    </dsp:sp>
    <dsp:sp modelId="{33833A63-722F-48B8-BEB9-834BC161835B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1FEC3-6DEE-4289-AE95-09C5DCE3406A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A917D-F89D-4BE3-82A8-10114F5D8C8E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DAX formulas for calculated columns and metrics.</a:t>
          </a:r>
        </a:p>
      </dsp:txBody>
      <dsp:txXfrm>
        <a:off x="6095249" y="1265836"/>
        <a:ext cx="1582031" cy="632812"/>
      </dsp:txXfrm>
    </dsp:sp>
    <dsp:sp modelId="{F1FCA5BE-1870-4028-BD6E-72A53B3F9AB6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1BB40-8EAF-4297-9390-BD7555AC888B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86986-A59D-4C32-B40D-8D8FAA9093D1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Dashboard Creation: Visualization of key metrics in Power BI with interactive filters.</a:t>
          </a:r>
        </a:p>
      </dsp:txBody>
      <dsp:txXfrm>
        <a:off x="3306919" y="3559781"/>
        <a:ext cx="1582031" cy="632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8FB2B-04EE-439F-A6E5-623F551EFC1F}">
      <dsp:nvSpPr>
        <dsp:cNvPr id="0" name=""/>
        <dsp:cNvSpPr/>
      </dsp:nvSpPr>
      <dsp:spPr>
        <a:xfrm>
          <a:off x="2310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Financial institutions can use this dashboard to:</a:t>
          </a:r>
        </a:p>
      </dsp:txBody>
      <dsp:txXfrm>
        <a:off x="2310" y="1867718"/>
        <a:ext cx="1833041" cy="1539754"/>
      </dsp:txXfrm>
    </dsp:sp>
    <dsp:sp modelId="{4DA74B5F-DAF9-4C60-B255-C0DA6D84B29F}">
      <dsp:nvSpPr>
        <dsp:cNvPr id="0" name=""/>
        <dsp:cNvSpPr/>
      </dsp:nvSpPr>
      <dsp:spPr>
        <a:xfrm>
          <a:off x="533892" y="1149165"/>
          <a:ext cx="769877" cy="7698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1261911"/>
        <a:ext cx="544385" cy="544385"/>
      </dsp:txXfrm>
    </dsp:sp>
    <dsp:sp modelId="{6CF5B5D8-30B8-49D5-A1C4-FBD7196C5DE6}">
      <dsp:nvSpPr>
        <dsp:cNvPr id="0" name=""/>
        <dsp:cNvSpPr/>
      </dsp:nvSpPr>
      <dsp:spPr>
        <a:xfrm>
          <a:off x="2310" y="3458726"/>
          <a:ext cx="1833041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D7EFF-2FE3-4B84-B3D9-085B3ECDD299}">
      <dsp:nvSpPr>
        <dsp:cNvPr id="0" name=""/>
        <dsp:cNvSpPr/>
      </dsp:nvSpPr>
      <dsp:spPr>
        <a:xfrm>
          <a:off x="2018656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Identify high-value customer segments.</a:t>
          </a:r>
        </a:p>
      </dsp:txBody>
      <dsp:txXfrm>
        <a:off x="2018656" y="1867718"/>
        <a:ext cx="1833041" cy="1539754"/>
      </dsp:txXfrm>
    </dsp:sp>
    <dsp:sp modelId="{90F4A1AE-A521-49A0-ABCE-A69787859B8C}">
      <dsp:nvSpPr>
        <dsp:cNvPr id="0" name=""/>
        <dsp:cNvSpPr/>
      </dsp:nvSpPr>
      <dsp:spPr>
        <a:xfrm>
          <a:off x="2550238" y="1149165"/>
          <a:ext cx="769877" cy="76987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1261911"/>
        <a:ext cx="544385" cy="544385"/>
      </dsp:txXfrm>
    </dsp:sp>
    <dsp:sp modelId="{72288908-1CC4-48D0-ACE5-C0F7D6B11B89}">
      <dsp:nvSpPr>
        <dsp:cNvPr id="0" name=""/>
        <dsp:cNvSpPr/>
      </dsp:nvSpPr>
      <dsp:spPr>
        <a:xfrm>
          <a:off x="2018656" y="3458726"/>
          <a:ext cx="1833041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53432-165F-46EA-8166-39B42C1C3B01}">
      <dsp:nvSpPr>
        <dsp:cNvPr id="0" name=""/>
        <dsp:cNvSpPr/>
      </dsp:nvSpPr>
      <dsp:spPr>
        <a:xfrm>
          <a:off x="4035002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Monitor revenue trends and operational efficiency.</a:t>
          </a:r>
        </a:p>
      </dsp:txBody>
      <dsp:txXfrm>
        <a:off x="4035002" y="1867718"/>
        <a:ext cx="1833041" cy="1539754"/>
      </dsp:txXfrm>
    </dsp:sp>
    <dsp:sp modelId="{DB56028A-4D67-49EB-BBE1-2F0D363DE3B3}">
      <dsp:nvSpPr>
        <dsp:cNvPr id="0" name=""/>
        <dsp:cNvSpPr/>
      </dsp:nvSpPr>
      <dsp:spPr>
        <a:xfrm>
          <a:off x="4566584" y="1149165"/>
          <a:ext cx="769877" cy="76987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1261911"/>
        <a:ext cx="544385" cy="544385"/>
      </dsp:txXfrm>
    </dsp:sp>
    <dsp:sp modelId="{B1267C2B-D56D-4959-A050-5473FED9FDE0}">
      <dsp:nvSpPr>
        <dsp:cNvPr id="0" name=""/>
        <dsp:cNvSpPr/>
      </dsp:nvSpPr>
      <dsp:spPr>
        <a:xfrm>
          <a:off x="4035002" y="3458726"/>
          <a:ext cx="1833041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2B5A5-C71C-4CC6-9215-FBC898671A4C}">
      <dsp:nvSpPr>
        <dsp:cNvPr id="0" name=""/>
        <dsp:cNvSpPr/>
      </dsp:nvSpPr>
      <dsp:spPr>
        <a:xfrm>
          <a:off x="6051347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Detect and mitigate delinquency risks early.</a:t>
          </a:r>
        </a:p>
      </dsp:txBody>
      <dsp:txXfrm>
        <a:off x="6051347" y="1867718"/>
        <a:ext cx="1833041" cy="1539754"/>
      </dsp:txXfrm>
    </dsp:sp>
    <dsp:sp modelId="{67432655-FCFD-4003-851A-B33F6C64B6AB}">
      <dsp:nvSpPr>
        <dsp:cNvPr id="0" name=""/>
        <dsp:cNvSpPr/>
      </dsp:nvSpPr>
      <dsp:spPr>
        <a:xfrm>
          <a:off x="6582929" y="1149165"/>
          <a:ext cx="769877" cy="76987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1261911"/>
        <a:ext cx="544385" cy="544385"/>
      </dsp:txXfrm>
    </dsp:sp>
    <dsp:sp modelId="{ADABC3CF-9A62-4107-BA95-8E133F2D5449}">
      <dsp:nvSpPr>
        <dsp:cNvPr id="0" name=""/>
        <dsp:cNvSpPr/>
      </dsp:nvSpPr>
      <dsp:spPr>
        <a:xfrm>
          <a:off x="6051347" y="3458726"/>
          <a:ext cx="1833041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D60FAE77-356E-0DAB-08C7-7BB675DB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48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US" sz="3100">
                <a:solidFill>
                  <a:srgbClr val="FFFFFF"/>
                </a:solidFill>
              </a:rPr>
              <a:t>Credit Card Financial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Comprehensive insights into credit card transactions and operations.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Project Objective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B454000-17AE-F372-F295-7FBBE7219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9676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61EE65-53BC-BDFD-073C-88DF04B41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1102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Weekly Insights (Week 53):</a:t>
            </a:r>
          </a:p>
          <a:p>
            <a:pPr>
              <a:lnSpc>
                <a:spcPct val="90000"/>
              </a:lnSpc>
            </a:pPr>
            <a:r>
              <a:rPr lang="en-US" sz="1400"/>
              <a:t>- Revenue increased by 28.8% week-over-week.</a:t>
            </a:r>
          </a:p>
          <a:p>
            <a:pPr>
              <a:lnSpc>
                <a:spcPct val="90000"/>
              </a:lnSpc>
            </a:pPr>
            <a:r>
              <a:rPr lang="en-US" sz="1400"/>
              <a:t>- Significant growth in total transaction amount and count.</a:t>
            </a:r>
          </a:p>
          <a:p>
            <a:pPr>
              <a:lnSpc>
                <a:spcPct val="90000"/>
              </a:lnSpc>
            </a:pPr>
            <a:r>
              <a:rPr lang="en-US" sz="1400"/>
              <a:t>- Increased customer count indicating growth.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Year-to-Date (YTD) Summary:</a:t>
            </a:r>
          </a:p>
          <a:p>
            <a:pPr>
              <a:lnSpc>
                <a:spcPct val="90000"/>
              </a:lnSpc>
            </a:pPr>
            <a:r>
              <a:rPr lang="en-US" sz="1400"/>
              <a:t>- Total Revenue: $57M</a:t>
            </a:r>
          </a:p>
          <a:p>
            <a:pPr>
              <a:lnSpc>
                <a:spcPct val="90000"/>
              </a:lnSpc>
            </a:pPr>
            <a:r>
              <a:rPr lang="en-US" sz="1400"/>
              <a:t>- Transaction Amount: $46M</a:t>
            </a:r>
          </a:p>
          <a:p>
            <a:pPr>
              <a:lnSpc>
                <a:spcPct val="90000"/>
              </a:lnSpc>
            </a:pPr>
            <a:r>
              <a:rPr lang="en-US" sz="1400"/>
              <a:t>- Interest Earned: $8M</a:t>
            </a:r>
          </a:p>
          <a:p>
            <a:pPr>
              <a:lnSpc>
                <a:spcPct val="90000"/>
              </a:lnSpc>
            </a:pPr>
            <a:r>
              <a:rPr lang="en-US" sz="1400"/>
              <a:t>- Blue and Silver credit cards accounted for 93% of transactions.</a:t>
            </a:r>
          </a:p>
          <a:p>
            <a:pPr>
              <a:lnSpc>
                <a:spcPct val="90000"/>
              </a:lnSpc>
            </a:pPr>
            <a:r>
              <a:rPr lang="en-US" sz="1400"/>
              <a:t>- TX, NY, and CA contributed 68% of revenue.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77A0849C-5EDB-C3F0-73D2-9BF64F3C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65" r="30344" b="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Visuals:</a:t>
            </a:r>
          </a:p>
          <a:p>
            <a:pPr>
              <a:lnSpc>
                <a:spcPct val="90000"/>
              </a:lnSpc>
            </a:pPr>
            <a:r>
              <a:rPr lang="en-US" sz="1700"/>
              <a:t>- Revenue and transaction trends over time.</a:t>
            </a:r>
          </a:p>
          <a:p>
            <a:pPr>
              <a:lnSpc>
                <a:spcPct val="90000"/>
              </a:lnSpc>
            </a:pPr>
            <a:r>
              <a:rPr lang="en-US" sz="1700"/>
              <a:t>- Customer segmentation by age, income, and location.</a:t>
            </a:r>
          </a:p>
          <a:p>
            <a:pPr>
              <a:lnSpc>
                <a:spcPct val="90000"/>
              </a:lnSpc>
            </a:pPr>
            <a:r>
              <a:rPr lang="en-US" sz="1700"/>
              <a:t>- Key performance indicators prominently displayed.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Interactivity:</a:t>
            </a:r>
          </a:p>
          <a:p>
            <a:pPr>
              <a:lnSpc>
                <a:spcPct val="90000"/>
              </a:lnSpc>
            </a:pPr>
            <a:r>
              <a:rPr lang="en-US" sz="1700"/>
              <a:t>- Filters for time, demographics, and card types.</a:t>
            </a:r>
          </a:p>
          <a:p>
            <a:pPr>
              <a:lnSpc>
                <a:spcPct val="90000"/>
              </a:lnSpc>
            </a:pPr>
            <a:r>
              <a:rPr lang="en-US" sz="1700"/>
              <a:t>- Drill-down capabilities for detailed analysis.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D123F5FE-F619-B9DF-46F7-0814B7CA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63" r="25975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DAX Formulas Used:</a:t>
            </a:r>
          </a:p>
          <a:p>
            <a:r>
              <a:rPr lang="en-US" sz="1700"/>
              <a:t>- Revenue Calculations:</a:t>
            </a:r>
          </a:p>
          <a:p>
            <a:r>
              <a:rPr lang="en-US" sz="1700"/>
              <a:t>  Current Week Revenue:</a:t>
            </a:r>
          </a:p>
          <a:p>
            <a:r>
              <a:rPr lang="en-US" sz="1700"/>
              <a:t>  CALCULATE(SUM(Revenue), FILTER(ALL, week_num2 = MAX(week_num2)))</a:t>
            </a:r>
          </a:p>
          <a:p>
            <a:r>
              <a:rPr lang="en-US" sz="1700"/>
              <a:t>- Segmentation:</a:t>
            </a:r>
          </a:p>
          <a:p>
            <a:r>
              <a:rPr lang="en-US" sz="1700"/>
              <a:t>  Age Groups (e.g., '20-30', '30-40').</a:t>
            </a:r>
          </a:p>
          <a:p>
            <a:r>
              <a:rPr lang="en-US" sz="1700"/>
              <a:t>  Income Groups (Low, Medium, High).</a:t>
            </a:r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80DEE44C-FCF2-B79C-0761-55D3E456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26" r="29624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171E9A-B9F7-52E5-DBBE-E0F92451A3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0DDFC4-65A8-514C-5667-BF34F6C08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37012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GitHub Repository: Credit Card Financial Dashboard</a:t>
            </a:r>
          </a:p>
          <a:p>
            <a:r>
              <a:rPr lang="en-US" sz="1700"/>
              <a:t>Data Source: SQL tables (imported from CSV).</a:t>
            </a:r>
          </a:p>
          <a:p>
            <a:r>
              <a:rPr lang="en-US" sz="1700"/>
              <a:t>Tools Used: SQL, Power BI, DAX.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B46FEC36-37E5-3B3B-5012-AF7D046DE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66" r="3218" b="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352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Credit Card Financial Dashboard</vt:lpstr>
      <vt:lpstr>Project Objective</vt:lpstr>
      <vt:lpstr>Data Workflow</vt:lpstr>
      <vt:lpstr>Key Insights</vt:lpstr>
      <vt:lpstr>Dashboard Highlights</vt:lpstr>
      <vt:lpstr>Implementation Details</vt:lpstr>
      <vt:lpstr>Applications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rumaan nawaz</dc:creator>
  <cp:keywords/>
  <dc:description>generated using python-pptx</dc:description>
  <cp:lastModifiedBy>rumaan nawaz</cp:lastModifiedBy>
  <cp:revision>2</cp:revision>
  <dcterms:created xsi:type="dcterms:W3CDTF">2013-01-27T09:14:16Z</dcterms:created>
  <dcterms:modified xsi:type="dcterms:W3CDTF">2025-01-27T20:08:31Z</dcterms:modified>
  <cp:category/>
</cp:coreProperties>
</file>