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Century Schoolbook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dIRs5/Ul0rUonDXJQCvNfto0D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ADC1F7-9551-4C24-8383-902C708647B0}">
  <a:tblStyle styleId="{7EADC1F7-9551-4C24-8383-902C708647B0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wholeTbl>
    <a:band1H>
      <a:tcTxStyle/>
      <a:tcStyle>
        <a:fill>
          <a:solidFill>
            <a:srgbClr val="D4D4D5"/>
          </a:solidFill>
        </a:fill>
      </a:tcStyle>
    </a:band1H>
    <a:band2H>
      <a:tcTxStyle/>
    </a:band2H>
    <a:band1V>
      <a:tcTxStyle/>
      <a:tcStyle>
        <a:fill>
          <a:solidFill>
            <a:srgbClr val="D4D4D5"/>
          </a:solidFill>
        </a:fill>
      </a:tcStyle>
    </a:band1V>
    <a:band2V>
      <a:tcTxStyle/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bold.fntdata"/><Relationship Id="rId11" Type="http://schemas.openxmlformats.org/officeDocument/2006/relationships/slide" Target="slides/slide5.xml"/><Relationship Id="rId22" Type="http://schemas.openxmlformats.org/officeDocument/2006/relationships/font" Target="fonts/CenturySchoolbook-boldItalic.fntdata"/><Relationship Id="rId10" Type="http://schemas.openxmlformats.org/officeDocument/2006/relationships/slide" Target="slides/slide4.xml"/><Relationship Id="rId21" Type="http://schemas.openxmlformats.org/officeDocument/2006/relationships/font" Target="fonts/CenturySchoolbook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Schoolbook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1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4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2" name="Google Shape;82;p24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0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7" name="Google Shape;57;p20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0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4" name="Google Shape;74;p23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050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360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360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360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360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360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360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360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360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360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5564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/>
        </p:nvSpPr>
        <p:spPr>
          <a:xfrm>
            <a:off x="3091992" y="763572"/>
            <a:ext cx="563723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Machine Learning and Neural Networks</a:t>
            </a:r>
            <a:endParaRPr b="1" i="0" sz="2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3289955" y="1998482"/>
            <a:ext cx="5514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Supervised By : Dr. Ali Alrodan </a:t>
            </a:r>
            <a:endParaRPr/>
          </a:p>
        </p:txBody>
      </p:sp>
      <p:graphicFrame>
        <p:nvGraphicFramePr>
          <p:cNvPr id="104" name="Google Shape;104;p1"/>
          <p:cNvGraphicFramePr/>
          <p:nvPr/>
        </p:nvGraphicFramePr>
        <p:xfrm>
          <a:off x="2332088" y="35067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{7EADC1F7-9551-4C24-8383-902C708647B0}</a:tableStyleId>
              </a:tblPr>
              <a:tblGrid>
                <a:gridCol w="1100375"/>
                <a:gridCol w="1928525"/>
                <a:gridCol w="461260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 </a:t>
                      </a:r>
                      <a:endParaRPr b="0" i="0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ID </a:t>
                      </a:r>
                      <a:endParaRPr b="0" i="0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Name </a:t>
                      </a:r>
                      <a:endParaRPr b="0" i="0" sz="2000" u="none" cap="none" strike="noStrike"/>
                    </a:p>
                  </a:txBody>
                  <a:tcPr marT="45725" marB="45725" marR="91450" marL="91450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0224969 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Noor Mahmoud Ali Almazaydeh 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2220728 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Ola Ali Naim Alkurdi 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2221775 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Sahar Abdulhay 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0226202 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Ruaa Ali Naim Alkurdi 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5564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/>
        </p:nvSpPr>
        <p:spPr>
          <a:xfrm>
            <a:off x="1269507" y="337351"/>
            <a:ext cx="66404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performance comparison</a:t>
            </a:r>
            <a:endParaRPr/>
          </a:p>
        </p:txBody>
      </p:sp>
      <p:sp>
        <p:nvSpPr>
          <p:cNvPr id="193" name="Google Shape;193;p10"/>
          <p:cNvSpPr txBox="1"/>
          <p:nvPr/>
        </p:nvSpPr>
        <p:spPr>
          <a:xfrm>
            <a:off x="736847" y="1495177"/>
            <a:ext cx="493598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chart compares the performance of three machine learning models SVM (RBF), Random Forest, and MLP on a classification task using three evaluation metrics: Accuracy, F1 Score, and AUC-ROC. Among the models, Random Forest consistently outperformed the others, achieving the highest scores across all metrics, with an accuracy and F1 score of 0.9966 and an AUC-ROC of 0.9997, indicating excellent classification and generalization ability. The MLP model also performed very well, with an accuracy and F1 score of 0.9868 and an AUC-ROC of 0.9992, slightly below Random Forest. In contrast, the SVM (RBF) model showed comparatively lower performance, with an accuracy of 0.9364, F1 score of 0.9359, and AUC-ROC of 0.9667. Overall, Random Forest demonstrated the most robust and reliable results for the task.</a:t>
            </a:r>
            <a:endParaRPr/>
          </a:p>
        </p:txBody>
      </p:sp>
      <p:grpSp>
        <p:nvGrpSpPr>
          <p:cNvPr id="194" name="Google Shape;194;p10"/>
          <p:cNvGrpSpPr/>
          <p:nvPr/>
        </p:nvGrpSpPr>
        <p:grpSpPr>
          <a:xfrm>
            <a:off x="5989467" y="1495177"/>
            <a:ext cx="6096000" cy="4672228"/>
            <a:chOff x="5989467" y="1495177"/>
            <a:chExt cx="6096000" cy="4672228"/>
          </a:xfrm>
        </p:grpSpPr>
        <p:pic>
          <p:nvPicPr>
            <p:cNvPr id="195" name="Google Shape;19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89467" y="1495177"/>
              <a:ext cx="6096000" cy="4234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0"/>
            <p:cNvSpPr txBox="1"/>
            <p:nvPr/>
          </p:nvSpPr>
          <p:spPr>
            <a:xfrm>
              <a:off x="7034073" y="5767295"/>
              <a:ext cx="44210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Classification For Three Models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5564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/>
          <p:nvPr/>
        </p:nvSpPr>
        <p:spPr>
          <a:xfrm>
            <a:off x="952106" y="527901"/>
            <a:ext cx="82201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Challenges and Solutions Encountered</a:t>
            </a:r>
            <a:endParaRPr b="1" sz="2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556180" y="1376312"/>
            <a:ext cx="7418895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🔴</a:t>
            </a:r>
            <a:r>
              <a:rPr b="1"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Challenge:</a:t>
            </a:r>
            <a:b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initially worked with a dataset related to </a:t>
            </a:r>
            <a:r>
              <a:rPr b="1"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air quality</a:t>
            </a: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where we tried to predict the </a:t>
            </a:r>
            <a:r>
              <a:rPr b="1"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HealthImpactScore</a:t>
            </a: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.However, we faced a major issue: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</a:t>
            </a:r>
            <a:r>
              <a:rPr b="1"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Mean Squared Error (MSE)</a:t>
            </a: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was very high, and the </a:t>
            </a:r>
            <a:r>
              <a:rPr b="1"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R² Score was negative</a:t>
            </a: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which indicated that the model wasn’t learning properly.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After generating a </a:t>
            </a:r>
            <a:r>
              <a:rPr b="1"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correlation heatmap</a:t>
            </a: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we found that there was no strong correlation between the features. This made it hard for the model to make accurate predictions.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2D05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✅</a:t>
            </a:r>
            <a:r>
              <a:rPr b="1"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Solution:</a:t>
            </a:r>
            <a:b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decided to </a:t>
            </a:r>
            <a:r>
              <a:rPr b="1"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change the dataset entirely</a:t>
            </a: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b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selected a new dataset focused on predicting </a:t>
            </a:r>
            <a:r>
              <a:rPr b="1"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benzene concentration in the air </a:t>
            </a: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and Before training the models: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checked the </a:t>
            </a:r>
            <a:r>
              <a:rPr b="1"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correlation between features</a:t>
            </a: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and this time the relationships were much stronger.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 a result, the model performance </a:t>
            </a:r>
            <a:r>
              <a:rPr b="1"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significantly improved</a:t>
            </a: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203" name="Google Shape;203;p11"/>
          <p:cNvGrpSpPr/>
          <p:nvPr/>
        </p:nvGrpSpPr>
        <p:grpSpPr>
          <a:xfrm>
            <a:off x="8915828" y="195629"/>
            <a:ext cx="3017520" cy="3052748"/>
            <a:chOff x="8961977" y="157922"/>
            <a:chExt cx="3017520" cy="3052748"/>
          </a:xfrm>
        </p:grpSpPr>
        <p:pic>
          <p:nvPicPr>
            <p:cNvPr id="204" name="Google Shape;204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961977" y="157922"/>
              <a:ext cx="3017520" cy="2591271"/>
            </a:xfrm>
            <a:prstGeom prst="rect">
              <a:avLst/>
            </a:prstGeom>
            <a:noFill/>
            <a:ln cap="rnd" cmpd="sng" w="1270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sx="97000" kx="900000" rotWithShape="0" algn="br" dir="10500000" dist="95250" sy="23000">
                <a:srgbClr val="000000">
                  <a:alpha val="20000"/>
                </a:srgbClr>
              </a:outerShdw>
            </a:effectLst>
          </p:spPr>
        </p:pic>
        <p:sp>
          <p:nvSpPr>
            <p:cNvPr id="205" name="Google Shape;205;p11"/>
            <p:cNvSpPr txBox="1"/>
            <p:nvPr/>
          </p:nvSpPr>
          <p:spPr>
            <a:xfrm>
              <a:off x="9065672" y="2841338"/>
              <a:ext cx="28101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Old dataset</a:t>
              </a:r>
              <a:endParaRPr b="1" i="1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206" name="Google Shape;206;p11"/>
          <p:cNvGrpSpPr/>
          <p:nvPr/>
        </p:nvGrpSpPr>
        <p:grpSpPr>
          <a:xfrm>
            <a:off x="8915828" y="3544507"/>
            <a:ext cx="3017520" cy="3131358"/>
            <a:chOff x="8950109" y="3563360"/>
            <a:chExt cx="3017520" cy="3131358"/>
          </a:xfrm>
        </p:grpSpPr>
        <p:pic>
          <p:nvPicPr>
            <p:cNvPr id="207" name="Google Shape;207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50109" y="3563360"/>
              <a:ext cx="3017520" cy="2577737"/>
            </a:xfrm>
            <a:prstGeom prst="rect">
              <a:avLst/>
            </a:prstGeom>
            <a:noFill/>
            <a:ln cap="rnd" cmpd="sng" w="1270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sx="97000" kx="900000" rotWithShape="0" algn="br" dir="10500000" dist="95250" sy="23000">
                <a:srgbClr val="000000">
                  <a:alpha val="20000"/>
                </a:srgbClr>
              </a:outerShdw>
            </a:effectLst>
          </p:spPr>
        </p:pic>
        <p:sp>
          <p:nvSpPr>
            <p:cNvPr id="208" name="Google Shape;208;p11"/>
            <p:cNvSpPr txBox="1"/>
            <p:nvPr/>
          </p:nvSpPr>
          <p:spPr>
            <a:xfrm>
              <a:off x="9065672" y="6325386"/>
              <a:ext cx="2717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New dataset</a:t>
              </a:r>
              <a:endParaRPr b="1" i="1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5564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Google Shape;213;p12"/>
          <p:cNvCxnSpPr/>
          <p:nvPr/>
        </p:nvCxnSpPr>
        <p:spPr>
          <a:xfrm flipH="1" rot="10800000">
            <a:off x="499621" y="301599"/>
            <a:ext cx="11613900" cy="6485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12"/>
          <p:cNvSpPr txBox="1"/>
          <p:nvPr/>
        </p:nvSpPr>
        <p:spPr>
          <a:xfrm>
            <a:off x="2375554" y="2526382"/>
            <a:ext cx="771112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Thank You</a:t>
            </a:r>
            <a:endParaRPr b="1" sz="8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5564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/>
        </p:nvSpPr>
        <p:spPr>
          <a:xfrm>
            <a:off x="636309" y="197962"/>
            <a:ext cx="49255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2F2F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Introduction</a:t>
            </a:r>
            <a:endParaRPr b="1" sz="32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509046" y="1130274"/>
            <a:ext cx="5147036" cy="5816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Time series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Predict Forecast benzene (C₆H₆) concentration in the air using time series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Techniques Used: 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Time Series Models(ESN, LSTM and Bi-LSTM).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Dataset Information: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Dataset: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Air Quality UCI Dataset.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Source: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UCI Machine Learning Repository.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Records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9,357 hourly entries.</a:t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Features: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15 environmental and sensor-based variables.</a:t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Time Format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Date and Time merged into datetime index for time series modeling.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Importance: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Supports public health and environmental monitoring by predicting carcinogenic pollutant levels for early interventions and air quality management.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1" name="Google Shape;111;p2"/>
          <p:cNvSpPr/>
          <p:nvPr/>
        </p:nvSpPr>
        <p:spPr>
          <a:xfrm rot="5400000">
            <a:off x="1655974" y="2991442"/>
            <a:ext cx="8663234" cy="851554"/>
          </a:xfrm>
          <a:prstGeom prst="mathMinus">
            <a:avLst>
              <a:gd fmla="val 23520" name="adj1"/>
            </a:avLst>
          </a:prstGeom>
          <a:solidFill>
            <a:srgbClr val="7F7F7F"/>
          </a:solidFill>
          <a:ln cap="flat" cmpd="sng" w="13950">
            <a:solidFill>
              <a:srgbClr val="5151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6296317" y="1130274"/>
            <a:ext cx="55908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Classification: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Predict the traffic situation (Heavy, High, Normal, Low) using vehicle count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Techniques Used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Machine learning models (SVM, MLP, Random forest).</a:t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Dataset Information: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Two datasets: 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Traffic.csv and TrafficTwoMonth.csv ~9,000 total records after merging and 10 features(CarCount, BikeCount, Date, e.g.)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Importance: </a:t>
            </a:r>
            <a:endParaRPr b="1"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Supports smart city initiatives and traffic optimization.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5564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876692" y="160255"/>
            <a:ext cx="43363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2F2F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Pre-processing</a:t>
            </a:r>
            <a:endParaRPr sz="32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61914" y="825579"/>
            <a:ext cx="64479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Time series: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Cleaning: 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Removed empty, redundant, and invalid columns.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Timestamp Creation: 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Combined date and time into a unified datetime format.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Handling Missing Data: 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Dropped rows with missing values to ensure data quality.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Scaling: 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Normalized feature values to a standard range.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Exploratory Analysis: 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Visualized trends, correlations, and target distribution.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Sequence Preparation: 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Transformed time series data into input-output sequences.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Splitting: 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Split data into training, validation, and test sets.</a:t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" name="Google Shape;119;p3"/>
          <p:cNvSpPr/>
          <p:nvPr/>
        </p:nvSpPr>
        <p:spPr>
          <a:xfrm rot="5400000">
            <a:off x="2578231" y="3161125"/>
            <a:ext cx="8663234" cy="851554"/>
          </a:xfrm>
          <a:prstGeom prst="mathMinus">
            <a:avLst>
              <a:gd fmla="val 23520" name="adj1"/>
            </a:avLst>
          </a:prstGeom>
          <a:solidFill>
            <a:srgbClr val="7F7F7F"/>
          </a:solidFill>
          <a:ln cap="flat" cmpd="sng" w="13950">
            <a:solidFill>
              <a:srgbClr val="5151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7145518" y="835318"/>
            <a:ext cx="4854803" cy="557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classification: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Dataset Merging: 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Combined Traffic.csv and TrafficTwoMonth.csv into one dataset.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Outlier Removal: 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Used IQR method to clean vehicle count columns.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Feature Engineering:  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Extracted Hour, Day, Month from Time and DateCreated Weekend feature.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Normalization: 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Applied Quantile Transformer to scale vehicle.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counts.Encoding: 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Used OneHotEncoder for categorical features (Day of the week, Source)Used LabelEncoder for the target (Traffic Situation).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Splitting: 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Split the dataset into 80% training and 20% testing.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5564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9813" y="224160"/>
            <a:ext cx="3027285" cy="2829758"/>
          </a:xfrm>
          <a:prstGeom prst="rect">
            <a:avLst/>
          </a:prstGeom>
          <a:noFill/>
          <a:ln>
            <a:noFill/>
          </a:ln>
          <a:effectLst>
            <a:outerShdw blurRad="609600" sx="103000" rotWithShape="0" algn="ctr" dir="7320000" dist="279400" sy="103000">
              <a:srgbClr val="000000">
                <a:alpha val="60000"/>
              </a:srgbClr>
            </a:outerShdw>
            <a:reflection blurRad="0" dir="0" dist="0" endA="0" endPos="65000" kx="0" rotWithShape="0" algn="bl" stA="0" stPos="0" sy="-100000" ky="0"/>
          </a:effectLst>
        </p:spPr>
      </p:pic>
      <p:sp>
        <p:nvSpPr>
          <p:cNvPr id="126" name="Google Shape;126;p4"/>
          <p:cNvSpPr txBox="1"/>
          <p:nvPr/>
        </p:nvSpPr>
        <p:spPr>
          <a:xfrm>
            <a:off x="1162975" y="399496"/>
            <a:ext cx="680029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Methodology for Time Series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647199" y="3467195"/>
            <a:ext cx="7146525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Long Short-Term Memory(LSTM):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Architecture: 2 LSTM layers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Training: Loss Function: Mean Squared Error (MSE), optimizer: Adam, Epochs: 50, Batch Size: 32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661431" y="5212724"/>
            <a:ext cx="7146525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Bidirectional Long Short-Term Memory(Bi-LSTM):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Architecture: 2 LSTM layers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Training: Loss Function: Mean Squared Error (MSE), optimizer: Adam, Epochs: 50, Batch Size: 32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661431" y="1422702"/>
            <a:ext cx="7059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Echo state network(ESN)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Architecture: Reservoir layer with sparse connections to capture temporal dynamics.</a:t>
            </a:r>
            <a:endParaRPr b="1"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Hyperparameters: Reservoir size 500, spectral radius 0.95, input scaling 0.5 , ridge alpha 1e-6 , Time steps 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5564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/>
          <p:nvPr/>
        </p:nvSpPr>
        <p:spPr>
          <a:xfrm>
            <a:off x="598084" y="4558865"/>
            <a:ext cx="1098745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Random Forest Classifier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Hyperparameter Tuning</a:t>
            </a: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Performed using </a:t>
            </a:r>
            <a:r>
              <a:rPr b="1"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GridSearchCV.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Tuned parameters</a:t>
            </a: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n_estimators (number of trees), max_depth, min_samples_split, min_samples_leaf, bootstrap.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Training Method:</a:t>
            </a: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5-fold cross-validation.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Best Parameters Found:</a:t>
            </a: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n_estimators =100 ,max_depth = None , min_samples_split = 2, min_samples_leaf = 1, bootstrap = None.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1068705" y="206325"/>
            <a:ext cx="7119892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Methodology for Classification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598085" y="954612"/>
            <a:ext cx="7980308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Support Vector Machine(SVM):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Kernel Types Tested: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Linear, Polynomial, RBF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Best Kernel</a:t>
            </a:r>
            <a:r>
              <a:rPr b="1" i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r>
              <a:rPr i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RBF (Radial Basis Function)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Hyperparameter Tuning: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Performed using GridSearchCV(C, Gamma)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Training Method: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5-fold cross-validation</a:t>
            </a: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0188" y="300122"/>
            <a:ext cx="3161034" cy="2254928"/>
          </a:xfrm>
          <a:prstGeom prst="rect">
            <a:avLst/>
          </a:prstGeom>
          <a:noFill/>
          <a:ln>
            <a:noFill/>
          </a:ln>
          <a:effectLst>
            <a:outerShdw blurRad="393700" sx="102000" rotWithShape="0" algn="ctr" dir="6840000" dist="342900" sy="102000">
              <a:srgbClr val="000000">
                <a:alpha val="56862"/>
              </a:srgbClr>
            </a:outerShdw>
            <a:reflection blurRad="0" dir="0" dist="0" endA="0" endPos="54000" kx="0" rotWithShape="0" algn="bl" stA="0" stPos="0" sy="-100000" ky="0"/>
          </a:effectLst>
        </p:spPr>
      </p:pic>
      <p:sp>
        <p:nvSpPr>
          <p:cNvPr id="138" name="Google Shape;138;p5"/>
          <p:cNvSpPr txBox="1"/>
          <p:nvPr/>
        </p:nvSpPr>
        <p:spPr>
          <a:xfrm>
            <a:off x="598084" y="2555050"/>
            <a:ext cx="11273137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Multilayer Perceptron (MLP) Classifier: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Hyperparameter Tuning: Performed using GridSearchCV.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Tuned Parameters:hidden_layer_sizes: [(50,), (100,), (50, 50)],activation: ["relu", "tanh"],solver: ["adam"],alpha: [0.0001, 0.001],learning_rate: ["constant", "adaptive"].</a:t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Training Method: 3-fold cross-validation.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Best Parameters Found:hidden_layer_sizes = (100,),activation = "relu", solver = "adam", alpha = 0.0001, learning_rate = "constant“.</a:t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5564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/>
        </p:nvSpPr>
        <p:spPr>
          <a:xfrm>
            <a:off x="759543" y="112810"/>
            <a:ext cx="49093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Classification Result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433633" y="1297749"/>
            <a:ext cx="5052767" cy="4985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Random Forest: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Accuracy: 99.66%, AUC-ROC: 99.97%.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Strengths: Outstanding performance with near-perfect classification. Offers robustness and handles imbalanced data well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SVM: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Accuracy: 93.64%, AUC-ROC: 96.67%.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Strengths: Good interpretability and reliable results, but lower performance compared to other models in both accuracy and AUC-ROC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MLP: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Accuracy: 98.68%, AUC-ROC: 99.92%.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Strengths: Shows a strong balance between precision and recall, making it suitable for capturing nuanced patterns in the data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6563755" y="112810"/>
            <a:ext cx="49093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Time Series Result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6092857" y="789917"/>
            <a:ext cx="60990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LSTM: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Metrics: Test Loss (MSE): 0.0019, R² Score :0.9398.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Strengths: Performed well in capturing general patterns and trends. Training was stable with no overfitting.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Limitations: </a:t>
            </a: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model uses a standard, which only looks at past data. </a:t>
            </a:r>
            <a:endParaRPr sz="16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Bi-LSTM: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Metrics: Test Loss (MSE): 0.0019 , R² Score: 0.9396.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Insights: Demonstrated the highest accuracy and best generalization. Especially effective in capturing bidirectional temporal dependencies.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Strengths: Smooth training, low validation and testing error, and superior performance on unseen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ESN: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Metrics: Test Loss (MSE): 0.0030, R² Score: 0.9053 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Challenges: While fast and efficient, it struggled to capture sudden or nonlinear fluctuations in the time series.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Strengths: Lightweight model with quick training, suitable for simpler temporal tasks.</a:t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7" name="Google Shape;147;p6"/>
          <p:cNvSpPr/>
          <p:nvPr/>
        </p:nvSpPr>
        <p:spPr>
          <a:xfrm rot="5400000">
            <a:off x="1358930" y="2934882"/>
            <a:ext cx="8663234" cy="851554"/>
          </a:xfrm>
          <a:prstGeom prst="mathMinus">
            <a:avLst>
              <a:gd fmla="val 23520" name="adj1"/>
            </a:avLst>
          </a:prstGeom>
          <a:solidFill>
            <a:srgbClr val="7F7F7F"/>
          </a:solidFill>
          <a:ln cap="flat" cmpd="sng" w="13950">
            <a:solidFill>
              <a:srgbClr val="5151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5564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/>
        </p:nvSpPr>
        <p:spPr>
          <a:xfrm>
            <a:off x="518473" y="320511"/>
            <a:ext cx="899317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Graphical Results – Time series models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1174907" y="2818615"/>
            <a:ext cx="1875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ESN</a:t>
            </a:r>
            <a:endParaRPr b="1" i="1"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54" name="Google Shape;154;p7"/>
          <p:cNvGrpSpPr/>
          <p:nvPr/>
        </p:nvGrpSpPr>
        <p:grpSpPr>
          <a:xfrm>
            <a:off x="4205850" y="1537587"/>
            <a:ext cx="3629325" cy="4962963"/>
            <a:chOff x="4205850" y="1563337"/>
            <a:chExt cx="3629325" cy="4962963"/>
          </a:xfrm>
        </p:grpSpPr>
        <p:grpSp>
          <p:nvGrpSpPr>
            <p:cNvPr id="155" name="Google Shape;155;p7"/>
            <p:cNvGrpSpPr/>
            <p:nvPr/>
          </p:nvGrpSpPr>
          <p:grpSpPr>
            <a:xfrm>
              <a:off x="4205850" y="1563337"/>
              <a:ext cx="3629325" cy="2825862"/>
              <a:chOff x="4252221" y="1476418"/>
              <a:chExt cx="3629325" cy="2825862"/>
            </a:xfrm>
          </p:grpSpPr>
          <p:pic>
            <p:nvPicPr>
              <p:cNvPr id="156" name="Google Shape;156;p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252221" y="2383779"/>
                <a:ext cx="3629325" cy="1918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" name="Google Shape;157;p7"/>
              <p:cNvSpPr txBox="1"/>
              <p:nvPr/>
            </p:nvSpPr>
            <p:spPr>
              <a:xfrm>
                <a:off x="4930219" y="1476418"/>
                <a:ext cx="25640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800">
                    <a:solidFill>
                      <a:schemeClr val="lt1"/>
                    </a:solidFill>
                    <a:latin typeface="Century Schoolbook"/>
                    <a:ea typeface="Century Schoolbook"/>
                    <a:cs typeface="Century Schoolbook"/>
                    <a:sym typeface="Century Schoolbook"/>
                  </a:rPr>
                  <a:t>LSTM</a:t>
                </a:r>
                <a:endParaRPr b="1" i="1" sz="18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endParaRPr>
              </a:p>
            </p:txBody>
          </p:sp>
        </p:grpSp>
        <p:pic>
          <p:nvPicPr>
            <p:cNvPr id="158" name="Google Shape;158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05850" y="4498350"/>
              <a:ext cx="3629324" cy="2027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7"/>
          <p:cNvGrpSpPr/>
          <p:nvPr/>
        </p:nvGrpSpPr>
        <p:grpSpPr>
          <a:xfrm>
            <a:off x="7987574" y="1537575"/>
            <a:ext cx="4068501" cy="4995314"/>
            <a:chOff x="7987574" y="1537575"/>
            <a:chExt cx="4068501" cy="4995314"/>
          </a:xfrm>
        </p:grpSpPr>
        <p:sp>
          <p:nvSpPr>
            <p:cNvPr id="160" name="Google Shape;160;p7"/>
            <p:cNvSpPr txBox="1"/>
            <p:nvPr/>
          </p:nvSpPr>
          <p:spPr>
            <a:xfrm>
              <a:off x="9062825" y="1537575"/>
              <a:ext cx="22116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Bi-LSTM</a:t>
              </a:r>
              <a:endParaRPr b="1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pic>
          <p:nvPicPr>
            <p:cNvPr id="161" name="Google Shape;161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04050" y="2417600"/>
              <a:ext cx="4052025" cy="1978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87574" y="4548550"/>
              <a:ext cx="4052027" cy="19843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3" name="Google Shape;163;p7" title="Screenshot 2025-05-25 184655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175" y="3341200"/>
            <a:ext cx="3761675" cy="22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5564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/>
        </p:nvSpPr>
        <p:spPr>
          <a:xfrm>
            <a:off x="1269507" y="337351"/>
            <a:ext cx="66404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performance comparison</a:t>
            </a:r>
            <a:endParaRPr/>
          </a:p>
        </p:txBody>
      </p:sp>
      <p:sp>
        <p:nvSpPr>
          <p:cNvPr id="169" name="Google Shape;169;p8"/>
          <p:cNvSpPr txBox="1"/>
          <p:nvPr/>
        </p:nvSpPr>
        <p:spPr>
          <a:xfrm>
            <a:off x="728250" y="4525475"/>
            <a:ext cx="10735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performance comparison between ESN, LSTM, and Bi-LSTM was conducted using MSE, RMSE, MAE, and R². LSTM achieved the best results, with the lowest error metrics (MSE = 0.001967, MAE = 0.015350) and the highest R² score (0.94), indicating excellent predictive accuracy. Bi-LSTM performed comparably, with slightly higher errors and a nearly identical R² score (0.94), showing it is also a strong model. In contrast, ESN had the highest error values and the lowest R² (0.91), making it the least accurate among the three. Overall, LSTM was the most effective model for time series prediction of C6H6(GT) concentrations.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70" name="Google Shape;170;p8"/>
          <p:cNvGrpSpPr/>
          <p:nvPr/>
        </p:nvGrpSpPr>
        <p:grpSpPr>
          <a:xfrm>
            <a:off x="3652200" y="1037963"/>
            <a:ext cx="8210674" cy="3291213"/>
            <a:chOff x="3571025" y="983675"/>
            <a:chExt cx="8210674" cy="3291213"/>
          </a:xfrm>
        </p:grpSpPr>
        <p:pic>
          <p:nvPicPr>
            <p:cNvPr id="171" name="Google Shape;171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71025" y="983675"/>
              <a:ext cx="8210674" cy="2675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8"/>
            <p:cNvSpPr txBox="1"/>
            <p:nvPr/>
          </p:nvSpPr>
          <p:spPr>
            <a:xfrm>
              <a:off x="5126600" y="3767588"/>
              <a:ext cx="48900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Time Series For Three Models</a:t>
              </a:r>
              <a:endParaRPr b="1" i="1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5564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/>
        </p:nvSpPr>
        <p:spPr>
          <a:xfrm>
            <a:off x="914400" y="514905"/>
            <a:ext cx="9516862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Graphical Results – Classification Models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902397" y="1712173"/>
            <a:ext cx="34136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Confusion Matrices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grpSp>
        <p:nvGrpSpPr>
          <p:cNvPr id="179" name="Google Shape;179;p9"/>
          <p:cNvGrpSpPr/>
          <p:nvPr/>
        </p:nvGrpSpPr>
        <p:grpSpPr>
          <a:xfrm>
            <a:off x="696072" y="2534173"/>
            <a:ext cx="4595019" cy="3559852"/>
            <a:chOff x="696072" y="2534173"/>
            <a:chExt cx="4595019" cy="3559852"/>
          </a:xfrm>
        </p:grpSpPr>
        <p:sp>
          <p:nvSpPr>
            <p:cNvPr id="180" name="Google Shape;180;p9"/>
            <p:cNvSpPr/>
            <p:nvPr/>
          </p:nvSpPr>
          <p:spPr>
            <a:xfrm>
              <a:off x="1877462" y="2534173"/>
              <a:ext cx="3413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MLP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1" name="Google Shape;181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6072" y="3269512"/>
              <a:ext cx="3413629" cy="28245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" name="Google Shape;182;p9"/>
          <p:cNvGrpSpPr/>
          <p:nvPr/>
        </p:nvGrpSpPr>
        <p:grpSpPr>
          <a:xfrm>
            <a:off x="4419187" y="2541724"/>
            <a:ext cx="4498597" cy="3552301"/>
            <a:chOff x="4419187" y="2541724"/>
            <a:chExt cx="4498597" cy="3552301"/>
          </a:xfrm>
        </p:grpSpPr>
        <p:sp>
          <p:nvSpPr>
            <p:cNvPr id="183" name="Google Shape;183;p9"/>
            <p:cNvSpPr/>
            <p:nvPr/>
          </p:nvSpPr>
          <p:spPr>
            <a:xfrm>
              <a:off x="5504155" y="2541724"/>
              <a:ext cx="3413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SVM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4" name="Google Shape;184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19187" y="3265286"/>
              <a:ext cx="3413629" cy="28287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" name="Google Shape;185;p9"/>
          <p:cNvGrpSpPr/>
          <p:nvPr/>
        </p:nvGrpSpPr>
        <p:grpSpPr>
          <a:xfrm>
            <a:off x="8142302" y="2541724"/>
            <a:ext cx="4140448" cy="3552301"/>
            <a:chOff x="8142302" y="2541724"/>
            <a:chExt cx="4140448" cy="3552301"/>
          </a:xfrm>
        </p:grpSpPr>
        <p:sp>
          <p:nvSpPr>
            <p:cNvPr id="186" name="Google Shape;186;p9"/>
            <p:cNvSpPr/>
            <p:nvPr/>
          </p:nvSpPr>
          <p:spPr>
            <a:xfrm>
              <a:off x="8869121" y="2541724"/>
              <a:ext cx="3413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Random Forest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7" name="Google Shape;187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42302" y="3265286"/>
              <a:ext cx="3413629" cy="28287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Custom 1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A7A192"/>
      </a:accent4>
      <a:accent5>
        <a:srgbClr val="C3AAA0"/>
      </a:accent5>
      <a:accent6>
        <a:srgbClr val="D2BFC7"/>
      </a:accent6>
      <a:hlink>
        <a:srgbClr val="A3CCD8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ew">
  <a:themeElements>
    <a:clrScheme name="Custom 1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A7A192"/>
      </a:accent4>
      <a:accent5>
        <a:srgbClr val="C3AAA0"/>
      </a:accent5>
      <a:accent6>
        <a:srgbClr val="D2BFC7"/>
      </a:accent6>
      <a:hlink>
        <a:srgbClr val="A3CCD8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2025-05-17T14:10:20Z</dcterms:created>
  <dc:creator>DELL</dc:creator>
</cp:coreProperties>
</file>