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61" r:id="rId4"/>
    <p:sldId id="271" r:id="rId5"/>
    <p:sldId id="266" r:id="rId6"/>
    <p:sldId id="267" r:id="rId7"/>
    <p:sldId id="268" r:id="rId8"/>
    <p:sldId id="269" r:id="rId9"/>
    <p:sldId id="273" r:id="rId10"/>
    <p:sldId id="263" r:id="rId11"/>
    <p:sldId id="272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2D8C-AAA6-4C38-AC33-CC28B5C592ED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1D20-4FCE-437C-A9C3-0139F1F6C72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6221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Classifier function:</a:t>
            </a:r>
          </a:p>
          <a:p>
            <a:pPr lvl="1"/>
            <a:r>
              <a:rPr lang="en-IE" dirty="0"/>
              <a:t>Probabilities are interdependent (MC) vs independent (ML).</a:t>
            </a:r>
          </a:p>
          <a:p>
            <a:r>
              <a:rPr lang="en-IE" dirty="0"/>
              <a:t>Loss:  </a:t>
            </a:r>
          </a:p>
          <a:p>
            <a:pPr lvl="1"/>
            <a:r>
              <a:rPr lang="en-IE" dirty="0"/>
              <a:t>Often lower in ML, due to the results from the sigmoid curve</a:t>
            </a:r>
          </a:p>
          <a:p>
            <a:r>
              <a:rPr lang="en-IE" dirty="0"/>
              <a:t>Metrics:</a:t>
            </a:r>
          </a:p>
          <a:p>
            <a:pPr lvl="1"/>
            <a:r>
              <a:rPr lang="en-IE" dirty="0"/>
              <a:t>calculated for just one index (MC) vs all indices (ML).</a:t>
            </a:r>
          </a:p>
          <a:p>
            <a:r>
              <a:rPr lang="en-IE" dirty="0"/>
              <a:t>Accuracy:</a:t>
            </a:r>
          </a:p>
          <a:p>
            <a:pPr lvl="1"/>
            <a:r>
              <a:rPr lang="en-IE" dirty="0"/>
              <a:t>less helpful for ML classification tasks, and imbalanced datasets</a:t>
            </a:r>
          </a:p>
          <a:p>
            <a:r>
              <a:rPr lang="en-IE" dirty="0"/>
              <a:t>F1 Score:</a:t>
            </a:r>
          </a:p>
          <a:p>
            <a:pPr lvl="1"/>
            <a:r>
              <a:rPr lang="en-IE" dirty="0"/>
              <a:t>Multi-class: no probability threshold, only argmax transforms to 1.</a:t>
            </a:r>
          </a:p>
          <a:p>
            <a:pPr lvl="1"/>
            <a:r>
              <a:rPr lang="en-IE" dirty="0"/>
              <a:t>Multi-label: threshold set to 0.5, only values above this transform to 1.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51D20-4FCE-437C-A9C3-0139F1F6C724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3291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4 CNN models</a:t>
            </a:r>
          </a:p>
          <a:p>
            <a:pPr lvl="1"/>
            <a:r>
              <a:rPr lang="en-IE" dirty="0"/>
              <a:t>Pretrained on ImageNet dataset.</a:t>
            </a:r>
          </a:p>
          <a:p>
            <a:pPr lvl="1"/>
            <a:r>
              <a:rPr lang="en-IE" dirty="0"/>
              <a:t>Not tuned for performance, but for experimental comparison.</a:t>
            </a:r>
          </a:p>
          <a:p>
            <a:pPr marL="457200" lvl="1" indent="0">
              <a:buNone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VGG16: </a:t>
            </a:r>
          </a:p>
          <a:p>
            <a:pPr marL="457200" lvl="1" indent="0">
              <a:buNone/>
            </a:pPr>
            <a:r>
              <a:rPr lang="en-IE" dirty="0"/>
              <a:t>Deeper models outperform shallower.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InceptionV3:</a:t>
            </a:r>
          </a:p>
          <a:p>
            <a:pPr marL="457200" lvl="1" indent="0">
              <a:buNone/>
            </a:pPr>
            <a:r>
              <a:rPr lang="en-IE" dirty="0"/>
              <a:t>Reduces computation with more efficient architecture (dimensionality reduction).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InceptionResNetV2:</a:t>
            </a:r>
          </a:p>
          <a:p>
            <a:pPr marL="457200" lvl="1" indent="0">
              <a:buNone/>
            </a:pPr>
            <a:r>
              <a:rPr lang="en-IE" dirty="0"/>
              <a:t>Improves training time with Residual Connections.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MobileNetV2:</a:t>
            </a:r>
          </a:p>
          <a:p>
            <a:pPr marL="457200" lvl="1" indent="0">
              <a:buNone/>
            </a:pPr>
            <a:r>
              <a:rPr lang="en-IE" dirty="0"/>
              <a:t>Smaller model size with Depthwise Separable Convolutional Layers.</a:t>
            </a:r>
          </a:p>
          <a:p>
            <a:pPr lvl="1"/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51D20-4FCE-437C-A9C3-0139F1F6C724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571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781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012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88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533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158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020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318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868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032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0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033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93749-AED3-4A87-A2D2-4F3267DFAEDC}" type="datetimeFigureOut">
              <a:rPr lang="en-IE" smtClean="0"/>
              <a:t>04/10/2024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EB762-0D65-456F-915F-9AD28D1B05B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3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ITIIT49094.2020.9071539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D0518-964D-BE08-06EA-14A1C1214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IE" sz="2800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of Classification Methodologies using Convolutional Neural Networks in a Dataset of Plant Leaf Diseases</a:t>
            </a:r>
            <a:endParaRPr lang="en-IE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DA6D8-EEE8-B69A-10F5-2D815EEB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13359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IE" dirty="0"/>
              <a:t>Capstone Project for Master of Science in Data Analytics</a:t>
            </a:r>
          </a:p>
          <a:p>
            <a:pPr>
              <a:lnSpc>
                <a:spcPct val="150000"/>
              </a:lnSpc>
            </a:pPr>
            <a:r>
              <a:rPr lang="en-IE" dirty="0"/>
              <a:t>Ruairi O’Donohoe – sba23348</a:t>
            </a:r>
          </a:p>
        </p:txBody>
      </p:sp>
    </p:spTree>
    <p:extLst>
      <p:ext uri="{BB962C8B-B14F-4D97-AF65-F5344CB8AC3E}">
        <p14:creationId xmlns:p14="http://schemas.microsoft.com/office/powerpoint/2010/main" val="4037061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E045-25C5-8D43-9A1D-FEF171D2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B2E74-6866-DFCE-94F2-987A6C936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AutoNum type="arabicPeriod"/>
            </a:pP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Lydia, A.A., Francis, F.S., 2020. Multi-Label Classification using Deep Convolutional Neural Network. 2020 Int. Conf.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Innov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Trends Inf. Technol. ICITIIT 1–6. 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https://doi.org/10.1109/ICITIIT49094.2020.9071539</a:t>
            </a:r>
            <a:endParaRPr lang="en-IE" sz="135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57175" indent="-257175">
              <a:buFont typeface="Arial" panose="020B0604020202020204" pitchFamily="34" charset="0"/>
              <a:buAutoNum type="arabicPeriod"/>
            </a:pP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Moupojou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E.,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Tagne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A.,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Retraint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F.,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Tadonkemwa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A., Wilfried, D.,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Tapamo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H., </a:t>
            </a:r>
            <a:r>
              <a:rPr lang="en-IE" sz="135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Nkenlifack</a:t>
            </a:r>
            <a:r>
              <a:rPr lang="en-IE" sz="135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M., 2023. FieldPlant: A Dataset of Field Plant Images for Plant Disease Detection and Classification With Deep Learning. IEEE Access PP, 1–1. https://doi.org/10.1109/ACCESS.2023.3263042</a:t>
            </a:r>
          </a:p>
          <a:p>
            <a:pPr marL="0" indent="0">
              <a:buNone/>
            </a:pPr>
            <a:endParaRPr lang="en-IE" sz="135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01965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4495-D0A8-2965-32F4-DF02EF8C4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E9253-24C0-5F93-2265-3B6DE93EF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Vikas Tomer - Thesis supervisor.</a:t>
            </a:r>
          </a:p>
          <a:p>
            <a:r>
              <a:rPr lang="en-IE" dirty="0"/>
              <a:t>Lecturers of MSc Data Analytics in CCT</a:t>
            </a:r>
          </a:p>
        </p:txBody>
      </p:sp>
    </p:spTree>
    <p:extLst>
      <p:ext uri="{BB962C8B-B14F-4D97-AF65-F5344CB8AC3E}">
        <p14:creationId xmlns:p14="http://schemas.microsoft.com/office/powerpoint/2010/main" val="80910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8F94-F942-8078-ADD4-ECB28429A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E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143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4437-DFF8-4710-B4FA-F3B58AC72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Image Classification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9A4C-8C30-6F8B-CF0D-E3E1A459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IE" sz="2000" dirty="0"/>
              <a:t>Methodologies</a:t>
            </a:r>
          </a:p>
          <a:p>
            <a:pPr lvl="1"/>
            <a:r>
              <a:rPr lang="en-IE" sz="1600" dirty="0"/>
              <a:t>Multi-class (MC): Classify an image with a single predicted label</a:t>
            </a:r>
          </a:p>
          <a:p>
            <a:pPr lvl="1"/>
            <a:r>
              <a:rPr lang="en-IE" sz="1600" dirty="0"/>
              <a:t>Multi-label (ML):  Classify an image with multiple potential label</a:t>
            </a:r>
            <a:endParaRPr lang="en-IE" sz="2000" dirty="0"/>
          </a:p>
          <a:p>
            <a:r>
              <a:rPr lang="en-IE" sz="2000" dirty="0"/>
              <a:t>Common Parameters:</a:t>
            </a:r>
          </a:p>
          <a:p>
            <a:pPr lvl="1"/>
            <a:r>
              <a:rPr lang="en-IE" sz="1600" dirty="0"/>
              <a:t>See Table below  (Lydia 2020)</a:t>
            </a:r>
          </a:p>
          <a:p>
            <a:pPr lvl="1"/>
            <a:r>
              <a:rPr lang="en-IE" sz="1600" dirty="0"/>
              <a:t>Differences in calculation methods of probability and metrics.</a:t>
            </a:r>
          </a:p>
          <a:p>
            <a:pPr lvl="1"/>
            <a:r>
              <a:rPr lang="en-IE" sz="1600" dirty="0"/>
              <a:t>Parameters for ML are often inconsistent in research</a:t>
            </a:r>
          </a:p>
          <a:p>
            <a:pPr lvl="1"/>
            <a:r>
              <a:rPr lang="en-IE" sz="1600" dirty="0"/>
              <a:t>Loss and Accuracy less suitable for comparison.  F1 score used instead.</a:t>
            </a:r>
          </a:p>
          <a:p>
            <a:pPr lvl="1"/>
            <a:endParaRPr lang="en-IE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7C40EF-0956-6F0F-2F92-65EC832C2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73921"/>
              </p:ext>
            </p:extLst>
          </p:nvPr>
        </p:nvGraphicFramePr>
        <p:xfrm>
          <a:off x="2308302" y="4453899"/>
          <a:ext cx="4527396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785">
                  <a:extLst>
                    <a:ext uri="{9D8B030D-6E8A-4147-A177-3AD203B41FA5}">
                      <a16:colId xmlns:a16="http://schemas.microsoft.com/office/drawing/2014/main" val="980001231"/>
                    </a:ext>
                  </a:extLst>
                </a:gridCol>
                <a:gridCol w="1458023">
                  <a:extLst>
                    <a:ext uri="{9D8B030D-6E8A-4147-A177-3AD203B41FA5}">
                      <a16:colId xmlns:a16="http://schemas.microsoft.com/office/drawing/2014/main" val="2412000880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209836710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IE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Multi-Class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Multi-Label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0634099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Classifier function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Softmax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Sigmoid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0277408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Loss function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Categorical CE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Binary CE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689366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Accuracy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Categorical </a:t>
                      </a:r>
                      <a:r>
                        <a:rPr lang="en-IE" sz="1400" dirty="0" err="1"/>
                        <a:t>Acc</a:t>
                      </a:r>
                      <a:endParaRPr lang="en-IE" sz="14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Binary </a:t>
                      </a:r>
                      <a:r>
                        <a:rPr lang="en-IE" sz="1400" dirty="0" err="1"/>
                        <a:t>Acc</a:t>
                      </a:r>
                      <a:endParaRPr lang="en-IE" sz="14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7899337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3980D2-9A25-F1F2-3B24-FDE305AEB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17137"/>
              </p:ext>
            </p:extLst>
          </p:nvPr>
        </p:nvGraphicFramePr>
        <p:xfrm>
          <a:off x="2308302" y="5881532"/>
          <a:ext cx="4527396" cy="4953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81785">
                  <a:extLst>
                    <a:ext uri="{9D8B030D-6E8A-4147-A177-3AD203B41FA5}">
                      <a16:colId xmlns:a16="http://schemas.microsoft.com/office/drawing/2014/main" val="691219840"/>
                    </a:ext>
                  </a:extLst>
                </a:gridCol>
                <a:gridCol w="1458023">
                  <a:extLst>
                    <a:ext uri="{9D8B030D-6E8A-4147-A177-3AD203B41FA5}">
                      <a16:colId xmlns:a16="http://schemas.microsoft.com/office/drawing/2014/main" val="3453332827"/>
                    </a:ext>
                  </a:extLst>
                </a:gridCol>
                <a:gridCol w="1487588">
                  <a:extLst>
                    <a:ext uri="{9D8B030D-6E8A-4147-A177-3AD203B41FA5}">
                      <a16:colId xmlns:a16="http://schemas.microsoft.com/office/drawing/2014/main" val="2848005330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F1 Score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No threshold.</a:t>
                      </a:r>
                    </a:p>
                    <a:p>
                      <a:pPr algn="ctr"/>
                      <a:r>
                        <a:rPr lang="en-IE" sz="1400" dirty="0"/>
                        <a:t>Chooses argmax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0.5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81505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687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54FB-118A-2D1B-41F0-8A193B5F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4956"/>
            <a:ext cx="7886700" cy="904041"/>
          </a:xfrm>
        </p:spPr>
        <p:txBody>
          <a:bodyPr>
            <a:normAutofit/>
          </a:bodyPr>
          <a:lstStyle/>
          <a:p>
            <a:r>
              <a:rPr lang="en-IE" dirty="0"/>
              <a:t>FieldPlant research</a:t>
            </a:r>
            <a:br>
              <a:rPr lang="en-IE" dirty="0"/>
            </a:br>
            <a:r>
              <a:rPr lang="en-IE" sz="1400" dirty="0"/>
              <a:t>(</a:t>
            </a:r>
            <a:r>
              <a:rPr lang="en-IE" sz="1400" dirty="0" err="1"/>
              <a:t>Moupojou</a:t>
            </a:r>
            <a:r>
              <a:rPr lang="en-IE" sz="1400" dirty="0"/>
              <a:t> 2023)</a:t>
            </a:r>
            <a:endParaRPr lang="en-IE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F73CC-5581-146A-A0FB-2373A173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/>
              <a:t>Dataset:</a:t>
            </a:r>
          </a:p>
          <a:p>
            <a:pPr lvl="1"/>
            <a:r>
              <a:rPr lang="en-IE" dirty="0"/>
              <a:t>ML dataset containing images of leaf disease.</a:t>
            </a:r>
          </a:p>
          <a:p>
            <a:pPr lvl="1"/>
            <a:r>
              <a:rPr lang="en-IE" dirty="0"/>
              <a:t>Recent (2023*), in-field images, expertly annotated.</a:t>
            </a:r>
          </a:p>
          <a:p>
            <a:pPr lvl="1"/>
            <a:r>
              <a:rPr lang="en-IE" dirty="0"/>
              <a:t>Class imbalance:</a:t>
            </a:r>
          </a:p>
          <a:p>
            <a:pPr lvl="2"/>
            <a:r>
              <a:rPr lang="en-IE" dirty="0"/>
              <a:t>27 disease classes</a:t>
            </a:r>
          </a:p>
          <a:p>
            <a:pPr lvl="2"/>
            <a:r>
              <a:rPr lang="en-IE" dirty="0"/>
              <a:t>Top 3 classes combined: 58.7%</a:t>
            </a:r>
          </a:p>
          <a:p>
            <a:r>
              <a:rPr lang="en-IE" dirty="0"/>
              <a:t>Experiments</a:t>
            </a:r>
          </a:p>
          <a:p>
            <a:pPr lvl="1"/>
            <a:r>
              <a:rPr lang="en-IE" dirty="0"/>
              <a:t>4 CNN models: VGG16, MobileNetV2, InceptionV2, InceptionResNetV2</a:t>
            </a:r>
          </a:p>
          <a:p>
            <a:pPr lvl="1"/>
            <a:r>
              <a:rPr lang="en-IE" dirty="0"/>
              <a:t>Transfer learning and fine-tuning.</a:t>
            </a:r>
          </a:p>
          <a:p>
            <a:pPr lvl="1"/>
            <a:r>
              <a:rPr lang="en-IE" dirty="0"/>
              <a:t>Used MC methodology, despite ML dataset</a:t>
            </a:r>
          </a:p>
          <a:p>
            <a:pPr lvl="1"/>
            <a:r>
              <a:rPr lang="en-IE" dirty="0"/>
              <a:t>No data stratification, despite class imbalance.</a:t>
            </a:r>
          </a:p>
          <a:p>
            <a:r>
              <a:rPr lang="en-IE" dirty="0"/>
              <a:t>Conclusion:</a:t>
            </a:r>
          </a:p>
          <a:p>
            <a:pPr lvl="1"/>
            <a:r>
              <a:rPr lang="en-IE" dirty="0"/>
              <a:t>“</a:t>
            </a:r>
            <a:r>
              <a:rPr lang="en-US" dirty="0"/>
              <a:t>… existing models are not sufficiently accurate for plant disease … classification of images collected directly from the field, although the … results for FieldPlant are better than those for PlantDoc.”</a:t>
            </a:r>
            <a:endParaRPr lang="en-IE" dirty="0"/>
          </a:p>
          <a:p>
            <a:pPr lvl="1"/>
            <a:endParaRPr lang="en-IE" dirty="0"/>
          </a:p>
          <a:p>
            <a:pPr marL="342900" lvl="1" indent="0">
              <a:buNone/>
            </a:pPr>
            <a:r>
              <a:rPr lang="en-IE" sz="1500" dirty="0"/>
              <a:t>*Correction of 2013 in thesis</a:t>
            </a:r>
          </a:p>
        </p:txBody>
      </p:sp>
    </p:spTree>
    <p:extLst>
      <p:ext uri="{BB962C8B-B14F-4D97-AF65-F5344CB8AC3E}">
        <p14:creationId xmlns:p14="http://schemas.microsoft.com/office/powerpoint/2010/main" val="176313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E639E-E68E-5110-A103-1ED94E6C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561AD-73AB-D89A-46ED-A936EAFB5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IE" dirty="0"/>
              <a:t>Stratify dataset</a:t>
            </a:r>
          </a:p>
          <a:p>
            <a:pPr marL="385763" indent="-385763">
              <a:buFont typeface="+mj-lt"/>
              <a:buAutoNum type="arabicPeriod"/>
            </a:pPr>
            <a:r>
              <a:rPr lang="en-IE" dirty="0"/>
              <a:t>Train 4 models with each (2) methodology.</a:t>
            </a:r>
          </a:p>
          <a:p>
            <a:pPr lvl="1"/>
            <a:r>
              <a:rPr lang="en-IE" dirty="0"/>
              <a:t>Transfer Learning (FT) and Fine tuning</a:t>
            </a:r>
          </a:p>
          <a:p>
            <a:pPr lvl="1"/>
            <a:r>
              <a:rPr lang="en-IE" dirty="0"/>
              <a:t>Yielding 8 sets of results</a:t>
            </a:r>
          </a:p>
          <a:p>
            <a:pPr marL="385763" indent="-385763">
              <a:buFont typeface="+mj-lt"/>
              <a:buAutoNum type="arabicPeriod"/>
            </a:pPr>
            <a:r>
              <a:rPr lang="en-IE" dirty="0"/>
              <a:t>Hyperparameter Tuning (HT):</a:t>
            </a:r>
          </a:p>
          <a:p>
            <a:pPr lvl="1"/>
            <a:r>
              <a:rPr lang="en-IE" dirty="0"/>
              <a:t>Using best performing model.</a:t>
            </a:r>
          </a:p>
          <a:p>
            <a:pPr lvl="1"/>
            <a:r>
              <a:rPr lang="en-IE" dirty="0"/>
              <a:t>RandomSearch algorithm</a:t>
            </a:r>
          </a:p>
          <a:p>
            <a:pPr lvl="1"/>
            <a:r>
              <a:rPr lang="en-IE" dirty="0"/>
              <a:t>Train top layers only</a:t>
            </a:r>
          </a:p>
        </p:txBody>
      </p:sp>
    </p:spTree>
    <p:extLst>
      <p:ext uri="{BB962C8B-B14F-4D97-AF65-F5344CB8AC3E}">
        <p14:creationId xmlns:p14="http://schemas.microsoft.com/office/powerpoint/2010/main" val="16190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363007-25FE-3E1E-ED07-583A65F87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775049"/>
              </p:ext>
            </p:extLst>
          </p:nvPr>
        </p:nvGraphicFramePr>
        <p:xfrm>
          <a:off x="2625509" y="4688787"/>
          <a:ext cx="3986214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9761">
                  <a:extLst>
                    <a:ext uri="{9D8B030D-6E8A-4147-A177-3AD203B41FA5}">
                      <a16:colId xmlns:a16="http://schemas.microsoft.com/office/drawing/2014/main" val="3682429417"/>
                    </a:ext>
                  </a:extLst>
                </a:gridCol>
                <a:gridCol w="1445959">
                  <a:extLst>
                    <a:ext uri="{9D8B030D-6E8A-4147-A177-3AD203B41FA5}">
                      <a16:colId xmlns:a16="http://schemas.microsoft.com/office/drawing/2014/main" val="3849564198"/>
                    </a:ext>
                  </a:extLst>
                </a:gridCol>
                <a:gridCol w="1150494">
                  <a:extLst>
                    <a:ext uri="{9D8B030D-6E8A-4147-A177-3AD203B41FA5}">
                      <a16:colId xmlns:a16="http://schemas.microsoft.com/office/drawing/2014/main" val="71381015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Dataset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Categorical </a:t>
                      </a:r>
                      <a:r>
                        <a:rPr lang="en-IE" sz="1400" dirty="0" err="1"/>
                        <a:t>Acc</a:t>
                      </a:r>
                      <a:endParaRPr lang="en-IE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F1 Score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6286217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FP (unstratified)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82.9%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-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8105306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Unstratified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82.36%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81.37%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5803682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Stratified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78.40%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sz="1400" dirty="0"/>
                        <a:t>79.10%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3824265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B357FD-6FC3-6A18-E423-7834C2D27627}"/>
              </a:ext>
            </a:extLst>
          </p:cNvPr>
          <p:cNvSpPr txBox="1">
            <a:spLocks/>
          </p:cNvSpPr>
          <p:nvPr/>
        </p:nvSpPr>
        <p:spPr>
          <a:xfrm>
            <a:off x="628649" y="2020817"/>
            <a:ext cx="7886700" cy="1823523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E" sz="2400" dirty="0"/>
              <a:t>Experiment:</a:t>
            </a:r>
          </a:p>
          <a:p>
            <a:pPr lvl="1"/>
            <a:r>
              <a:rPr lang="en-IE" sz="1800" dirty="0"/>
              <a:t>MobileNetV2, MC methodology.</a:t>
            </a:r>
          </a:p>
          <a:p>
            <a:pPr lvl="1"/>
            <a:r>
              <a:rPr lang="en-IE" sz="1800" dirty="0"/>
              <a:t>Unstratified vs Stratified datasets.</a:t>
            </a:r>
          </a:p>
          <a:p>
            <a:r>
              <a:rPr lang="en-IE" sz="2400" dirty="0"/>
              <a:t>Results:</a:t>
            </a:r>
          </a:p>
          <a:p>
            <a:pPr lvl="1"/>
            <a:r>
              <a:rPr lang="en-IE" sz="1600" dirty="0"/>
              <a:t>Both unstratified datasets outperformed the stratified.</a:t>
            </a:r>
          </a:p>
          <a:p>
            <a:r>
              <a:rPr lang="en-IE" sz="2400" dirty="0"/>
              <a:t>Conclusion</a:t>
            </a:r>
          </a:p>
          <a:p>
            <a:pPr lvl="1"/>
            <a:r>
              <a:rPr lang="en-IE" sz="1600" dirty="0"/>
              <a:t>Possibly due to distribution of rare diseases in unstratified dataset.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3B18523-CC2E-9862-4980-3FF7C31CDD7F}"/>
              </a:ext>
            </a:extLst>
          </p:cNvPr>
          <p:cNvSpPr txBox="1">
            <a:spLocks/>
          </p:cNvSpPr>
          <p:nvPr/>
        </p:nvSpPr>
        <p:spPr>
          <a:xfrm>
            <a:off x="628649" y="718853"/>
            <a:ext cx="7886700" cy="122986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sz="2600" dirty="0"/>
              <a:t>Q1:  Does dataset stratification improve the performance of an image classification CNN model?</a:t>
            </a:r>
          </a:p>
        </p:txBody>
      </p:sp>
    </p:spTree>
    <p:extLst>
      <p:ext uri="{BB962C8B-B14F-4D97-AF65-F5344CB8AC3E}">
        <p14:creationId xmlns:p14="http://schemas.microsoft.com/office/powerpoint/2010/main" val="3981078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EE7-D674-1AA2-75D0-81D1010E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2" y="614598"/>
            <a:ext cx="8516670" cy="1212018"/>
          </a:xfrm>
        </p:spPr>
        <p:txBody>
          <a:bodyPr>
            <a:noAutofit/>
          </a:bodyPr>
          <a:lstStyle/>
          <a:p>
            <a:r>
              <a:rPr lang="en-IE" sz="2600" dirty="0"/>
              <a:t>Q2:  Does using multi-label classification methodology improve performance on a multi-label dataset as compared to multi-class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0879-009D-43A0-5E49-C6D12C0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042" y="2148444"/>
            <a:ext cx="4738481" cy="3735194"/>
          </a:xfrm>
        </p:spPr>
        <p:txBody>
          <a:bodyPr>
            <a:normAutofit/>
          </a:bodyPr>
          <a:lstStyle/>
          <a:p>
            <a:r>
              <a:rPr lang="en-IE" sz="2400" dirty="0"/>
              <a:t>Experiment</a:t>
            </a:r>
            <a:r>
              <a:rPr lang="en-IE" sz="1800" dirty="0"/>
              <a:t>:</a:t>
            </a:r>
          </a:p>
          <a:p>
            <a:pPr lvl="1"/>
            <a:r>
              <a:rPr lang="en-IE" sz="1800" dirty="0"/>
              <a:t>Train all 4 models with both methodologies</a:t>
            </a:r>
          </a:p>
          <a:p>
            <a:r>
              <a:rPr lang="en-IE" sz="2400" dirty="0"/>
              <a:t>Results</a:t>
            </a:r>
          </a:p>
          <a:p>
            <a:pPr lvl="1"/>
            <a:r>
              <a:rPr lang="en-IE" sz="1800" dirty="0"/>
              <a:t>All ML models outperform their MC counterparts for Loss and Accuracy</a:t>
            </a:r>
          </a:p>
          <a:p>
            <a:pPr lvl="1"/>
            <a:r>
              <a:rPr lang="en-IE" sz="1800" dirty="0"/>
              <a:t>Contrary for F1 Score</a:t>
            </a:r>
          </a:p>
          <a:p>
            <a:r>
              <a:rPr lang="en-IE" sz="2400" dirty="0"/>
              <a:t>Conclusion</a:t>
            </a:r>
          </a:p>
          <a:p>
            <a:pPr lvl="1"/>
            <a:r>
              <a:rPr lang="en-IE" sz="1800" dirty="0"/>
              <a:t>Likely due to methods of calculations</a:t>
            </a:r>
          </a:p>
          <a:p>
            <a:pPr lvl="1"/>
            <a:endParaRPr lang="en-IE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BC9144-0DE0-EC80-1DBE-0AB689ACC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98721"/>
              </p:ext>
            </p:extLst>
          </p:nvPr>
        </p:nvGraphicFramePr>
        <p:xfrm>
          <a:off x="5051541" y="2148444"/>
          <a:ext cx="3939093" cy="3133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46">
                  <a:extLst>
                    <a:ext uri="{9D8B030D-6E8A-4147-A177-3AD203B41FA5}">
                      <a16:colId xmlns:a16="http://schemas.microsoft.com/office/drawing/2014/main" val="649076838"/>
                    </a:ext>
                  </a:extLst>
                </a:gridCol>
                <a:gridCol w="703700">
                  <a:extLst>
                    <a:ext uri="{9D8B030D-6E8A-4147-A177-3AD203B41FA5}">
                      <a16:colId xmlns:a16="http://schemas.microsoft.com/office/drawing/2014/main" val="442269766"/>
                    </a:ext>
                  </a:extLst>
                </a:gridCol>
                <a:gridCol w="484108">
                  <a:extLst>
                    <a:ext uri="{9D8B030D-6E8A-4147-A177-3AD203B41FA5}">
                      <a16:colId xmlns:a16="http://schemas.microsoft.com/office/drawing/2014/main" val="442505600"/>
                    </a:ext>
                  </a:extLst>
                </a:gridCol>
                <a:gridCol w="638326">
                  <a:extLst>
                    <a:ext uri="{9D8B030D-6E8A-4147-A177-3AD203B41FA5}">
                      <a16:colId xmlns:a16="http://schemas.microsoft.com/office/drawing/2014/main" val="36859585"/>
                    </a:ext>
                  </a:extLst>
                </a:gridCol>
                <a:gridCol w="628113">
                  <a:extLst>
                    <a:ext uri="{9D8B030D-6E8A-4147-A177-3AD203B41FA5}">
                      <a16:colId xmlns:a16="http://schemas.microsoft.com/office/drawing/2014/main" val="3641162993"/>
                    </a:ext>
                  </a:extLst>
                </a:gridCol>
              </a:tblGrid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Method.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IE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Acc.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520937900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InceptionResNetV2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98.47%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79.67%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090748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85.58%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83.49%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235064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InceptionV3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98.67%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80.94%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899689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86.63%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85.37%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813463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MobileNetV2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98.48%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77.41%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63114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78.40%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78.10%</a:t>
                      </a:r>
                      <a:endParaRPr lang="en-IE" sz="1100" b="1" kern="1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128800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ML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98.32%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78.95%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617961"/>
                  </a:ext>
                </a:extLst>
              </a:tr>
              <a:tr h="3481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0.59</a:t>
                      </a:r>
                      <a:endParaRPr lang="en-IE" sz="11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85.60%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83.61%</a:t>
                      </a:r>
                      <a:endParaRPr lang="en-IE" sz="11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9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75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96AA-22C6-E80B-A693-0FC49798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3959"/>
            <a:ext cx="7886700" cy="994172"/>
          </a:xfrm>
        </p:spPr>
        <p:txBody>
          <a:bodyPr>
            <a:normAutofit/>
          </a:bodyPr>
          <a:lstStyle/>
          <a:p>
            <a:r>
              <a:rPr lang="en-IE" sz="2400" dirty="0"/>
              <a:t>Q3: What is the best combination of model and methodology?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10AA1-58FE-C239-D460-669A3D63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41" y="1578131"/>
            <a:ext cx="4187859" cy="5209915"/>
          </a:xfrm>
        </p:spPr>
        <p:txBody>
          <a:bodyPr>
            <a:normAutofit/>
          </a:bodyPr>
          <a:lstStyle/>
          <a:p>
            <a:r>
              <a:rPr lang="en-IE" sz="2000" dirty="0"/>
              <a:t>Experiment</a:t>
            </a:r>
            <a:r>
              <a:rPr lang="en-IE" sz="2400" dirty="0"/>
              <a:t>:</a:t>
            </a:r>
          </a:p>
          <a:p>
            <a:pPr lvl="1"/>
            <a:r>
              <a:rPr lang="en-IE" sz="1600" dirty="0"/>
              <a:t>Identify best model and methodology combination from Experiment 2.</a:t>
            </a:r>
          </a:p>
          <a:p>
            <a:r>
              <a:rPr lang="en-IE" sz="2000" dirty="0"/>
              <a:t>Results</a:t>
            </a:r>
            <a:endParaRPr lang="en-IE" sz="2400" dirty="0"/>
          </a:p>
          <a:p>
            <a:pPr lvl="1"/>
            <a:r>
              <a:rPr lang="en-IE" sz="1600" dirty="0"/>
              <a:t>Best models per metric all differ.</a:t>
            </a:r>
          </a:p>
          <a:p>
            <a:pPr lvl="1"/>
            <a:r>
              <a:rPr lang="en-IE" sz="1600" dirty="0"/>
              <a:t>All ML models outperform all MC models for Loss and Accuracy.</a:t>
            </a:r>
          </a:p>
          <a:p>
            <a:pPr lvl="1"/>
            <a:r>
              <a:rPr lang="en-IE" sz="1600" dirty="0"/>
              <a:t>All but one MC model outperforms all ML models for F1 Score.</a:t>
            </a:r>
          </a:p>
          <a:p>
            <a:pPr lvl="1"/>
            <a:r>
              <a:rPr lang="en-IE" sz="1600" dirty="0"/>
              <a:t>Top model loss, is lowest model F1 Score.</a:t>
            </a:r>
          </a:p>
          <a:p>
            <a:r>
              <a:rPr lang="en-IE" sz="2000" dirty="0"/>
              <a:t>Conclusion</a:t>
            </a:r>
          </a:p>
          <a:p>
            <a:pPr lvl="1"/>
            <a:r>
              <a:rPr lang="en-IE" sz="1600" dirty="0"/>
              <a:t>Best model depends on metric.</a:t>
            </a:r>
          </a:p>
          <a:p>
            <a:pPr lvl="1"/>
            <a:r>
              <a:rPr lang="en-IE" sz="1600" dirty="0"/>
              <a:t>ML models performed poorly using F1 score.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003177-9991-38FA-282E-BCD5A6D5C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67027"/>
              </p:ext>
            </p:extLst>
          </p:nvPr>
        </p:nvGraphicFramePr>
        <p:xfrm>
          <a:off x="4572000" y="2030937"/>
          <a:ext cx="1475422" cy="3407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08">
                  <a:extLst>
                    <a:ext uri="{9D8B030D-6E8A-4147-A177-3AD203B41FA5}">
                      <a16:colId xmlns:a16="http://schemas.microsoft.com/office/drawing/2014/main" val="3130995336"/>
                    </a:ext>
                  </a:extLst>
                </a:gridCol>
                <a:gridCol w="888682">
                  <a:extLst>
                    <a:ext uri="{9D8B030D-6E8A-4147-A177-3AD203B41FA5}">
                      <a16:colId xmlns:a16="http://schemas.microsoft.com/office/drawing/2014/main" val="1811384469"/>
                    </a:ext>
                  </a:extLst>
                </a:gridCol>
                <a:gridCol w="412432">
                  <a:extLst>
                    <a:ext uri="{9D8B030D-6E8A-4147-A177-3AD203B41FA5}">
                      <a16:colId xmlns:a16="http://schemas.microsoft.com/office/drawing/2014/main" val="1765965572"/>
                    </a:ext>
                  </a:extLst>
                </a:gridCol>
              </a:tblGrid>
              <a:tr h="2841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 Loss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754840"/>
                  </a:ext>
                </a:extLst>
              </a:tr>
              <a:tr h="2841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0.042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727177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v3_ML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0.044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93066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0.050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21524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0.052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43816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0.594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32813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_v3_MC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0.607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221769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0.634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280922"/>
                  </a:ext>
                </a:extLst>
              </a:tr>
              <a:tr h="3490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E" sz="9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0.674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167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2F864-5C5F-C261-AA82-2DD3A262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67335"/>
              </p:ext>
            </p:extLst>
          </p:nvPr>
        </p:nvGraphicFramePr>
        <p:xfrm>
          <a:off x="6138411" y="2032303"/>
          <a:ext cx="1351914" cy="339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882">
                  <a:extLst>
                    <a:ext uri="{9D8B030D-6E8A-4147-A177-3AD203B41FA5}">
                      <a16:colId xmlns:a16="http://schemas.microsoft.com/office/drawing/2014/main" val="4174928567"/>
                    </a:ext>
                  </a:extLst>
                </a:gridCol>
                <a:gridCol w="514032">
                  <a:extLst>
                    <a:ext uri="{9D8B030D-6E8A-4147-A177-3AD203B41FA5}">
                      <a16:colId xmlns:a16="http://schemas.microsoft.com/office/drawing/2014/main" val="2952573726"/>
                    </a:ext>
                  </a:extLst>
                </a:gridCol>
              </a:tblGrid>
              <a:tr h="269818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 Accuracy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91209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_v3_ML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98.67%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52703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98.48%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285597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98.47%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58930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98.32%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953675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_v3_MC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86.63%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7968393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85.6%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777036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85.58%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34712"/>
                  </a:ext>
                </a:extLst>
              </a:tr>
              <a:tr h="3787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78.4%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811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F6F40E-F371-C071-ECF0-5BDA0009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502804"/>
              </p:ext>
            </p:extLst>
          </p:nvPr>
        </p:nvGraphicFramePr>
        <p:xfrm>
          <a:off x="7544441" y="2023991"/>
          <a:ext cx="1434668" cy="340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605">
                  <a:extLst>
                    <a:ext uri="{9D8B030D-6E8A-4147-A177-3AD203B41FA5}">
                      <a16:colId xmlns:a16="http://schemas.microsoft.com/office/drawing/2014/main" val="2114150490"/>
                    </a:ext>
                  </a:extLst>
                </a:gridCol>
                <a:gridCol w="511063">
                  <a:extLst>
                    <a:ext uri="{9D8B030D-6E8A-4147-A177-3AD203B41FA5}">
                      <a16:colId xmlns:a16="http://schemas.microsoft.com/office/drawing/2014/main" val="926536863"/>
                    </a:ext>
                  </a:extLst>
                </a:gridCol>
              </a:tblGrid>
              <a:tr h="27813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 F1 score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258072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V3</a:t>
                      </a:r>
                      <a:r>
                        <a:rPr lang="en-IE" sz="900" b="1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85.37%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978062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83.61%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652565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83.49%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275776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v3_ML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80.94%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68660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Inception_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resnetv2_ML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79.67%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65890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vgg16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78.95%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707102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_MC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78.1%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345426"/>
                  </a:ext>
                </a:extLst>
              </a:tr>
              <a:tr h="3416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Mobilenet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_ML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900" b="1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77.41%</a:t>
                      </a:r>
                      <a:endParaRPr lang="en-IE" sz="9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247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6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D2EE7-D674-1AA2-75D0-81D1010E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Q4: Does hyperparameter tuning improve model performance over standard transfer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00879-009D-43A0-5E49-C6D12C05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9269"/>
            <a:ext cx="7973141" cy="4811433"/>
          </a:xfrm>
        </p:spPr>
        <p:txBody>
          <a:bodyPr>
            <a:normAutofit/>
          </a:bodyPr>
          <a:lstStyle/>
          <a:p>
            <a:r>
              <a:rPr lang="en-IE" sz="2000" dirty="0"/>
              <a:t>Experiment</a:t>
            </a:r>
            <a:r>
              <a:rPr lang="en-IE" sz="2400" dirty="0"/>
              <a:t>:</a:t>
            </a:r>
          </a:p>
          <a:p>
            <a:pPr lvl="1"/>
            <a:r>
              <a:rPr lang="en-IE" sz="1800" dirty="0"/>
              <a:t>MobileNetV2 – best loss</a:t>
            </a:r>
          </a:p>
          <a:p>
            <a:pPr lvl="1"/>
            <a:r>
              <a:rPr lang="en-IE" sz="1800" dirty="0"/>
              <a:t>RandomSearch algorithm</a:t>
            </a:r>
          </a:p>
          <a:p>
            <a:pPr lvl="1"/>
            <a:r>
              <a:rPr lang="en-IE" sz="1800" dirty="0"/>
              <a:t>Compare model performance:</a:t>
            </a:r>
          </a:p>
          <a:p>
            <a:pPr lvl="2"/>
            <a:r>
              <a:rPr lang="en-IE" sz="1800" dirty="0"/>
              <a:t>Standard Model (SM): TL and fine tuning</a:t>
            </a:r>
          </a:p>
          <a:p>
            <a:pPr lvl="2"/>
            <a:r>
              <a:rPr lang="en-IE" sz="1800" dirty="0"/>
              <a:t>Hyperparameter Tuning (HT): Top layers only</a:t>
            </a:r>
          </a:p>
          <a:p>
            <a:r>
              <a:rPr lang="en-IE" sz="2000" dirty="0"/>
              <a:t>Results:</a:t>
            </a:r>
          </a:p>
          <a:p>
            <a:pPr lvl="1"/>
            <a:r>
              <a:rPr lang="en-IE" sz="1800" dirty="0"/>
              <a:t>Best hyperparameters (Table 1)</a:t>
            </a:r>
          </a:p>
          <a:p>
            <a:pPr lvl="1"/>
            <a:r>
              <a:rPr lang="en-IE" sz="1800" dirty="0"/>
              <a:t>HT model outperforms SM for all metrics (Table 2)</a:t>
            </a:r>
          </a:p>
          <a:p>
            <a:r>
              <a:rPr lang="en-IE" sz="2000" dirty="0"/>
              <a:t>Conclusions:</a:t>
            </a:r>
          </a:p>
          <a:p>
            <a:pPr lvl="1"/>
            <a:r>
              <a:rPr lang="en-IE" sz="1800" dirty="0"/>
              <a:t>HT improves model performance.</a:t>
            </a:r>
          </a:p>
          <a:p>
            <a:pPr lvl="1"/>
            <a:r>
              <a:rPr lang="en-IE" sz="1800" dirty="0"/>
              <a:t>Best parameters include Sigmoid activation</a:t>
            </a:r>
          </a:p>
          <a:p>
            <a:pPr lvl="2"/>
            <a:r>
              <a:rPr lang="en-IE" sz="1600" dirty="0"/>
              <a:t>Search process based on optimizing loss</a:t>
            </a:r>
            <a:endParaRPr lang="en-IE" sz="1600" b="1" kern="100" dirty="0">
              <a:solidFill>
                <a:schemeClr val="dk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E" sz="1650" dirty="0"/>
          </a:p>
          <a:p>
            <a:pPr lvl="1"/>
            <a:endParaRPr lang="en-IE" sz="825" b="1" kern="100" dirty="0">
              <a:solidFill>
                <a:schemeClr val="dk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endParaRPr lang="en-IE" sz="1650" dirty="0"/>
          </a:p>
          <a:p>
            <a:pPr lvl="2"/>
            <a:endParaRPr lang="en-IE" sz="1200" dirty="0"/>
          </a:p>
          <a:p>
            <a:pPr lvl="1"/>
            <a:endParaRPr lang="en-IE" sz="135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AB00DF-C1D3-F42F-25CA-FC180B727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192067"/>
              </p:ext>
            </p:extLst>
          </p:nvPr>
        </p:nvGraphicFramePr>
        <p:xfrm>
          <a:off x="6610505" y="1702481"/>
          <a:ext cx="2099496" cy="187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9175">
                  <a:extLst>
                    <a:ext uri="{9D8B030D-6E8A-4147-A177-3AD203B41FA5}">
                      <a16:colId xmlns:a16="http://schemas.microsoft.com/office/drawing/2014/main" val="417779910"/>
                    </a:ext>
                  </a:extLst>
                </a:gridCol>
                <a:gridCol w="830321">
                  <a:extLst>
                    <a:ext uri="{9D8B030D-6E8A-4147-A177-3AD203B41FA5}">
                      <a16:colId xmlns:a16="http://schemas.microsoft.com/office/drawing/2014/main" val="4102260515"/>
                    </a:ext>
                  </a:extLst>
                </a:gridCol>
              </a:tblGrid>
              <a:tr h="3744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Hyperparameter</a:t>
                      </a: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Selection</a:t>
                      </a: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90943058"/>
                  </a:ext>
                </a:extLst>
              </a:tr>
              <a:tr h="3744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Activation</a:t>
                      </a:r>
                      <a:endParaRPr lang="en-IE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en-IE" sz="1200" b="1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354215178"/>
                  </a:ext>
                </a:extLst>
              </a:tr>
              <a:tr h="374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Dropout Rate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126272808"/>
                  </a:ext>
                </a:extLst>
              </a:tr>
              <a:tr h="374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Units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256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75767972"/>
                  </a:ext>
                </a:extLst>
              </a:tr>
              <a:tr h="374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Epochs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47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198206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5D73DB-20B7-53DC-A6D3-D314F5D74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06452"/>
              </p:ext>
            </p:extLst>
          </p:nvPr>
        </p:nvGraphicFramePr>
        <p:xfrm>
          <a:off x="6388556" y="4266229"/>
          <a:ext cx="2403398" cy="761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833">
                  <a:extLst>
                    <a:ext uri="{9D8B030D-6E8A-4147-A177-3AD203B41FA5}">
                      <a16:colId xmlns:a16="http://schemas.microsoft.com/office/drawing/2014/main" val="3331353865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3286547897"/>
                    </a:ext>
                  </a:extLst>
                </a:gridCol>
                <a:gridCol w="626745">
                  <a:extLst>
                    <a:ext uri="{9D8B030D-6E8A-4147-A177-3AD203B41FA5}">
                      <a16:colId xmlns:a16="http://schemas.microsoft.com/office/drawing/2014/main" val="2773998762"/>
                    </a:ext>
                  </a:extLst>
                </a:gridCol>
                <a:gridCol w="629525">
                  <a:extLst>
                    <a:ext uri="{9D8B030D-6E8A-4147-A177-3AD203B41FA5}">
                      <a16:colId xmlns:a16="http://schemas.microsoft.com/office/drawing/2014/main" val="1343225753"/>
                    </a:ext>
                  </a:extLst>
                </a:gridCol>
              </a:tblGrid>
              <a:tr h="253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Loss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Acc.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F1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2728932464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SM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0.042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98.48%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77.41%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3641350716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b="1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HT</a:t>
                      </a:r>
                      <a:endParaRPr lang="en-IE" sz="120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0.0394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98.54%</a:t>
                      </a:r>
                    </a:p>
                  </a:txBody>
                  <a:tcPr marL="51435" marR="514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E" sz="1200" kern="100" dirty="0">
                          <a:effectLst/>
                          <a:latin typeface="+mn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81.56%</a:t>
                      </a:r>
                    </a:p>
                  </a:txBody>
                  <a:tcPr marL="51435" marR="51435" marT="0" marB="0" anchor="ctr"/>
                </a:tc>
                <a:extLst>
                  <a:ext uri="{0D108BD9-81ED-4DB2-BD59-A6C34878D82A}">
                    <a16:rowId xmlns:a16="http://schemas.microsoft.com/office/drawing/2014/main" val="424121123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B51540-73E5-FF51-BF80-9293054ED72B}"/>
              </a:ext>
            </a:extLst>
          </p:cNvPr>
          <p:cNvSpPr txBox="1">
            <a:spLocks/>
          </p:cNvSpPr>
          <p:nvPr/>
        </p:nvSpPr>
        <p:spPr>
          <a:xfrm>
            <a:off x="628649" y="3319417"/>
            <a:ext cx="2524539" cy="50963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IE" sz="825" b="1" kern="100" dirty="0">
              <a:solidFill>
                <a:schemeClr val="dk1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975F0-16CD-200F-26AC-1A8D2561A1D1}"/>
              </a:ext>
            </a:extLst>
          </p:cNvPr>
          <p:cNvSpPr txBox="1"/>
          <p:nvPr/>
        </p:nvSpPr>
        <p:spPr>
          <a:xfrm>
            <a:off x="6610505" y="3586557"/>
            <a:ext cx="2193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Table 1: Best hyperparameters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DF300-22B1-9A5C-BDE0-FCDB60964A93}"/>
              </a:ext>
            </a:extLst>
          </p:cNvPr>
          <p:cNvSpPr txBox="1"/>
          <p:nvPr/>
        </p:nvSpPr>
        <p:spPr>
          <a:xfrm>
            <a:off x="6388557" y="5118731"/>
            <a:ext cx="2543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200" dirty="0"/>
              <a:t>Table 2: Compare model metrics</a:t>
            </a:r>
          </a:p>
        </p:txBody>
      </p:sp>
    </p:spTree>
    <p:extLst>
      <p:ext uri="{BB962C8B-B14F-4D97-AF65-F5344CB8AC3E}">
        <p14:creationId xmlns:p14="http://schemas.microsoft.com/office/powerpoint/2010/main" val="400072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2D26-071A-A279-1A67-ACDBB302B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18A06-B6D9-9EE5-8CB0-4C8A4ABEE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E" dirty="0"/>
              <a:t>Data stratification did not improve performance.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ML models outperform MC models for Loss and Accuracy, but not F1 Score.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The best model depends on metric.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Hyperparameter tuning chose Sigmoid function.  Outperformed standard model.</a:t>
            </a:r>
          </a:p>
        </p:txBody>
      </p:sp>
    </p:spTree>
    <p:extLst>
      <p:ext uri="{BB962C8B-B14F-4D97-AF65-F5344CB8AC3E}">
        <p14:creationId xmlns:p14="http://schemas.microsoft.com/office/powerpoint/2010/main" val="1353314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1126</Words>
  <Application>Microsoft Office PowerPoint</Application>
  <PresentationFormat>On-screen Show (4:3)</PresentationFormat>
  <Paragraphs>298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Comparison of Classification Methodologies using Convolutional Neural Networks in a Dataset of Plant Leaf Diseases</vt:lpstr>
      <vt:lpstr>Image Classification </vt:lpstr>
      <vt:lpstr>FieldPlant research (Moupojou 2023)</vt:lpstr>
      <vt:lpstr>Methodology</vt:lpstr>
      <vt:lpstr>PowerPoint Presentation</vt:lpstr>
      <vt:lpstr>Q2:  Does using multi-label classification methodology improve performance on a multi-label dataset as compared to multi-class methodology?</vt:lpstr>
      <vt:lpstr>Q3: What is the best combination of model and methodology?</vt:lpstr>
      <vt:lpstr>Q4: Does hyperparameter tuning improve model performance over standard transfer learning?</vt:lpstr>
      <vt:lpstr>Conclusion</vt:lpstr>
      <vt:lpstr>References</vt:lpstr>
      <vt:lpstr>Acknowledgments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Ruairi O'Donohoe</dc:creator>
  <cp:lastModifiedBy>Ruairi O'Donohoe</cp:lastModifiedBy>
  <cp:revision>135</cp:revision>
  <dcterms:created xsi:type="dcterms:W3CDTF">2024-10-03T08:45:16Z</dcterms:created>
  <dcterms:modified xsi:type="dcterms:W3CDTF">2024-10-04T20:41:23Z</dcterms:modified>
</cp:coreProperties>
</file>