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256" r:id="rId2"/>
    <p:sldId id="300" r:id="rId3"/>
    <p:sldId id="302" r:id="rId4"/>
    <p:sldId id="301" r:id="rId5"/>
    <p:sldId id="288" r:id="rId6"/>
    <p:sldId id="291" r:id="rId7"/>
    <p:sldId id="292" r:id="rId8"/>
    <p:sldId id="287" r:id="rId9"/>
    <p:sldId id="303" r:id="rId10"/>
    <p:sldId id="289" r:id="rId11"/>
    <p:sldId id="290" r:id="rId12"/>
    <p:sldId id="262" r:id="rId13"/>
    <p:sldId id="298" r:id="rId14"/>
    <p:sldId id="297" r:id="rId15"/>
    <p:sldId id="264" r:id="rId16"/>
    <p:sldId id="265" r:id="rId17"/>
    <p:sldId id="280" r:id="rId18"/>
    <p:sldId id="281" r:id="rId19"/>
    <p:sldId id="267" r:id="rId20"/>
    <p:sldId id="266" r:id="rId21"/>
    <p:sldId id="268" r:id="rId22"/>
    <p:sldId id="299" r:id="rId23"/>
    <p:sldId id="270" r:id="rId24"/>
    <p:sldId id="271" r:id="rId25"/>
    <p:sldId id="272" r:id="rId26"/>
    <p:sldId id="273" r:id="rId27"/>
    <p:sldId id="275" r:id="rId28"/>
    <p:sldId id="274" r:id="rId29"/>
    <p:sldId id="283" r:id="rId30"/>
    <p:sldId id="282" r:id="rId31"/>
    <p:sldId id="293" r:id="rId32"/>
    <p:sldId id="294" r:id="rId33"/>
    <p:sldId id="295" r:id="rId34"/>
    <p:sldId id="296" r:id="rId35"/>
    <p:sldId id="284" r:id="rId36"/>
    <p:sldId id="259" r:id="rId37"/>
    <p:sldId id="257" r:id="rId38"/>
    <p:sldId id="258" r:id="rId39"/>
    <p:sldId id="261" r:id="rId40"/>
    <p:sldId id="276" r:id="rId41"/>
    <p:sldId id="277" r:id="rId42"/>
    <p:sldId id="279" r:id="rId43"/>
    <p:sldId id="278" r:id="rId44"/>
    <p:sldId id="285" r:id="rId45"/>
    <p:sldId id="28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69"/>
    <p:restoredTop sz="86804"/>
  </p:normalViewPr>
  <p:slideViewPr>
    <p:cSldViewPr snapToGrid="0">
      <p:cViewPr>
        <p:scale>
          <a:sx n="93" d="100"/>
          <a:sy n="93" d="100"/>
        </p:scale>
        <p:origin x="1176" y="5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0A2607-1536-F048-89AB-147F12196AE9}" type="datetimeFigureOut">
              <a:rPr lang="en-US" smtClean="0"/>
              <a:t>3/27/23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1F01B-9806-0140-9F1E-9F4738DA3732}" type="slidenum">
              <a:rPr lang="en-US" smtClean="0"/>
              <a:t>‹#›</a:t>
            </a:fld>
            <a:endParaRPr lang="en-US"/>
          </a:p>
        </p:txBody>
      </p:sp>
    </p:spTree>
    <p:extLst>
      <p:ext uri="{BB962C8B-B14F-4D97-AF65-F5344CB8AC3E}">
        <p14:creationId xmlns:p14="http://schemas.microsoft.com/office/powerpoint/2010/main" val="1550544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3</a:t>
            </a:fld>
            <a:endParaRPr lang="en-US"/>
          </a:p>
        </p:txBody>
      </p:sp>
    </p:spTree>
    <p:extLst>
      <p:ext uri="{BB962C8B-B14F-4D97-AF65-F5344CB8AC3E}">
        <p14:creationId xmlns:p14="http://schemas.microsoft.com/office/powerpoint/2010/main" val="3090785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apps in your phone</a:t>
            </a:r>
          </a:p>
          <a:p>
            <a:pPr lvl="1"/>
            <a:r>
              <a:rPr lang="en-US" dirty="0"/>
              <a:t>Text message – Communication by text</a:t>
            </a:r>
          </a:p>
          <a:p>
            <a:pPr lvl="2"/>
            <a:r>
              <a:rPr lang="en-US" dirty="0"/>
              <a:t>Built in app</a:t>
            </a:r>
          </a:p>
          <a:p>
            <a:pPr lvl="2"/>
            <a:r>
              <a:rPr lang="en-US" dirty="0"/>
              <a:t>WhatsApp</a:t>
            </a:r>
          </a:p>
          <a:p>
            <a:pPr lvl="2"/>
            <a:r>
              <a:rPr lang="en-US" dirty="0"/>
              <a:t>Telegram</a:t>
            </a:r>
          </a:p>
          <a:p>
            <a:pPr lvl="2"/>
            <a:r>
              <a:rPr lang="en-US" dirty="0"/>
              <a:t>Messager (</a:t>
            </a:r>
            <a:r>
              <a:rPr lang="en-US" dirty="0" err="1"/>
              <a:t>facebook</a:t>
            </a:r>
            <a:r>
              <a:rPr lang="en-US" dirty="0"/>
              <a:t>, Instagram) – not built for this, but gives a very similar result</a:t>
            </a:r>
          </a:p>
          <a:p>
            <a:pPr lvl="2"/>
            <a:r>
              <a:rPr lang="en-US" dirty="0"/>
              <a:t>Email – slightly different operation, but similar result</a:t>
            </a:r>
          </a:p>
          <a:p>
            <a:pPr lvl="1"/>
            <a:r>
              <a:rPr lang="en-US" dirty="0"/>
              <a:t>Communication by video</a:t>
            </a:r>
          </a:p>
          <a:p>
            <a:pPr lvl="2"/>
            <a:r>
              <a:rPr lang="en-US" dirty="0"/>
              <a:t>Facetime</a:t>
            </a:r>
          </a:p>
          <a:p>
            <a:pPr lvl="2"/>
            <a:r>
              <a:rPr lang="en-US" dirty="0" err="1"/>
              <a:t>Whatsapp</a:t>
            </a:r>
            <a:endParaRPr lang="en-US" dirty="0"/>
          </a:p>
          <a:p>
            <a:pPr lvl="2"/>
            <a:r>
              <a:rPr lang="en-US" dirty="0"/>
              <a:t>Facebook/Instagram</a:t>
            </a:r>
          </a:p>
          <a:p>
            <a:pPr lvl="2"/>
            <a:r>
              <a:rPr lang="en-US" dirty="0"/>
              <a:t>Zoom, WebEx, Google Meet… (do people use that on their phone? – we can)</a:t>
            </a:r>
          </a:p>
          <a:p>
            <a:pPr lvl="1"/>
            <a:r>
              <a:rPr lang="en-US" dirty="0"/>
              <a:t>Edit photo</a:t>
            </a:r>
          </a:p>
          <a:p>
            <a:pPr lvl="2"/>
            <a:r>
              <a:rPr lang="en-US" dirty="0"/>
              <a:t>Phone basic editor</a:t>
            </a:r>
          </a:p>
          <a:p>
            <a:pPr lvl="2"/>
            <a:r>
              <a:rPr lang="en-US" dirty="0"/>
              <a:t>Many different apps to edit photos</a:t>
            </a:r>
          </a:p>
          <a:p>
            <a:pPr lvl="2"/>
            <a:r>
              <a:rPr lang="en-US" dirty="0"/>
              <a:t>In your browser (it was not made for it, but it gets the job done)</a:t>
            </a:r>
          </a:p>
          <a:p>
            <a:pPr lvl="1"/>
            <a:endParaRPr lang="en-US" dirty="0"/>
          </a:p>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24</a:t>
            </a:fld>
            <a:endParaRPr lang="en-US"/>
          </a:p>
        </p:txBody>
      </p:sp>
    </p:spTree>
    <p:extLst>
      <p:ext uri="{BB962C8B-B14F-4D97-AF65-F5344CB8AC3E}">
        <p14:creationId xmlns:p14="http://schemas.microsoft.com/office/powerpoint/2010/main" val="2650532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25</a:t>
            </a:fld>
            <a:endParaRPr lang="en-US"/>
          </a:p>
        </p:txBody>
      </p:sp>
    </p:spTree>
    <p:extLst>
      <p:ext uri="{BB962C8B-B14F-4D97-AF65-F5344CB8AC3E}">
        <p14:creationId xmlns:p14="http://schemas.microsoft.com/office/powerpoint/2010/main" val="3803405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26</a:t>
            </a:fld>
            <a:endParaRPr lang="en-US"/>
          </a:p>
        </p:txBody>
      </p:sp>
    </p:spTree>
    <p:extLst>
      <p:ext uri="{BB962C8B-B14F-4D97-AF65-F5344CB8AC3E}">
        <p14:creationId xmlns:p14="http://schemas.microsoft.com/office/powerpoint/2010/main" val="3640849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28</a:t>
            </a:fld>
            <a:endParaRPr lang="en-US"/>
          </a:p>
        </p:txBody>
      </p:sp>
    </p:spTree>
    <p:extLst>
      <p:ext uri="{BB962C8B-B14F-4D97-AF65-F5344CB8AC3E}">
        <p14:creationId xmlns:p14="http://schemas.microsoft.com/office/powerpoint/2010/main" val="4241312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30</a:t>
            </a:fld>
            <a:endParaRPr lang="en-US"/>
          </a:p>
        </p:txBody>
      </p:sp>
    </p:spTree>
    <p:extLst>
      <p:ext uri="{BB962C8B-B14F-4D97-AF65-F5344CB8AC3E}">
        <p14:creationId xmlns:p14="http://schemas.microsoft.com/office/powerpoint/2010/main" val="4136914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32</a:t>
            </a:fld>
            <a:endParaRPr lang="en-US"/>
          </a:p>
        </p:txBody>
      </p:sp>
    </p:spTree>
    <p:extLst>
      <p:ext uri="{BB962C8B-B14F-4D97-AF65-F5344CB8AC3E}">
        <p14:creationId xmlns:p14="http://schemas.microsoft.com/office/powerpoint/2010/main" val="3018897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555555"/>
                </a:solidFill>
                <a:effectLst/>
                <a:latin typeface="Avenir" panose="02000503020000020003" pitchFamily="2" charset="0"/>
              </a:rPr>
              <a:t>Tidy data allows you to be more efficient by using existing tools deliberately built to do the things you need to do, from </a:t>
            </a:r>
            <a:r>
              <a:rPr lang="en-US" b="0" i="0" u="none" strike="noStrike" dirty="0" err="1">
                <a:solidFill>
                  <a:srgbClr val="555555"/>
                </a:solidFill>
                <a:effectLst/>
                <a:latin typeface="Avenir" panose="02000503020000020003" pitchFamily="2" charset="0"/>
              </a:rPr>
              <a:t>subsetting</a:t>
            </a:r>
            <a:r>
              <a:rPr lang="en-US" b="0" i="0" u="none" strike="noStrike" dirty="0">
                <a:solidFill>
                  <a:srgbClr val="555555"/>
                </a:solidFill>
                <a:effectLst/>
                <a:latin typeface="Avenir" panose="02000503020000020003" pitchFamily="2" charset="0"/>
              </a:rPr>
              <a:t> portions of your data to plotting maps of your study area. Using existing tools saves you from building from scratch each time you work with a new dataset (which can be time-consuming and demoralizing). And luckily, there are a lot of tools specifically built to wrangle untidy data into tidy data (for example, in the </a:t>
            </a:r>
            <a:r>
              <a:rPr lang="en-US" b="0" i="0" u="none" strike="noStrike" dirty="0" err="1">
                <a:solidFill>
                  <a:srgbClr val="555555"/>
                </a:solidFill>
                <a:effectLst/>
                <a:latin typeface="Avenir" panose="02000503020000020003" pitchFamily="2" charset="0"/>
              </a:rPr>
              <a:t>tidyr</a:t>
            </a:r>
            <a:r>
              <a:rPr lang="en-US" b="0" i="0" u="none" strike="noStrike" dirty="0">
                <a:solidFill>
                  <a:srgbClr val="555555"/>
                </a:solidFill>
                <a:effectLst/>
                <a:latin typeface="Avenir" panose="02000503020000020003" pitchFamily="2" charset="0"/>
              </a:rPr>
              <a:t> package). By being more equipped to wrangle your data into a tidy format, you can get to your analyses faster to start answering the questions you’re asking</a:t>
            </a:r>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33</a:t>
            </a:fld>
            <a:endParaRPr lang="en-US"/>
          </a:p>
        </p:txBody>
      </p:sp>
    </p:spTree>
    <p:extLst>
      <p:ext uri="{BB962C8B-B14F-4D97-AF65-F5344CB8AC3E}">
        <p14:creationId xmlns:p14="http://schemas.microsoft.com/office/powerpoint/2010/main" val="2736665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555555"/>
                </a:solidFill>
                <a:effectLst/>
                <a:latin typeface="Avenir" panose="02000503020000020003" pitchFamily="2" charset="0"/>
              </a:rPr>
              <a:t>Tidy data makes it easier to collaborate because our friends can use the same tools in a familiar way. Whether thinking about collaborators as current teammates, your future self, or future teammates, organizing and sharing data in a consistent and predictable way means less adjustment, time, and effort for all.</a:t>
            </a:r>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34</a:t>
            </a:fld>
            <a:endParaRPr lang="en-US"/>
          </a:p>
        </p:txBody>
      </p:sp>
    </p:spTree>
    <p:extLst>
      <p:ext uri="{BB962C8B-B14F-4D97-AF65-F5344CB8AC3E}">
        <p14:creationId xmlns:p14="http://schemas.microsoft.com/office/powerpoint/2010/main" val="401841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35</a:t>
            </a:fld>
            <a:endParaRPr lang="en-US"/>
          </a:p>
        </p:txBody>
      </p:sp>
    </p:spTree>
    <p:extLst>
      <p:ext uri="{BB962C8B-B14F-4D97-AF65-F5344CB8AC3E}">
        <p14:creationId xmlns:p14="http://schemas.microsoft.com/office/powerpoint/2010/main" val="2148175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42</a:t>
            </a:fld>
            <a:endParaRPr lang="en-US"/>
          </a:p>
        </p:txBody>
      </p:sp>
    </p:spTree>
    <p:extLst>
      <p:ext uri="{BB962C8B-B14F-4D97-AF65-F5344CB8AC3E}">
        <p14:creationId xmlns:p14="http://schemas.microsoft.com/office/powerpoint/2010/main" val="1588533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SPSS – paid. Very academical focused. Hard to switch to industry. </a:t>
            </a:r>
          </a:p>
          <a:p>
            <a:pPr marL="228600" indent="-228600">
              <a:buAutoNum type="arabicPeriod"/>
            </a:pPr>
            <a:r>
              <a:rPr lang="en-US" dirty="0"/>
              <a:t>SPSS – You might find some community in ResearchGate, but not much active, take too long to reply.</a:t>
            </a:r>
          </a:p>
          <a:p>
            <a:pPr marL="228600" indent="-228600">
              <a:buAutoNum type="arabicPeriod"/>
            </a:pPr>
            <a:r>
              <a:rPr lang="en-US" dirty="0"/>
              <a:t>SPSS – What You See Is What There is – WYSIWTS. Pre made packages and analysis, not much flexible, unless you really spend hours and hours with the very specific SPSS syntax. </a:t>
            </a:r>
          </a:p>
          <a:p>
            <a:pPr marL="228600" indent="-228600">
              <a:buAutoNum type="arabicPeriod"/>
            </a:pPr>
            <a:r>
              <a:rPr lang="en-US" dirty="0"/>
              <a:t>SPSS – A bunch of copy and pasting to produce final manuscript.</a:t>
            </a:r>
          </a:p>
          <a:p>
            <a:pPr marL="228600" indent="-228600">
              <a:buAutoNum type="arabicPeriod"/>
            </a:pPr>
            <a:r>
              <a:rPr lang="en-US" dirty="0"/>
              <a:t>SPSS – Multiple open windows, you have to jump windows by windows to find the info you want. If you are like me, and like to see, data, syntax and output at the same time, you have to have at least three screen monitor, or a really big monitor. </a:t>
            </a:r>
          </a:p>
          <a:p>
            <a:pPr marL="228600" indent="-228600">
              <a:buAutoNum type="arabicPeriod"/>
            </a:pPr>
            <a:r>
              <a:rPr lang="en-US" dirty="0"/>
              <a:t>SPSS - Limited support to data analysis. Best example is the addition of Cohen’s d. Such a basic stat to calculate effect in one of the most basic analysis: t-test. If that is my environment, I’m get comfortable, and don’t feel the need to spend. In R you can process and analyze text, use stats to construct ML models, and keep learning new analyses. Fish can swim equally in a lagoon or in the ocean, but I bet they can explore more in the ocean (as they might become food easier as well </a:t>
            </a:r>
            <a:r>
              <a:rPr lang="en-US" dirty="0" err="1"/>
              <a:t>hehe</a:t>
            </a:r>
            <a:r>
              <a:rPr lang="en-US" dirty="0"/>
              <a:t>). </a:t>
            </a:r>
          </a:p>
          <a:p>
            <a:pPr marL="228600" indent="-228600">
              <a:buAutoNum type="arabicPeriod"/>
            </a:pPr>
            <a:r>
              <a:rPr lang="en-US" dirty="0"/>
              <a:t>If you thought about something, you can build it. You have the tool. Now just put them together. </a:t>
            </a:r>
          </a:p>
        </p:txBody>
      </p:sp>
      <p:sp>
        <p:nvSpPr>
          <p:cNvPr id="4" name="Slide Number Placeholder 3"/>
          <p:cNvSpPr>
            <a:spLocks noGrp="1"/>
          </p:cNvSpPr>
          <p:nvPr>
            <p:ph type="sldNum" sz="quarter" idx="5"/>
          </p:nvPr>
        </p:nvSpPr>
        <p:spPr/>
        <p:txBody>
          <a:bodyPr/>
          <a:lstStyle/>
          <a:p>
            <a:fld id="{7291F01B-9806-0140-9F1E-9F4738DA3732}" type="slidenum">
              <a:rPr lang="en-US" smtClean="0"/>
              <a:t>6</a:t>
            </a:fld>
            <a:endParaRPr lang="en-US"/>
          </a:p>
        </p:txBody>
      </p:sp>
    </p:spTree>
    <p:extLst>
      <p:ext uri="{BB962C8B-B14F-4D97-AF65-F5344CB8AC3E}">
        <p14:creationId xmlns:p14="http://schemas.microsoft.com/office/powerpoint/2010/main" val="2365359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45</a:t>
            </a:fld>
            <a:endParaRPr lang="en-US"/>
          </a:p>
        </p:txBody>
      </p:sp>
    </p:spTree>
    <p:extLst>
      <p:ext uri="{BB962C8B-B14F-4D97-AF65-F5344CB8AC3E}">
        <p14:creationId xmlns:p14="http://schemas.microsoft.com/office/powerpoint/2010/main" val="3689963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2 SPSS - Like a fast food that only have those options of food, and you don’t have many options to make a special request.</a:t>
            </a:r>
          </a:p>
          <a:p>
            <a:r>
              <a:rPr lang="en-US" dirty="0"/>
              <a:t># 2 R - You either have to give the </a:t>
            </a:r>
            <a:r>
              <a:rPr lang="en-US" b="1" dirty="0"/>
              <a:t>full order </a:t>
            </a:r>
            <a:r>
              <a:rPr lang="en-US" dirty="0"/>
              <a:t>specifying everything you want in your order. Or you are </a:t>
            </a:r>
            <a:r>
              <a:rPr lang="en-US" b="1" dirty="0"/>
              <a:t>the chef</a:t>
            </a:r>
            <a:r>
              <a:rPr lang="en-US" dirty="0"/>
              <a:t>, and will make your food from scratch, but EXACTLLY as you like it.</a:t>
            </a:r>
          </a:p>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8</a:t>
            </a:fld>
            <a:endParaRPr lang="en-US"/>
          </a:p>
        </p:txBody>
      </p:sp>
    </p:spTree>
    <p:extLst>
      <p:ext uri="{BB962C8B-B14F-4D97-AF65-F5344CB8AC3E}">
        <p14:creationId xmlns:p14="http://schemas.microsoft.com/office/powerpoint/2010/main" val="1824398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‘object orientated language means?’</a:t>
            </a:r>
          </a:p>
        </p:txBody>
      </p:sp>
      <p:sp>
        <p:nvSpPr>
          <p:cNvPr id="4" name="Slide Number Placeholder 3"/>
          <p:cNvSpPr>
            <a:spLocks noGrp="1"/>
          </p:cNvSpPr>
          <p:nvPr>
            <p:ph type="sldNum" sz="quarter" idx="5"/>
          </p:nvPr>
        </p:nvSpPr>
        <p:spPr/>
        <p:txBody>
          <a:bodyPr/>
          <a:lstStyle/>
          <a:p>
            <a:fld id="{7291F01B-9806-0140-9F1E-9F4738DA3732}" type="slidenum">
              <a:rPr lang="en-US" smtClean="0"/>
              <a:t>12</a:t>
            </a:fld>
            <a:endParaRPr lang="en-US"/>
          </a:p>
        </p:txBody>
      </p:sp>
    </p:spTree>
    <p:extLst>
      <p:ext uri="{BB962C8B-B14F-4D97-AF65-F5344CB8AC3E}">
        <p14:creationId xmlns:p14="http://schemas.microsoft.com/office/powerpoint/2010/main" val="3920875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Datasets with Psychological data, most of the time, are DATA FRAMES. In which each column is a a different variable, sometimes numeric, characters (words and sentence)</a:t>
            </a:r>
          </a:p>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13</a:t>
            </a:fld>
            <a:endParaRPr lang="en-US"/>
          </a:p>
        </p:txBody>
      </p:sp>
    </p:spTree>
    <p:extLst>
      <p:ext uri="{BB962C8B-B14F-4D97-AF65-F5344CB8AC3E}">
        <p14:creationId xmlns:p14="http://schemas.microsoft.com/office/powerpoint/2010/main" val="292603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16</a:t>
            </a:fld>
            <a:endParaRPr lang="en-US"/>
          </a:p>
        </p:txBody>
      </p:sp>
    </p:spTree>
    <p:extLst>
      <p:ext uri="{BB962C8B-B14F-4D97-AF65-F5344CB8AC3E}">
        <p14:creationId xmlns:p14="http://schemas.microsoft.com/office/powerpoint/2010/main" val="2846306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5"/>
          </p:nvPr>
        </p:nvSpPr>
        <p:spPr/>
        <p:txBody>
          <a:bodyPr/>
          <a:lstStyle/>
          <a:p>
            <a:fld id="{7291F01B-9806-0140-9F1E-9F4738DA3732}" type="slidenum">
              <a:rPr lang="en-US" smtClean="0"/>
              <a:t>18</a:t>
            </a:fld>
            <a:endParaRPr lang="en-US"/>
          </a:p>
        </p:txBody>
      </p:sp>
    </p:spTree>
    <p:extLst>
      <p:ext uri="{BB962C8B-B14F-4D97-AF65-F5344CB8AC3E}">
        <p14:creationId xmlns:p14="http://schemas.microsoft.com/office/powerpoint/2010/main" val="356727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dirty="0"/>
              <a:t>Input</a:t>
            </a:r>
          </a:p>
          <a:p>
            <a:pPr marL="628650" lvl="1" indent="-171450">
              <a:buFont typeface="Arial" panose="020B0604020202020204" pitchFamily="34" charset="0"/>
              <a:buChar char="•"/>
            </a:pPr>
            <a:r>
              <a:rPr lang="en-US" dirty="0"/>
              <a:t>Each appliance require a specific input</a:t>
            </a:r>
          </a:p>
          <a:p>
            <a:pPr marL="628650" lvl="1" indent="-171450">
              <a:buFont typeface="Arial" panose="020B0604020202020204" pitchFamily="34" charset="0"/>
              <a:buChar char="•"/>
            </a:pPr>
            <a:r>
              <a:rPr lang="en-US" dirty="0"/>
              <a:t>E.g., mixer = peal fruits, </a:t>
            </a:r>
          </a:p>
          <a:p>
            <a:pPr marL="628650" lvl="1" indent="-171450">
              <a:buFont typeface="Arial" panose="020B0604020202020204" pitchFamily="34" charset="0"/>
              <a:buChar char="•"/>
            </a:pPr>
            <a:r>
              <a:rPr lang="en-US" dirty="0"/>
              <a:t>E.g., </a:t>
            </a:r>
            <a:r>
              <a:rPr lang="en-US" dirty="0" err="1"/>
              <a:t>toster</a:t>
            </a:r>
            <a:r>
              <a:rPr lang="en-US" dirty="0"/>
              <a:t> = the slice of a bread</a:t>
            </a:r>
          </a:p>
          <a:p>
            <a:pPr marL="628650" lvl="1" indent="-171450">
              <a:buFont typeface="Arial" panose="020B0604020202020204" pitchFamily="34" charset="0"/>
              <a:buChar char="•"/>
            </a:pPr>
            <a:r>
              <a:rPr lang="en-US" dirty="0"/>
              <a:t>usually, we don’t put bread in the mixer and fruit in the toaster</a:t>
            </a:r>
          </a:p>
          <a:p>
            <a:pPr marL="228600" lvl="0" indent="-228600">
              <a:buFont typeface="+mj-lt"/>
              <a:buAutoNum type="arabicPeriod"/>
            </a:pPr>
            <a:r>
              <a:rPr lang="en-US" dirty="0"/>
              <a:t>Processing</a:t>
            </a:r>
          </a:p>
          <a:p>
            <a:pPr marL="685800" lvl="1" indent="-228600">
              <a:buFont typeface="+mj-lt"/>
              <a:buAutoNum type="arabicPeriod"/>
            </a:pPr>
            <a:r>
              <a:rPr lang="en-US" dirty="0"/>
              <a:t>The mixer Mix</a:t>
            </a:r>
          </a:p>
          <a:p>
            <a:pPr marL="685800" lvl="1" indent="-228600">
              <a:buFont typeface="+mj-lt"/>
              <a:buAutoNum type="arabicPeriod"/>
            </a:pPr>
            <a:r>
              <a:rPr lang="en-US" dirty="0"/>
              <a:t>The toaster toast</a:t>
            </a:r>
          </a:p>
          <a:p>
            <a:pPr marL="685800" lvl="1" indent="-228600">
              <a:buFont typeface="+mj-lt"/>
              <a:buAutoNum type="arabicPeriod"/>
            </a:pPr>
            <a:r>
              <a:rPr lang="en-US" dirty="0"/>
              <a:t>The oven bake…</a:t>
            </a:r>
          </a:p>
          <a:p>
            <a:pPr marL="228600" lvl="0" indent="-228600">
              <a:buFont typeface="+mj-lt"/>
              <a:buAutoNum type="arabicPeriod"/>
            </a:pPr>
            <a:r>
              <a:rPr lang="en-US" dirty="0"/>
              <a:t>Output</a:t>
            </a:r>
          </a:p>
          <a:p>
            <a:pPr marL="685800" lvl="1" indent="-228600">
              <a:buFont typeface="+mj-lt"/>
              <a:buAutoNum type="arabicPeriod"/>
            </a:pPr>
            <a:r>
              <a:rPr lang="en-US" dirty="0"/>
              <a:t>You already know what you will get from each of the appliances. </a:t>
            </a:r>
          </a:p>
          <a:p>
            <a:pPr marL="685800" lvl="1" indent="-228600">
              <a:buFont typeface="+mj-lt"/>
              <a:buAutoNum type="arabicPeriod"/>
            </a:pPr>
            <a:r>
              <a:rPr lang="en-US" dirty="0"/>
              <a:t>We put fruits in the mixer and we anticipate to get a juice or a smoothie at the end, depending on the ingredients,</a:t>
            </a:r>
          </a:p>
          <a:p>
            <a:pPr marL="685800" lvl="1" indent="-228600">
              <a:buFont typeface="+mj-lt"/>
              <a:buAutoNum type="arabicPeriod"/>
            </a:pPr>
            <a:r>
              <a:rPr lang="en-US" dirty="0"/>
              <a:t>We don’t anticipate getting a </a:t>
            </a:r>
            <a:r>
              <a:rPr lang="en-US" dirty="0" err="1"/>
              <a:t>toster</a:t>
            </a:r>
            <a:r>
              <a:rPr lang="en-US" dirty="0"/>
              <a:t> from the mixer</a:t>
            </a:r>
          </a:p>
          <a:p>
            <a:pPr marL="0" lvl="0" indent="0">
              <a:buFont typeface="+mj-lt"/>
              <a:buNone/>
            </a:pPr>
            <a:endParaRPr lang="en-US" dirty="0"/>
          </a:p>
          <a:p>
            <a:pPr marL="0" lvl="0" indent="0">
              <a:buFont typeface="+mj-lt"/>
              <a:buNone/>
            </a:pPr>
            <a:r>
              <a:rPr lang="en-US" dirty="0"/>
              <a:t>Function are the same thing!</a:t>
            </a:r>
          </a:p>
          <a:p>
            <a:pPr marL="171450" lvl="0" indent="-171450">
              <a:buFont typeface="Arial" panose="020B0604020202020204" pitchFamily="34" charset="0"/>
              <a:buChar char="•"/>
            </a:pPr>
            <a:r>
              <a:rPr lang="en-US" dirty="0"/>
              <a:t>‘ingredients’ are called ‘arguments’</a:t>
            </a:r>
          </a:p>
          <a:p>
            <a:pPr marL="171450" lvl="0" indent="-171450">
              <a:buFont typeface="Arial" panose="020B0604020202020204" pitchFamily="34" charset="0"/>
              <a:buChar char="•"/>
            </a:pPr>
            <a:r>
              <a:rPr lang="en-US" dirty="0"/>
              <a:t>Each function does a specific think: read the manual! After getting used, we don’t have to keep reading the manual. Just like me learning to use the rice machine. </a:t>
            </a:r>
          </a:p>
          <a:p>
            <a:pPr marL="171450" lvl="0" indent="-171450">
              <a:buFont typeface="Arial" panose="020B0604020202020204" pitchFamily="34" charset="0"/>
              <a:buChar char="•"/>
            </a:pPr>
            <a:r>
              <a:rPr lang="en-US" dirty="0"/>
              <a:t>Each function gives a SPECIFIC output. If the manual says a function gives a vector as output, don’t expect getting a </a:t>
            </a:r>
            <a:r>
              <a:rPr lang="en-US" dirty="0" err="1"/>
              <a:t>dataframe</a:t>
            </a:r>
            <a:r>
              <a:rPr lang="en-US" dirty="0"/>
              <a:t>, or a list. Or vice-verse. </a:t>
            </a:r>
          </a:p>
          <a:p>
            <a:pPr marL="171450" lvl="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20</a:t>
            </a:fld>
            <a:endParaRPr lang="en-US"/>
          </a:p>
        </p:txBody>
      </p:sp>
    </p:spTree>
    <p:extLst>
      <p:ext uri="{BB962C8B-B14F-4D97-AF65-F5344CB8AC3E}">
        <p14:creationId xmlns:p14="http://schemas.microsoft.com/office/powerpoint/2010/main" val="2106966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21</a:t>
            </a:fld>
            <a:endParaRPr lang="en-US"/>
          </a:p>
        </p:txBody>
      </p:sp>
    </p:spTree>
    <p:extLst>
      <p:ext uri="{BB962C8B-B14F-4D97-AF65-F5344CB8AC3E}">
        <p14:creationId xmlns:p14="http://schemas.microsoft.com/office/powerpoint/2010/main" val="1129300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762C-94E3-E162-BE4C-D28551B0DD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B280A8-CA6B-D1BA-1E50-C9226482E5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FE0190-EE3A-474F-B7F4-3C753F74E312}"/>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5" name="Footer Placeholder 4">
            <a:extLst>
              <a:ext uri="{FF2B5EF4-FFF2-40B4-BE49-F238E27FC236}">
                <a16:creationId xmlns:a16="http://schemas.microsoft.com/office/drawing/2014/main" id="{0686FA7E-5FEA-18E7-DDA8-2A47194C3E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D77D64-293C-AACD-F7C1-F32A7A9AA47C}"/>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134771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6344-E483-31C1-DE74-A8D7ECF063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F1F652-6083-DAD3-06DE-CCF52C75F5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218F75-E03F-FF86-4D92-B3A841117B28}"/>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5" name="Footer Placeholder 4">
            <a:extLst>
              <a:ext uri="{FF2B5EF4-FFF2-40B4-BE49-F238E27FC236}">
                <a16:creationId xmlns:a16="http://schemas.microsoft.com/office/drawing/2014/main" id="{F2EE6EF2-D11A-673C-0B0B-A26DECC37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D94CB9-3E7E-60E9-7C62-2481B9FCA025}"/>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306920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10F732-B8B0-31F2-966A-A59FB676C3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634D12-6023-9ADE-803D-28F763259B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3C4B7F-D667-4B90-77C1-8A130230A1C2}"/>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5" name="Footer Placeholder 4">
            <a:extLst>
              <a:ext uri="{FF2B5EF4-FFF2-40B4-BE49-F238E27FC236}">
                <a16:creationId xmlns:a16="http://schemas.microsoft.com/office/drawing/2014/main" id="{4195F1F1-E09A-7E05-6649-E06853B4BE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C85F13-C54D-4C43-F175-F5D9DE8A2072}"/>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249310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52B39-9F0C-6BA3-6142-8827F2F989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BD9DA0-6BAF-EA48-6D0F-DA5A303DA9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D680F0-E808-D974-C5E8-A571C8C0CA26}"/>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5" name="Footer Placeholder 4">
            <a:extLst>
              <a:ext uri="{FF2B5EF4-FFF2-40B4-BE49-F238E27FC236}">
                <a16:creationId xmlns:a16="http://schemas.microsoft.com/office/drawing/2014/main" id="{B7A1A249-BCBE-E07F-2F37-E7D386C8A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1A295-943D-A3E6-B13B-166889ED03D0}"/>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4202100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9E59A-CE6A-4845-D8CA-FC41614E3B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116A4D-F597-C4DC-5584-1D197E4004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594E67-F0EA-8E13-CC28-F521A9DFF974}"/>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5" name="Footer Placeholder 4">
            <a:extLst>
              <a:ext uri="{FF2B5EF4-FFF2-40B4-BE49-F238E27FC236}">
                <a16:creationId xmlns:a16="http://schemas.microsoft.com/office/drawing/2014/main" id="{52174207-91D5-E848-2DB5-A66894397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752A5A-3DDD-8012-39FE-A6FF944E845F}"/>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424300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E036C-2C3E-44EA-D117-6925BC3B6F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DA7763-DC59-2D85-078F-B563B7C5A5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4945F6-B944-790B-B531-022828FA96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81A056-A67F-585B-A528-4AF4EE5713A5}"/>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6" name="Footer Placeholder 5">
            <a:extLst>
              <a:ext uri="{FF2B5EF4-FFF2-40B4-BE49-F238E27FC236}">
                <a16:creationId xmlns:a16="http://schemas.microsoft.com/office/drawing/2014/main" id="{E138881F-467B-216E-5E64-3757E60A41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9BB34F-5632-0098-E65E-2B9435BE2E80}"/>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2232066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A836-AA8B-593B-F501-262252CE2D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C2BEE6-C64A-4D94-5E15-EE6A272735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7ACC18-D8DF-8973-ACBD-B1036B4C7B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476FF1-A0A5-91D1-C6C6-F8694F09E9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D7B034-EC5E-502E-2505-4085260E74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1B6408-8263-0613-3455-7C5099252C82}"/>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8" name="Footer Placeholder 7">
            <a:extLst>
              <a:ext uri="{FF2B5EF4-FFF2-40B4-BE49-F238E27FC236}">
                <a16:creationId xmlns:a16="http://schemas.microsoft.com/office/drawing/2014/main" id="{8C653D26-F6B8-1BF3-28BF-40BCFB474C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DC80D6-2884-090D-E820-9ED9B3BD8A02}"/>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4290259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D6943-E9AE-01FB-2E13-23610035DF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CA0175-1181-A959-EE3A-7AAB3CE425EB}"/>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4" name="Footer Placeholder 3">
            <a:extLst>
              <a:ext uri="{FF2B5EF4-FFF2-40B4-BE49-F238E27FC236}">
                <a16:creationId xmlns:a16="http://schemas.microsoft.com/office/drawing/2014/main" id="{83C1EDC8-5C1F-EBA9-DA3A-2EEDB57EB1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A9316C-22EF-6B69-FCF4-328D25BE5167}"/>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718207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381A11-8A80-F1F1-0D60-CCA89676F626}"/>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3" name="Footer Placeholder 2">
            <a:extLst>
              <a:ext uri="{FF2B5EF4-FFF2-40B4-BE49-F238E27FC236}">
                <a16:creationId xmlns:a16="http://schemas.microsoft.com/office/drawing/2014/main" id="{7CE72169-348A-75DB-2B21-9F219CFAEB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3CAF89-1D66-2C0B-6173-6BA4A4D9DF49}"/>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3214603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C1E09-EB71-B7A2-9333-E26954226B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E3121E-6BD6-2956-7910-26F5D5E1AF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52965A-E65E-615B-C731-BE3D9D3D4B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91F807-B1AB-9DE5-AA2A-7537E2F46A18}"/>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6" name="Footer Placeholder 5">
            <a:extLst>
              <a:ext uri="{FF2B5EF4-FFF2-40B4-BE49-F238E27FC236}">
                <a16:creationId xmlns:a16="http://schemas.microsoft.com/office/drawing/2014/main" id="{2DEB57E1-C8A3-F549-772D-6AE1F1572A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454B5F-0313-4C88-3561-4A9D1DB5A499}"/>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1503564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8F840-45A6-8678-09B0-BC7C19A07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563D65-5FC3-119C-3818-A01BACB678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BABB46-C54D-ED32-5AE6-462021CDD0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4C9F8-64B0-7866-635E-4226FD71A2C7}"/>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6" name="Footer Placeholder 5">
            <a:extLst>
              <a:ext uri="{FF2B5EF4-FFF2-40B4-BE49-F238E27FC236}">
                <a16:creationId xmlns:a16="http://schemas.microsoft.com/office/drawing/2014/main" id="{A9413C08-8D19-502F-F2F1-6731E2110F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177A58-058D-2829-29B4-C0FF2DCCCCCC}"/>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4110645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ECA5E6-EF3D-A131-985B-2F5DBEFDB9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9F2E30-2CB1-93F4-5664-A80BFBFF5B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4F46E5-4E2E-E674-C2F4-222824538C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EB755-EF2B-7D4C-8D5D-FD0AF2F44276}" type="datetimeFigureOut">
              <a:rPr lang="en-US" smtClean="0"/>
              <a:t>3/27/23</a:t>
            </a:fld>
            <a:endParaRPr lang="en-US"/>
          </a:p>
        </p:txBody>
      </p:sp>
      <p:sp>
        <p:nvSpPr>
          <p:cNvPr id="5" name="Footer Placeholder 4">
            <a:extLst>
              <a:ext uri="{FF2B5EF4-FFF2-40B4-BE49-F238E27FC236}">
                <a16:creationId xmlns:a16="http://schemas.microsoft.com/office/drawing/2014/main" id="{1EF2165E-50DD-0282-E3D5-CD9AD75F98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D4E426-491B-CC3E-C002-85AB42356D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441719-D07C-A94A-8986-3BAF2B4B2AB1}" type="slidenum">
              <a:rPr lang="en-US" smtClean="0"/>
              <a:t>‹#›</a:t>
            </a:fld>
            <a:endParaRPr lang="en-US"/>
          </a:p>
        </p:txBody>
      </p:sp>
    </p:spTree>
    <p:extLst>
      <p:ext uri="{BB962C8B-B14F-4D97-AF65-F5344CB8AC3E}">
        <p14:creationId xmlns:p14="http://schemas.microsoft.com/office/powerpoint/2010/main" val="4092859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openscapes.org/blog/2020/10/12/tidy-data/"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openscapes.org/blog/2020/10/12/tidy-data/"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www.openscapes.org/blog/2020/10/12/tidy-data/"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tidyverse.org/package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shiny.rstudio.com/gallery/kmeans-example.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bookdown.org/ndphillips/YaRrr/why-is-r-so-great.html" TargetMode="External"/><Relationship Id="rId4" Type="http://schemas.openxmlformats.org/officeDocument/2006/relationships/hyperlink" Target="https://adv-r.hadley.nz/introduction.html#why-r"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adv-r.hadley.nz/introduction.html#why-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BFD9-E8B2-D6A8-4C1A-067D68C6A8BF}"/>
              </a:ext>
            </a:extLst>
          </p:cNvPr>
          <p:cNvSpPr>
            <a:spLocks noGrp="1"/>
          </p:cNvSpPr>
          <p:nvPr>
            <p:ph type="ctrTitle"/>
          </p:nvPr>
        </p:nvSpPr>
        <p:spPr/>
        <p:txBody>
          <a:bodyPr>
            <a:normAutofit/>
          </a:bodyPr>
          <a:lstStyle/>
          <a:p>
            <a:r>
              <a:rPr lang="en-US" b="0" i="0" dirty="0">
                <a:solidFill>
                  <a:srgbClr val="29144F"/>
                </a:solidFill>
                <a:effectLst/>
                <a:latin typeface="Montserrat" pitchFamily="2" charset="77"/>
              </a:rPr>
              <a:t>From SPSS to R:</a:t>
            </a:r>
            <a:br>
              <a:rPr lang="en-US" b="0" i="0" dirty="0">
                <a:solidFill>
                  <a:srgbClr val="29144F"/>
                </a:solidFill>
                <a:effectLst/>
                <a:latin typeface="Montserrat" pitchFamily="2" charset="77"/>
              </a:rPr>
            </a:br>
            <a:r>
              <a:rPr lang="en-US" sz="3600" b="0" i="0" dirty="0">
                <a:solidFill>
                  <a:srgbClr val="29144F"/>
                </a:solidFill>
                <a:effectLst/>
                <a:latin typeface="Montserrat" pitchFamily="2" charset="77"/>
              </a:rPr>
              <a:t> why and how to make the transition</a:t>
            </a:r>
            <a:endParaRPr lang="en-US" sz="3600" dirty="0"/>
          </a:p>
        </p:txBody>
      </p:sp>
      <p:sp>
        <p:nvSpPr>
          <p:cNvPr id="3" name="Subtitle 2">
            <a:extLst>
              <a:ext uri="{FF2B5EF4-FFF2-40B4-BE49-F238E27FC236}">
                <a16:creationId xmlns:a16="http://schemas.microsoft.com/office/drawing/2014/main" id="{CB473E34-14AC-56C1-28E2-F547AFD54062}"/>
              </a:ext>
            </a:extLst>
          </p:cNvPr>
          <p:cNvSpPr>
            <a:spLocks noGrp="1"/>
          </p:cNvSpPr>
          <p:nvPr>
            <p:ph type="subTitle" idx="1"/>
          </p:nvPr>
        </p:nvSpPr>
        <p:spPr/>
        <p:txBody>
          <a:bodyPr/>
          <a:lstStyle/>
          <a:p>
            <a:r>
              <a:rPr lang="en-US" i="1" dirty="0"/>
              <a:t>Ruam P F A Pimentel &amp; Gregory J Meyer</a:t>
            </a:r>
          </a:p>
          <a:p>
            <a:r>
              <a:rPr lang="en-US" dirty="0"/>
              <a:t>The University of Toledo</a:t>
            </a:r>
          </a:p>
        </p:txBody>
      </p:sp>
    </p:spTree>
    <p:extLst>
      <p:ext uri="{BB962C8B-B14F-4D97-AF65-F5344CB8AC3E}">
        <p14:creationId xmlns:p14="http://schemas.microsoft.com/office/powerpoint/2010/main" val="2165389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08A8-6334-3C06-DCEF-AFE0BC7877CC}"/>
              </a:ext>
            </a:extLst>
          </p:cNvPr>
          <p:cNvSpPr>
            <a:spLocks noGrp="1"/>
          </p:cNvSpPr>
          <p:nvPr>
            <p:ph type="title"/>
          </p:nvPr>
        </p:nvSpPr>
        <p:spPr/>
        <p:txBody>
          <a:bodyPr/>
          <a:lstStyle/>
          <a:p>
            <a:r>
              <a:rPr lang="en-US" dirty="0"/>
              <a:t>R – Show it</a:t>
            </a:r>
          </a:p>
        </p:txBody>
      </p:sp>
      <p:sp>
        <p:nvSpPr>
          <p:cNvPr id="3" name="Text Placeholder 2">
            <a:extLst>
              <a:ext uri="{FF2B5EF4-FFF2-40B4-BE49-F238E27FC236}">
                <a16:creationId xmlns:a16="http://schemas.microsoft.com/office/drawing/2014/main" id="{E938A995-1CCD-4308-1938-B284827C48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5984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52358-CFBD-1036-E986-6CB448818542}"/>
              </a:ext>
            </a:extLst>
          </p:cNvPr>
          <p:cNvSpPr>
            <a:spLocks noGrp="1"/>
          </p:cNvSpPr>
          <p:nvPr>
            <p:ph type="title"/>
          </p:nvPr>
        </p:nvSpPr>
        <p:spPr/>
        <p:txBody>
          <a:bodyPr/>
          <a:lstStyle/>
          <a:p>
            <a:r>
              <a:rPr lang="en-US" dirty="0" err="1"/>
              <a:t>Rstudio</a:t>
            </a:r>
            <a:r>
              <a:rPr lang="en-US" dirty="0"/>
              <a:t> - Showcase</a:t>
            </a:r>
          </a:p>
        </p:txBody>
      </p:sp>
      <p:sp>
        <p:nvSpPr>
          <p:cNvPr id="3" name="Text Placeholder 2">
            <a:extLst>
              <a:ext uri="{FF2B5EF4-FFF2-40B4-BE49-F238E27FC236}">
                <a16:creationId xmlns:a16="http://schemas.microsoft.com/office/drawing/2014/main" id="{8E5631F9-BDD1-34C0-2B33-49CFAABCABB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06979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AC96D-05D0-5865-258A-ABEB26A6533E}"/>
              </a:ext>
            </a:extLst>
          </p:cNvPr>
          <p:cNvSpPr>
            <a:spLocks noGrp="1"/>
          </p:cNvSpPr>
          <p:nvPr>
            <p:ph type="title"/>
          </p:nvPr>
        </p:nvSpPr>
        <p:spPr/>
        <p:txBody>
          <a:bodyPr/>
          <a:lstStyle/>
          <a:p>
            <a:r>
              <a:rPr lang="en-US" dirty="0"/>
              <a:t>Basic R</a:t>
            </a:r>
          </a:p>
        </p:txBody>
      </p:sp>
      <p:sp>
        <p:nvSpPr>
          <p:cNvPr id="3" name="Text Placeholder 2">
            <a:extLst>
              <a:ext uri="{FF2B5EF4-FFF2-40B4-BE49-F238E27FC236}">
                <a16:creationId xmlns:a16="http://schemas.microsoft.com/office/drawing/2014/main" id="{22CFB9EC-5927-0640-1A5F-5C01EFE3945C}"/>
              </a:ext>
            </a:extLst>
          </p:cNvPr>
          <p:cNvSpPr>
            <a:spLocks noGrp="1"/>
          </p:cNvSpPr>
          <p:nvPr>
            <p:ph type="body" idx="1"/>
          </p:nvPr>
        </p:nvSpPr>
        <p:spPr/>
        <p:txBody>
          <a:bodyPr/>
          <a:lstStyle/>
          <a:p>
            <a:r>
              <a:rPr lang="en-US" dirty="0"/>
              <a:t>Object orientated Language</a:t>
            </a:r>
          </a:p>
        </p:txBody>
      </p:sp>
    </p:spTree>
    <p:extLst>
      <p:ext uri="{BB962C8B-B14F-4D97-AF65-F5344CB8AC3E}">
        <p14:creationId xmlns:p14="http://schemas.microsoft.com/office/powerpoint/2010/main" val="704618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7E559-B939-72FB-9B74-3E775DD4A6D5}"/>
              </a:ext>
            </a:extLst>
          </p:cNvPr>
          <p:cNvSpPr>
            <a:spLocks noGrp="1"/>
          </p:cNvSpPr>
          <p:nvPr>
            <p:ph type="title"/>
          </p:nvPr>
        </p:nvSpPr>
        <p:spPr/>
        <p:txBody>
          <a:bodyPr/>
          <a:lstStyle/>
          <a:p>
            <a:r>
              <a:rPr lang="en-US" dirty="0"/>
              <a:t>Data Types | Data Structure</a:t>
            </a:r>
          </a:p>
        </p:txBody>
      </p:sp>
      <p:pic>
        <p:nvPicPr>
          <p:cNvPr id="4" name="Picture 3">
            <a:extLst>
              <a:ext uri="{FF2B5EF4-FFF2-40B4-BE49-F238E27FC236}">
                <a16:creationId xmlns:a16="http://schemas.microsoft.com/office/drawing/2014/main" id="{505F394D-52B5-5B8D-EC09-770A2547EF0D}"/>
              </a:ext>
            </a:extLst>
          </p:cNvPr>
          <p:cNvPicPr>
            <a:picLocks noChangeAspect="1"/>
          </p:cNvPicPr>
          <p:nvPr/>
        </p:nvPicPr>
        <p:blipFill>
          <a:blip r:embed="rId3"/>
          <a:stretch>
            <a:fillRect/>
          </a:stretch>
        </p:blipFill>
        <p:spPr>
          <a:xfrm>
            <a:off x="2413000" y="1720850"/>
            <a:ext cx="7366000" cy="3416300"/>
          </a:xfrm>
          <a:prstGeom prst="rect">
            <a:avLst/>
          </a:prstGeom>
        </p:spPr>
      </p:pic>
      <p:sp>
        <p:nvSpPr>
          <p:cNvPr id="6" name="TextBox 5">
            <a:extLst>
              <a:ext uri="{FF2B5EF4-FFF2-40B4-BE49-F238E27FC236}">
                <a16:creationId xmlns:a16="http://schemas.microsoft.com/office/drawing/2014/main" id="{69D72C40-958B-2451-8879-F53D2033DB29}"/>
              </a:ext>
            </a:extLst>
          </p:cNvPr>
          <p:cNvSpPr txBox="1"/>
          <p:nvPr/>
        </p:nvSpPr>
        <p:spPr>
          <a:xfrm>
            <a:off x="290946" y="6123543"/>
            <a:ext cx="6096000" cy="369332"/>
          </a:xfrm>
          <a:prstGeom prst="rect">
            <a:avLst/>
          </a:prstGeom>
          <a:noFill/>
        </p:spPr>
        <p:txBody>
          <a:bodyPr wrap="square">
            <a:spAutoFit/>
          </a:bodyPr>
          <a:lstStyle/>
          <a:p>
            <a:r>
              <a:rPr lang="en-US" dirty="0">
                <a:solidFill>
                  <a:schemeClr val="bg1">
                    <a:lumMod val="65000"/>
                  </a:schemeClr>
                </a:solidFill>
              </a:rPr>
              <a:t>Source: http://</a:t>
            </a:r>
            <a:r>
              <a:rPr lang="en-US" dirty="0" err="1">
                <a:solidFill>
                  <a:schemeClr val="bg1">
                    <a:lumMod val="65000"/>
                  </a:schemeClr>
                </a:solidFill>
              </a:rPr>
              <a:t>venus.ifca.unican.es</a:t>
            </a:r>
            <a:r>
              <a:rPr lang="en-US" dirty="0">
                <a:solidFill>
                  <a:schemeClr val="bg1">
                    <a:lumMod val="65000"/>
                  </a:schemeClr>
                </a:solidFill>
              </a:rPr>
              <a:t>/</a:t>
            </a:r>
            <a:r>
              <a:rPr lang="en-US" dirty="0" err="1">
                <a:solidFill>
                  <a:schemeClr val="bg1">
                    <a:lumMod val="65000"/>
                  </a:schemeClr>
                </a:solidFill>
              </a:rPr>
              <a:t>Rintro</a:t>
            </a:r>
            <a:r>
              <a:rPr lang="en-US" dirty="0">
                <a:solidFill>
                  <a:schemeClr val="bg1">
                    <a:lumMod val="65000"/>
                  </a:schemeClr>
                </a:solidFill>
              </a:rPr>
              <a:t>/</a:t>
            </a:r>
            <a:r>
              <a:rPr lang="en-US" dirty="0" err="1">
                <a:solidFill>
                  <a:schemeClr val="bg1">
                    <a:lumMod val="65000"/>
                  </a:schemeClr>
                </a:solidFill>
              </a:rPr>
              <a:t>dataStruct.html</a:t>
            </a:r>
            <a:endParaRPr lang="en-US" dirty="0">
              <a:solidFill>
                <a:schemeClr val="bg1">
                  <a:lumMod val="65000"/>
                </a:schemeClr>
              </a:solidFill>
            </a:endParaRPr>
          </a:p>
        </p:txBody>
      </p:sp>
    </p:spTree>
    <p:extLst>
      <p:ext uri="{BB962C8B-B14F-4D97-AF65-F5344CB8AC3E}">
        <p14:creationId xmlns:p14="http://schemas.microsoft.com/office/powerpoint/2010/main" val="2337363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4094-8CE2-7142-4200-0982D56D8FFE}"/>
              </a:ext>
            </a:extLst>
          </p:cNvPr>
          <p:cNvSpPr>
            <a:spLocks noGrp="1"/>
          </p:cNvSpPr>
          <p:nvPr>
            <p:ph type="title"/>
          </p:nvPr>
        </p:nvSpPr>
        <p:spPr/>
        <p:txBody>
          <a:bodyPr/>
          <a:lstStyle/>
          <a:p>
            <a:r>
              <a:rPr lang="en-US" dirty="0"/>
              <a:t>Basics types</a:t>
            </a:r>
            <a:br>
              <a:rPr lang="en-US" dirty="0"/>
            </a:br>
            <a:endParaRPr lang="en-US" dirty="0"/>
          </a:p>
        </p:txBody>
      </p:sp>
      <p:sp>
        <p:nvSpPr>
          <p:cNvPr id="3" name="Content Placeholder 2">
            <a:extLst>
              <a:ext uri="{FF2B5EF4-FFF2-40B4-BE49-F238E27FC236}">
                <a16:creationId xmlns:a16="http://schemas.microsoft.com/office/drawing/2014/main" id="{262B8BCE-C78A-F3DE-48A8-332C7B0CAD89}"/>
              </a:ext>
            </a:extLst>
          </p:cNvPr>
          <p:cNvSpPr>
            <a:spLocks noGrp="1"/>
          </p:cNvSpPr>
          <p:nvPr>
            <p:ph idx="1"/>
          </p:nvPr>
        </p:nvSpPr>
        <p:spPr>
          <a:xfrm>
            <a:off x="838200" y="1825625"/>
            <a:ext cx="10702636" cy="4351338"/>
          </a:xfrm>
        </p:spPr>
        <p:txBody>
          <a:bodyPr/>
          <a:lstStyle/>
          <a:p>
            <a:r>
              <a:rPr lang="en-US" dirty="0">
                <a:latin typeface="Courier New" panose="02070309020205020404" pitchFamily="49" charset="0"/>
                <a:cs typeface="Courier New" panose="02070309020205020404" pitchFamily="49" charset="0"/>
              </a:rPr>
              <a:t>4.5</a:t>
            </a:r>
            <a:r>
              <a:rPr lang="en-US" dirty="0"/>
              <a:t> is a decimal value called </a:t>
            </a:r>
            <a:r>
              <a:rPr lang="en-US" dirty="0" err="1"/>
              <a:t>numerics</a:t>
            </a:r>
            <a:r>
              <a:rPr lang="en-US" dirty="0"/>
              <a:t>.</a:t>
            </a:r>
          </a:p>
          <a:p>
            <a:r>
              <a:rPr lang="en-US" dirty="0">
                <a:latin typeface="Courier New" panose="02070309020205020404" pitchFamily="49" charset="0"/>
                <a:cs typeface="Courier New" panose="02070309020205020404" pitchFamily="49" charset="0"/>
              </a:rPr>
              <a:t>4</a:t>
            </a:r>
            <a:r>
              <a:rPr lang="en-US" dirty="0"/>
              <a:t> is a natural value called integers. Integers are also </a:t>
            </a:r>
            <a:r>
              <a:rPr lang="en-US" dirty="0" err="1"/>
              <a:t>numerics</a:t>
            </a:r>
            <a:r>
              <a:rPr lang="en-US" dirty="0"/>
              <a:t>.</a:t>
            </a:r>
          </a:p>
          <a:p>
            <a:r>
              <a:rPr lang="en-US" dirty="0">
                <a:latin typeface="Courier New" panose="02070309020205020404" pitchFamily="49" charset="0"/>
                <a:cs typeface="Courier New" panose="02070309020205020404" pitchFamily="49" charset="0"/>
              </a:rPr>
              <a:t>TRUE</a:t>
            </a:r>
            <a:r>
              <a:rPr lang="en-US" dirty="0"/>
              <a:t> or </a:t>
            </a:r>
            <a:r>
              <a:rPr lang="en-US" dirty="0">
                <a:latin typeface="Courier New" panose="02070309020205020404" pitchFamily="49" charset="0"/>
                <a:cs typeface="Courier New" panose="02070309020205020404" pitchFamily="49" charset="0"/>
              </a:rPr>
              <a:t>FALSE </a:t>
            </a:r>
            <a:r>
              <a:rPr lang="en-US" dirty="0"/>
              <a:t>is a Boolean value called logical binary operators in R.</a:t>
            </a:r>
          </a:p>
          <a:p>
            <a:r>
              <a:rPr lang="en-US" dirty="0"/>
              <a:t>The value inside " " or ' ' are text (string). They are called characters.</a:t>
            </a:r>
          </a:p>
        </p:txBody>
      </p:sp>
      <p:sp>
        <p:nvSpPr>
          <p:cNvPr id="5" name="TextBox 4">
            <a:extLst>
              <a:ext uri="{FF2B5EF4-FFF2-40B4-BE49-F238E27FC236}">
                <a16:creationId xmlns:a16="http://schemas.microsoft.com/office/drawing/2014/main" id="{E07F7632-5A7D-755D-1BE4-B49C897E4168}"/>
              </a:ext>
            </a:extLst>
          </p:cNvPr>
          <p:cNvSpPr txBox="1"/>
          <p:nvPr/>
        </p:nvSpPr>
        <p:spPr>
          <a:xfrm>
            <a:off x="484909" y="6176963"/>
            <a:ext cx="6096000" cy="369332"/>
          </a:xfrm>
          <a:prstGeom prst="rect">
            <a:avLst/>
          </a:prstGeom>
          <a:noFill/>
        </p:spPr>
        <p:txBody>
          <a:bodyPr wrap="square">
            <a:spAutoFit/>
          </a:bodyPr>
          <a:lstStyle/>
          <a:p>
            <a:r>
              <a:rPr lang="en-US" dirty="0"/>
              <a:t>Source: https://www.guru99.com/r-data-types-</a:t>
            </a:r>
            <a:r>
              <a:rPr lang="en-US" dirty="0" err="1"/>
              <a:t>operator.html</a:t>
            </a:r>
            <a:endParaRPr lang="en-US" dirty="0"/>
          </a:p>
        </p:txBody>
      </p:sp>
    </p:spTree>
    <p:extLst>
      <p:ext uri="{BB962C8B-B14F-4D97-AF65-F5344CB8AC3E}">
        <p14:creationId xmlns:p14="http://schemas.microsoft.com/office/powerpoint/2010/main" val="415531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EFDB4-5E47-9EF3-078F-70D73F1AF69A}"/>
              </a:ext>
            </a:extLst>
          </p:cNvPr>
          <p:cNvSpPr>
            <a:spLocks noGrp="1"/>
          </p:cNvSpPr>
          <p:nvPr>
            <p:ph type="title"/>
          </p:nvPr>
        </p:nvSpPr>
        <p:spPr/>
        <p:txBody>
          <a:bodyPr/>
          <a:lstStyle/>
          <a:p>
            <a:r>
              <a:rPr lang="en-US" dirty="0"/>
              <a:t>Create new variables / objects</a:t>
            </a:r>
          </a:p>
        </p:txBody>
      </p:sp>
      <p:sp>
        <p:nvSpPr>
          <p:cNvPr id="3" name="Content Placeholder 2">
            <a:extLst>
              <a:ext uri="{FF2B5EF4-FFF2-40B4-BE49-F238E27FC236}">
                <a16:creationId xmlns:a16="http://schemas.microsoft.com/office/drawing/2014/main" id="{FA024CE1-3FE0-D452-01CA-3283D156280E}"/>
              </a:ext>
            </a:extLst>
          </p:cNvPr>
          <p:cNvSpPr>
            <a:spLocks noGrp="1"/>
          </p:cNvSpPr>
          <p:nvPr>
            <p:ph idx="1"/>
          </p:nvPr>
        </p:nvSpPr>
        <p:spPr/>
        <p:txBody>
          <a:bodyPr>
            <a:normAutofit fontScale="85000" lnSpcReduction="20000"/>
          </a:bodyPr>
          <a:lstStyle/>
          <a:p>
            <a:pPr marL="0" indent="0">
              <a:buNone/>
            </a:pPr>
            <a:r>
              <a:rPr lang="en-US" dirty="0"/>
              <a:t>First (</a:t>
            </a:r>
            <a:r>
              <a:rPr lang="en-US" b="1" dirty="0"/>
              <a:t>and recommended)</a:t>
            </a:r>
            <a:r>
              <a:rPr lang="en-US" dirty="0"/>
              <a:t> way to declare a variable:  use the </a:t>
            </a:r>
            <a:r>
              <a:rPr lang="en-US" dirty="0">
                <a:latin typeface="Courier New" panose="02070309020205020404" pitchFamily="49" charset="0"/>
                <a:cs typeface="Courier New" panose="02070309020205020404" pitchFamily="49" charset="0"/>
              </a:rPr>
              <a:t>`&lt;-`</a:t>
            </a:r>
          </a:p>
          <a:p>
            <a:pPr marL="0" indent="0">
              <a:buNone/>
            </a:pPr>
            <a:r>
              <a:rPr lang="en-US" dirty="0"/>
              <a:t>	</a:t>
            </a:r>
            <a:r>
              <a:rPr lang="en-US" dirty="0" err="1">
                <a:latin typeface="Courier New" panose="02070309020205020404" pitchFamily="49" charset="0"/>
                <a:cs typeface="Courier New" panose="02070309020205020404" pitchFamily="49" charset="0"/>
              </a:rPr>
              <a:t>name_of_variable</a:t>
            </a:r>
            <a:r>
              <a:rPr lang="en-US" dirty="0">
                <a:latin typeface="Courier New" panose="02070309020205020404" pitchFamily="49" charset="0"/>
                <a:cs typeface="Courier New" panose="02070309020205020404" pitchFamily="49" charset="0"/>
              </a:rPr>
              <a:t> &lt;- value</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solidFill>
                  <a:schemeClr val="bg1">
                    <a:lumMod val="65000"/>
                  </a:schemeClr>
                </a:solidFill>
              </a:rPr>
              <a:t>Second way to declare a variable:  use the `=`</a:t>
            </a:r>
          </a:p>
          <a:p>
            <a:pPr marL="0" indent="0">
              <a:buNone/>
            </a:pPr>
            <a:r>
              <a:rPr lang="en-US" dirty="0">
                <a:solidFill>
                  <a:schemeClr val="bg1">
                    <a:lumMod val="65000"/>
                  </a:schemeClr>
                </a:solidFill>
              </a:rPr>
              <a:t>	</a:t>
            </a:r>
            <a:r>
              <a:rPr lang="en-US" dirty="0" err="1">
                <a:solidFill>
                  <a:schemeClr val="bg1">
                    <a:lumMod val="65000"/>
                  </a:schemeClr>
                </a:solidFill>
                <a:latin typeface="Courier New" panose="02070309020205020404" pitchFamily="49" charset="0"/>
                <a:cs typeface="Courier New" panose="02070309020205020404" pitchFamily="49" charset="0"/>
              </a:rPr>
              <a:t>name_of_variable</a:t>
            </a:r>
            <a:r>
              <a:rPr lang="en-US" dirty="0">
                <a:solidFill>
                  <a:schemeClr val="bg1">
                    <a:lumMod val="65000"/>
                  </a:schemeClr>
                </a:solidFill>
                <a:latin typeface="Courier New" panose="02070309020205020404" pitchFamily="49" charset="0"/>
                <a:cs typeface="Courier New" panose="02070309020205020404" pitchFamily="49" charset="0"/>
              </a:rPr>
              <a:t> = value</a:t>
            </a:r>
          </a:p>
          <a:p>
            <a:pPr marL="0" indent="0">
              <a:buNone/>
            </a:pPr>
            <a:endParaRPr lang="en-US" dirty="0">
              <a:solidFill>
                <a:schemeClr val="bg1">
                  <a:lumMod val="65000"/>
                </a:schemeClr>
              </a:solidFill>
              <a:latin typeface="Courier New" panose="02070309020205020404" pitchFamily="49" charset="0"/>
              <a:cs typeface="Courier New" panose="02070309020205020404" pitchFamily="49" charset="0"/>
            </a:endParaRPr>
          </a:p>
          <a:p>
            <a:pPr marL="0" indent="0">
              <a:buNone/>
            </a:pPr>
            <a:r>
              <a:rPr lang="en-US" dirty="0">
                <a:solidFill>
                  <a:schemeClr val="bg1">
                    <a:lumMod val="65000"/>
                  </a:schemeClr>
                </a:solidFill>
                <a:latin typeface="Calibri" panose="020F0502020204030204" pitchFamily="34" charset="0"/>
                <a:cs typeface="Calibri" panose="020F0502020204030204" pitchFamily="34" charset="0"/>
              </a:rPr>
              <a:t>Third weird and not common way:</a:t>
            </a:r>
          </a:p>
          <a:p>
            <a:pPr marL="0" indent="0">
              <a:buNone/>
            </a:pPr>
            <a:r>
              <a:rPr lang="en-US" dirty="0">
                <a:solidFill>
                  <a:schemeClr val="bg1">
                    <a:lumMod val="65000"/>
                  </a:schemeClr>
                </a:solidFill>
                <a:latin typeface="Courier New" panose="02070309020205020404" pitchFamily="49" charset="0"/>
                <a:cs typeface="Courier New" panose="02070309020205020404" pitchFamily="49" charset="0"/>
              </a:rPr>
              <a:t>	value -&gt; </a:t>
            </a:r>
            <a:r>
              <a:rPr lang="en-US" dirty="0" err="1">
                <a:solidFill>
                  <a:schemeClr val="bg1">
                    <a:lumMod val="65000"/>
                  </a:schemeClr>
                </a:solidFill>
                <a:latin typeface="Courier New" panose="02070309020205020404" pitchFamily="49" charset="0"/>
                <a:cs typeface="Courier New" panose="02070309020205020404" pitchFamily="49" charset="0"/>
              </a:rPr>
              <a:t>name_of_variable</a:t>
            </a:r>
            <a:endParaRPr lang="en-US" dirty="0">
              <a:solidFill>
                <a:schemeClr val="bg1">
                  <a:lumMod val="65000"/>
                </a:schemeClr>
              </a:solidFill>
              <a:latin typeface="Courier New" panose="02070309020205020404" pitchFamily="49" charset="0"/>
              <a:cs typeface="Courier New" panose="02070309020205020404" pitchFamily="49" charset="0"/>
            </a:endParaRPr>
          </a:p>
          <a:p>
            <a:pPr marL="0" indent="0">
              <a:buNone/>
            </a:pPr>
            <a:endParaRPr lang="en-US" dirty="0">
              <a:solidFill>
                <a:schemeClr val="bg1">
                  <a:lumMod val="65000"/>
                </a:schemeClr>
              </a:solidFill>
              <a:latin typeface="Courier New" panose="02070309020205020404" pitchFamily="49" charset="0"/>
              <a:cs typeface="Courier New" panose="02070309020205020404" pitchFamily="49" charset="0"/>
            </a:endParaRPr>
          </a:p>
          <a:p>
            <a:pPr marL="0" indent="0">
              <a:buNone/>
            </a:pPr>
            <a:r>
              <a:rPr lang="en-US" dirty="0">
                <a:solidFill>
                  <a:schemeClr val="bg1">
                    <a:lumMod val="65000"/>
                  </a:schemeClr>
                </a:solidFill>
                <a:latin typeface="Calibri" panose="020F0502020204030204" pitchFamily="34" charset="0"/>
                <a:cs typeface="Calibri" panose="020F0502020204030204" pitchFamily="34" charset="0"/>
              </a:rPr>
              <a:t>Bonus:</a:t>
            </a:r>
          </a:p>
          <a:p>
            <a:pPr marL="0" indent="0">
              <a:buNone/>
            </a:pPr>
            <a:r>
              <a:rPr lang="en-US" dirty="0">
                <a:solidFill>
                  <a:schemeClr val="bg1">
                    <a:lumMod val="65000"/>
                  </a:schemeClr>
                </a:solidFill>
                <a:latin typeface="Courier New" panose="02070309020205020404" pitchFamily="49" charset="0"/>
                <a:cs typeface="Courier New" panose="02070309020205020404" pitchFamily="49" charset="0"/>
              </a:rPr>
              <a:t>	assign</a:t>
            </a:r>
            <a:r>
              <a:rPr lang="en-US" dirty="0">
                <a:solidFill>
                  <a:schemeClr val="bg1">
                    <a:lumMod val="65000"/>
                  </a:schemeClr>
                </a:solidFill>
                <a:effectLst/>
                <a:latin typeface="Courier New" panose="02070309020205020404" pitchFamily="49" charset="0"/>
                <a:cs typeface="Courier New" panose="02070309020205020404" pitchFamily="49" charset="0"/>
              </a:rPr>
              <a:t>("</a:t>
            </a:r>
            <a:r>
              <a:rPr lang="en-US" dirty="0" err="1">
                <a:solidFill>
                  <a:schemeClr val="bg1">
                    <a:lumMod val="65000"/>
                  </a:schemeClr>
                </a:solidFill>
                <a:latin typeface="Courier New" panose="02070309020205020404" pitchFamily="49" charset="0"/>
                <a:cs typeface="Courier New" panose="02070309020205020404" pitchFamily="49" charset="0"/>
              </a:rPr>
              <a:t>name_of_variable</a:t>
            </a:r>
            <a:r>
              <a:rPr lang="en-US" dirty="0">
                <a:solidFill>
                  <a:schemeClr val="bg1">
                    <a:lumMod val="65000"/>
                  </a:schemeClr>
                </a:solidFill>
                <a:effectLst/>
                <a:latin typeface="Courier New" panose="02070309020205020404" pitchFamily="49" charset="0"/>
                <a:cs typeface="Courier New" panose="02070309020205020404" pitchFamily="49" charset="0"/>
              </a:rPr>
              <a:t>",</a:t>
            </a:r>
            <a:r>
              <a:rPr lang="en-US" dirty="0">
                <a:solidFill>
                  <a:schemeClr val="bg1">
                    <a:lumMod val="65000"/>
                  </a:schemeClr>
                </a:solidFill>
                <a:latin typeface="Courier New" panose="02070309020205020404" pitchFamily="49" charset="0"/>
                <a:cs typeface="Courier New" panose="02070309020205020404" pitchFamily="49" charset="0"/>
              </a:rPr>
              <a:t> value</a:t>
            </a:r>
            <a:r>
              <a:rPr lang="en-US" dirty="0">
                <a:solidFill>
                  <a:schemeClr val="bg1">
                    <a:lumMod val="65000"/>
                  </a:schemeClr>
                </a:solidFill>
                <a:effectLst/>
                <a:latin typeface="Courier New" panose="02070309020205020404" pitchFamily="49" charset="0"/>
                <a:cs typeface="Courier New" panose="02070309020205020404" pitchFamily="49" charset="0"/>
              </a:rPr>
              <a:t>)</a:t>
            </a:r>
            <a:r>
              <a:rPr lang="en-US" dirty="0">
                <a:solidFill>
                  <a:schemeClr val="bg1">
                    <a:lumMod val="65000"/>
                  </a:schemeClr>
                </a:solidFill>
                <a:latin typeface="Courier New" panose="02070309020205020404" pitchFamily="49" charset="0"/>
                <a:cs typeface="Courier New" panose="02070309020205020404" pitchFamily="49" charset="0"/>
              </a:rPr>
              <a:t> </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5184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75002-4D77-6716-0D7B-D27CAA160E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6C8F55-A8CB-7297-E55A-FCD4200A4AB4}"/>
              </a:ext>
            </a:extLst>
          </p:cNvPr>
          <p:cNvSpPr>
            <a:spLocks noGrp="1"/>
          </p:cNvSpPr>
          <p:nvPr>
            <p:ph idx="1"/>
          </p:nvPr>
        </p:nvSpPr>
        <p:spPr/>
        <p:txBody>
          <a:bodyPr/>
          <a:lstStyle/>
          <a:p>
            <a:pPr marL="0" indent="0">
              <a:buNone/>
            </a:pPr>
            <a:endParaRPr lang="en-US" dirty="0"/>
          </a:p>
          <a:p>
            <a:pPr marL="0" indent="0">
              <a:buNone/>
            </a:pPr>
            <a:r>
              <a:rPr lang="en-US" dirty="0"/>
              <a:t>R file </a:t>
            </a:r>
            <a:r>
              <a:rPr lang="en-US" dirty="0">
                <a:latin typeface="Courier New" panose="02070309020205020404" pitchFamily="49" charset="0"/>
                <a:cs typeface="Courier New" panose="02070309020205020404" pitchFamily="49" charset="0"/>
              </a:rPr>
              <a:t>00_basic_r.R</a:t>
            </a:r>
          </a:p>
          <a:p>
            <a:endParaRPr lang="en-US" dirty="0"/>
          </a:p>
        </p:txBody>
      </p:sp>
    </p:spTree>
    <p:extLst>
      <p:ext uri="{BB962C8B-B14F-4D97-AF65-F5344CB8AC3E}">
        <p14:creationId xmlns:p14="http://schemas.microsoft.com/office/powerpoint/2010/main" val="2582819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AC4C3-DDDB-8F5D-3B99-D337B2407E20}"/>
              </a:ext>
            </a:extLst>
          </p:cNvPr>
          <p:cNvSpPr>
            <a:spLocks noGrp="1"/>
          </p:cNvSpPr>
          <p:nvPr>
            <p:ph type="title"/>
          </p:nvPr>
        </p:nvSpPr>
        <p:spPr/>
        <p:txBody>
          <a:bodyPr/>
          <a:lstStyle/>
          <a:p>
            <a:r>
              <a:rPr lang="en-US" dirty="0"/>
              <a:t>Base R and Package Datasets</a:t>
            </a:r>
          </a:p>
        </p:txBody>
      </p:sp>
      <p:sp>
        <p:nvSpPr>
          <p:cNvPr id="3" name="Text Placeholder 2">
            <a:extLst>
              <a:ext uri="{FF2B5EF4-FFF2-40B4-BE49-F238E27FC236}">
                <a16:creationId xmlns:a16="http://schemas.microsoft.com/office/drawing/2014/main" id="{AEA40EDA-D79A-44A5-E0D8-C90B1BC7AF7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35701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271B72-6787-14A3-16A2-EFFCBF329D1A}"/>
              </a:ext>
            </a:extLst>
          </p:cNvPr>
          <p:cNvSpPr>
            <a:spLocks noGrp="1"/>
          </p:cNvSpPr>
          <p:nvPr>
            <p:ph type="title"/>
          </p:nvPr>
        </p:nvSpPr>
        <p:spPr/>
        <p:txBody>
          <a:bodyPr/>
          <a:lstStyle/>
          <a:p>
            <a:r>
              <a:rPr lang="en-US" dirty="0"/>
              <a:t>Base R and Package Datasets</a:t>
            </a:r>
          </a:p>
        </p:txBody>
      </p:sp>
      <p:sp>
        <p:nvSpPr>
          <p:cNvPr id="5" name="Content Placeholder 4">
            <a:extLst>
              <a:ext uri="{FF2B5EF4-FFF2-40B4-BE49-F238E27FC236}">
                <a16:creationId xmlns:a16="http://schemas.microsoft.com/office/drawing/2014/main" id="{7F9BA9AE-279E-5E4E-B1B8-C6CE84354CB0}"/>
              </a:ext>
            </a:extLst>
          </p:cNvPr>
          <p:cNvSpPr>
            <a:spLocks noGrp="1"/>
          </p:cNvSpPr>
          <p:nvPr>
            <p:ph idx="1"/>
          </p:nvPr>
        </p:nvSpPr>
        <p:spPr/>
        <p:txBody>
          <a:bodyPr>
            <a:normAutofit fontScale="70000" lnSpcReduction="20000"/>
          </a:bodyPr>
          <a:lstStyle/>
          <a:p>
            <a:pPr marL="0" indent="0">
              <a:buNone/>
            </a:pPr>
            <a:r>
              <a:rPr lang="en-US" dirty="0"/>
              <a:t>R provide us pre-loaded datasets that you can call at any moment, even though you don’t ‘see’ them in your environment. </a:t>
            </a:r>
          </a:p>
          <a:p>
            <a:pPr marL="0" indent="0">
              <a:buNone/>
            </a:pPr>
            <a:endParaRPr lang="en-US" dirty="0"/>
          </a:p>
          <a:p>
            <a:pPr marL="0" indent="0">
              <a:buNone/>
            </a:pPr>
            <a:r>
              <a:rPr lang="en-US" dirty="0"/>
              <a:t>Famous dataset:</a:t>
            </a:r>
          </a:p>
          <a:p>
            <a:r>
              <a:rPr lang="en-US" dirty="0"/>
              <a:t>iris</a:t>
            </a:r>
          </a:p>
          <a:p>
            <a:r>
              <a:rPr lang="en-US" dirty="0" err="1"/>
              <a:t>mtcars</a:t>
            </a:r>
            <a:endParaRPr lang="en-US" dirty="0"/>
          </a:p>
          <a:p>
            <a:r>
              <a:rPr lang="en-US" dirty="0"/>
              <a:t>cars</a:t>
            </a:r>
          </a:p>
          <a:p>
            <a:pPr marL="0" indent="0">
              <a:buNone/>
            </a:pPr>
            <a:r>
              <a:rPr lang="en-US" dirty="0"/>
              <a:t>These datasets are vastly used to replicate problems or teach functions in R. Because everyone has already access to them. Given you will see these datasets a lot in your R journey, I thought you could already learn about them here. </a:t>
            </a:r>
          </a:p>
          <a:p>
            <a:pPr marL="0" indent="0">
              <a:buNone/>
            </a:pPr>
            <a:endParaRPr lang="en-US" dirty="0"/>
          </a:p>
          <a:p>
            <a:pPr marL="0" indent="0">
              <a:buNone/>
            </a:pPr>
            <a:r>
              <a:rPr lang="en-US" dirty="0"/>
              <a:t>Other packages also gives you pre-loaded datasets. Examples:</a:t>
            </a:r>
          </a:p>
          <a:p>
            <a:r>
              <a:rPr lang="en-US" dirty="0" err="1"/>
              <a:t>dplyr</a:t>
            </a:r>
            <a:r>
              <a:rPr lang="en-US" dirty="0"/>
              <a:t> = </a:t>
            </a:r>
            <a:r>
              <a:rPr lang="en-US" dirty="0" err="1"/>
              <a:t>starwars</a:t>
            </a:r>
            <a:endParaRPr lang="en-US" dirty="0"/>
          </a:p>
          <a:p>
            <a:r>
              <a:rPr lang="en-US" dirty="0"/>
              <a:t>psych = </a:t>
            </a:r>
            <a:r>
              <a:rPr lang="en-US" dirty="0" err="1"/>
              <a:t>bfi</a:t>
            </a:r>
            <a:endParaRPr lang="en-US" dirty="0"/>
          </a:p>
          <a:p>
            <a:endParaRPr lang="en-US" dirty="0"/>
          </a:p>
        </p:txBody>
      </p:sp>
    </p:spTree>
    <p:extLst>
      <p:ext uri="{BB962C8B-B14F-4D97-AF65-F5344CB8AC3E}">
        <p14:creationId xmlns:p14="http://schemas.microsoft.com/office/powerpoint/2010/main" val="1781963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3FE1C0-7AE5-2817-F47F-E9F6CD0B3F0A}"/>
              </a:ext>
            </a:extLst>
          </p:cNvPr>
          <p:cNvSpPr>
            <a:spLocks noGrp="1"/>
          </p:cNvSpPr>
          <p:nvPr>
            <p:ph type="ctrTitle"/>
          </p:nvPr>
        </p:nvSpPr>
        <p:spPr/>
        <p:txBody>
          <a:bodyPr/>
          <a:lstStyle/>
          <a:p>
            <a:r>
              <a:rPr lang="en-US" dirty="0"/>
              <a:t>Functions</a:t>
            </a:r>
          </a:p>
        </p:txBody>
      </p:sp>
      <p:sp>
        <p:nvSpPr>
          <p:cNvPr id="5" name="Subtitle 4">
            <a:extLst>
              <a:ext uri="{FF2B5EF4-FFF2-40B4-BE49-F238E27FC236}">
                <a16:creationId xmlns:a16="http://schemas.microsoft.com/office/drawing/2014/main" id="{451B763D-4301-08AA-E646-099B6B01A70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84200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4BFC-9E1E-1478-03C6-A5EE252967D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61EF36F-7E22-71A6-2EC2-9BAED2616497}"/>
              </a:ext>
            </a:extLst>
          </p:cNvPr>
          <p:cNvSpPr>
            <a:spLocks noGrp="1"/>
          </p:cNvSpPr>
          <p:nvPr>
            <p:ph idx="1"/>
          </p:nvPr>
        </p:nvSpPr>
        <p:spPr>
          <a:xfrm>
            <a:off x="838200" y="1825625"/>
            <a:ext cx="5008418" cy="4351338"/>
          </a:xfrm>
        </p:spPr>
        <p:txBody>
          <a:bodyPr>
            <a:normAutofit/>
          </a:bodyPr>
          <a:lstStyle/>
          <a:p>
            <a:pPr marL="12700" indent="0">
              <a:lnSpc>
                <a:spcPct val="107000"/>
              </a:lnSpc>
              <a:spcBef>
                <a:spcPts val="0"/>
              </a:spcBef>
              <a:buNone/>
            </a:pPr>
            <a:r>
              <a:rPr lang="en-US" sz="2000" b="1" dirty="0">
                <a:effectLst/>
                <a:latin typeface="Calibri" panose="020F0502020204030204" pitchFamily="34" charset="0"/>
                <a:ea typeface="Times New Roman" panose="02020603050405020304" pitchFamily="18" charset="0"/>
                <a:cs typeface="Times New Roman" panose="02020603050405020304" pitchFamily="18" charset="0"/>
              </a:rPr>
              <a:t>First hour</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itchFamily="2" charset="2"/>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Introductions and agenda (10 min)</a:t>
            </a:r>
          </a:p>
          <a:p>
            <a:pPr marL="342900" marR="0" lvl="0" indent="-342900">
              <a:lnSpc>
                <a:spcPct val="107000"/>
              </a:lnSpc>
              <a:spcBef>
                <a:spcPts val="0"/>
              </a:spcBef>
              <a:spcAft>
                <a:spcPts val="0"/>
              </a:spcAft>
              <a:buFont typeface="Symbol" pitchFamily="2" charset="2"/>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Why R? (10 min)</a:t>
            </a:r>
          </a:p>
          <a:p>
            <a:pPr marL="342900" marR="0" lvl="0" indent="-342900">
              <a:lnSpc>
                <a:spcPct val="107000"/>
              </a:lnSpc>
              <a:spcBef>
                <a:spcPts val="0"/>
              </a:spcBef>
              <a:spcAft>
                <a:spcPts val="0"/>
              </a:spcAft>
              <a:buFont typeface="Symbol" pitchFamily="2" charset="2"/>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Overview SPSS vs R (10 min)</a:t>
            </a:r>
          </a:p>
          <a:p>
            <a:pPr marL="342900" marR="0" lvl="0" indent="-342900">
              <a:lnSpc>
                <a:spcPct val="107000"/>
              </a:lnSpc>
              <a:spcBef>
                <a:spcPts val="0"/>
              </a:spcBef>
              <a:spcAft>
                <a:spcPts val="0"/>
              </a:spcAft>
              <a:buFont typeface="Symbol" pitchFamily="2" charset="2"/>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Basic R programming (30min)</a:t>
            </a:r>
          </a:p>
          <a:p>
            <a:pPr marL="342900" marR="0" lvl="0" indent="-342900">
              <a:lnSpc>
                <a:spcPct val="107000"/>
              </a:lnSpc>
              <a:spcBef>
                <a:spcPts val="0"/>
              </a:spcBef>
              <a:spcAft>
                <a:spcPts val="0"/>
              </a:spcAft>
              <a:buFont typeface="Symbol" pitchFamily="2" charset="2"/>
              <a:buChar char=""/>
            </a:pPr>
            <a:endParaRPr lang="en-US" sz="2000" b="1" dirty="0">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0"/>
              </a:spcAft>
              <a:buNone/>
            </a:pPr>
            <a:r>
              <a:rPr lang="en-US" sz="2000" b="1" dirty="0">
                <a:effectLst/>
                <a:latin typeface="Calibri" panose="020F0502020204030204" pitchFamily="34" charset="0"/>
                <a:ea typeface="Times New Roman" panose="02020603050405020304" pitchFamily="18" charset="0"/>
                <a:cs typeface="Times New Roman" panose="02020603050405020304" pitchFamily="18" charset="0"/>
              </a:rPr>
              <a:t>Second hour</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itchFamily="2" charset="2"/>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Using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Rstudio</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(20min)</a:t>
            </a:r>
          </a:p>
          <a:p>
            <a:pPr marL="342900" marR="0" lvl="0" indent="-342900">
              <a:lnSpc>
                <a:spcPct val="107000"/>
              </a:lnSpc>
              <a:spcBef>
                <a:spcPts val="0"/>
              </a:spcBef>
              <a:spcAft>
                <a:spcPts val="0"/>
              </a:spcAft>
              <a:buFont typeface="Symbol" pitchFamily="2" charset="2"/>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What is a function and how to use them? (10 min)</a:t>
            </a:r>
          </a:p>
          <a:p>
            <a:pPr marL="342900" marR="0" lvl="0" indent="-342900">
              <a:lnSpc>
                <a:spcPct val="107000"/>
              </a:lnSpc>
              <a:spcBef>
                <a:spcPts val="0"/>
              </a:spcBef>
              <a:spcAft>
                <a:spcPts val="0"/>
              </a:spcAft>
              <a:buFont typeface="Symbol" pitchFamily="2" charset="2"/>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Manipulating data, exploring descriptive and basic statistics SPSS vs R (30 min) </a:t>
            </a:r>
          </a:p>
          <a:p>
            <a:pPr marL="457200" marR="0">
              <a:lnSpc>
                <a:spcPct val="107000"/>
              </a:lnSpc>
              <a:spcBef>
                <a:spcPts val="0"/>
              </a:spcBef>
              <a:spcAft>
                <a:spcPts val="0"/>
              </a:spcAft>
            </a:pP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4800" dirty="0"/>
          </a:p>
        </p:txBody>
      </p:sp>
      <p:sp>
        <p:nvSpPr>
          <p:cNvPr id="4" name="Content Placeholder 2">
            <a:extLst>
              <a:ext uri="{FF2B5EF4-FFF2-40B4-BE49-F238E27FC236}">
                <a16:creationId xmlns:a16="http://schemas.microsoft.com/office/drawing/2014/main" id="{DAFEAFA5-1237-3ACD-0CA8-CF036F0E8570}"/>
              </a:ext>
            </a:extLst>
          </p:cNvPr>
          <p:cNvSpPr txBox="1">
            <a:spLocks/>
          </p:cNvSpPr>
          <p:nvPr/>
        </p:nvSpPr>
        <p:spPr>
          <a:xfrm>
            <a:off x="6213764" y="1825625"/>
            <a:ext cx="5008418"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indent="0">
              <a:lnSpc>
                <a:spcPct val="107000"/>
              </a:lnSpc>
              <a:spcBef>
                <a:spcPts val="0"/>
              </a:spcBef>
              <a:spcAft>
                <a:spcPts val="0"/>
              </a:spcAft>
              <a:buNone/>
            </a:pPr>
            <a:r>
              <a:rPr lang="en-US" sz="2000" b="1" dirty="0">
                <a:effectLst/>
                <a:latin typeface="Calibri" panose="020F0502020204030204" pitchFamily="34" charset="0"/>
                <a:ea typeface="Times New Roman" panose="02020603050405020304" pitchFamily="18" charset="0"/>
                <a:cs typeface="Times New Roman" panose="02020603050405020304" pitchFamily="18" charset="0"/>
              </a:rPr>
              <a:t>Third Hour</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itchFamily="2" charset="2"/>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Data Visualization SPSS vs R (30 min)</a:t>
            </a:r>
          </a:p>
          <a:p>
            <a:pPr marL="342900" marR="0" lvl="0" indent="-342900">
              <a:lnSpc>
                <a:spcPct val="107000"/>
              </a:lnSpc>
              <a:spcBef>
                <a:spcPts val="0"/>
              </a:spcBef>
              <a:spcAft>
                <a:spcPts val="0"/>
              </a:spcAft>
              <a:buFont typeface="Symbol" pitchFamily="2" charset="2"/>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How to read package documentation (15 min)</a:t>
            </a:r>
          </a:p>
          <a:p>
            <a:pPr marL="342900" marR="0" lvl="0" indent="-342900">
              <a:lnSpc>
                <a:spcPct val="107000"/>
              </a:lnSpc>
              <a:spcBef>
                <a:spcPts val="0"/>
              </a:spcBef>
              <a:spcAft>
                <a:spcPts val="0"/>
              </a:spcAft>
              <a:buFont typeface="Symbol" pitchFamily="2" charset="2"/>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Exploring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baseR</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cheat sheet (15 min)</a:t>
            </a:r>
          </a:p>
          <a:p>
            <a:pPr marR="0" indent="0">
              <a:lnSpc>
                <a:spcPct val="107000"/>
              </a:lnSpc>
              <a:spcBef>
                <a:spcPts val="0"/>
              </a:spcBef>
              <a:spcAft>
                <a:spcPts val="0"/>
              </a:spcAft>
              <a:buNone/>
            </a:pP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R="0" indent="0">
              <a:lnSpc>
                <a:spcPct val="107000"/>
              </a:lnSpc>
              <a:spcBef>
                <a:spcPts val="0"/>
              </a:spcBef>
              <a:spcAft>
                <a:spcPts val="0"/>
              </a:spcAft>
              <a:buNone/>
            </a:pPr>
            <a:r>
              <a:rPr lang="en-US" sz="2000" b="1" dirty="0">
                <a:effectLst/>
                <a:latin typeface="Calibri" panose="020F0502020204030204" pitchFamily="34" charset="0"/>
                <a:ea typeface="Times New Roman" panose="02020603050405020304" pitchFamily="18" charset="0"/>
                <a:cs typeface="Times New Roman" panose="02020603050405020304" pitchFamily="18" charset="0"/>
              </a:rPr>
              <a:t>Forth Hour</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itchFamily="2" charset="2"/>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Supervised Practice – Let’s do it together (1 hour)</a:t>
            </a:r>
          </a:p>
          <a:p>
            <a:pPr marL="742950" marR="0" lvl="1" indent="-285750">
              <a:lnSpc>
                <a:spcPct val="107000"/>
              </a:lnSpc>
              <a:spcBef>
                <a:spcPts val="0"/>
              </a:spcBef>
              <a:spcAft>
                <a:spcPts val="0"/>
              </a:spcAft>
              <a:buFont typeface="Courier New" panose="02070309020205020404" pitchFamily="49" charset="0"/>
              <a:buChar char="o"/>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Import a new dataset</a:t>
            </a:r>
          </a:p>
          <a:p>
            <a:pPr marL="742950" marR="0" lvl="1" indent="-285750">
              <a:lnSpc>
                <a:spcPct val="107000"/>
              </a:lnSpc>
              <a:spcBef>
                <a:spcPts val="0"/>
              </a:spcBef>
              <a:spcAft>
                <a:spcPts val="0"/>
              </a:spcAft>
              <a:buFont typeface="Courier New" panose="02070309020205020404" pitchFamily="49" charset="0"/>
              <a:buChar char="o"/>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Check descriptive of variables</a:t>
            </a:r>
          </a:p>
          <a:p>
            <a:pPr marL="742950" marR="0" lvl="1" indent="-285750">
              <a:lnSpc>
                <a:spcPct val="107000"/>
              </a:lnSpc>
              <a:spcBef>
                <a:spcPts val="0"/>
              </a:spcBef>
              <a:spcAft>
                <a:spcPts val="0"/>
              </a:spcAft>
              <a:buFont typeface="Courier New" panose="02070309020205020404" pitchFamily="49" charset="0"/>
              <a:buChar char="o"/>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Run a t-test, ANOVA, or linear regression</a:t>
            </a:r>
          </a:p>
          <a:p>
            <a:pPr marL="742950" marR="0" lvl="1" indent="-285750">
              <a:lnSpc>
                <a:spcPct val="107000"/>
              </a:lnSpc>
              <a:spcBef>
                <a:spcPts val="0"/>
              </a:spcBef>
              <a:spcAft>
                <a:spcPts val="0"/>
              </a:spcAft>
              <a:buFont typeface="Courier New" panose="02070309020205020404" pitchFamily="49" charset="0"/>
              <a:buChar char="o"/>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Run Pearson’s correlation</a:t>
            </a:r>
          </a:p>
          <a:p>
            <a:pPr marL="742950" marR="0" lvl="1" indent="-285750">
              <a:lnSpc>
                <a:spcPct val="107000"/>
              </a:lnSpc>
              <a:spcBef>
                <a:spcPts val="0"/>
              </a:spcBef>
              <a:spcAft>
                <a:spcPts val="800"/>
              </a:spcAft>
              <a:buFont typeface="Courier New" panose="02070309020205020404" pitchFamily="49" charset="0"/>
              <a:buChar char="o"/>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Generate histograms, scatterplots, and bar graphs.</a:t>
            </a:r>
            <a:endParaRPr lang="en-US" sz="4400" dirty="0"/>
          </a:p>
        </p:txBody>
      </p:sp>
    </p:spTree>
    <p:extLst>
      <p:ext uri="{BB962C8B-B14F-4D97-AF65-F5344CB8AC3E}">
        <p14:creationId xmlns:p14="http://schemas.microsoft.com/office/powerpoint/2010/main" val="3671995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A2FCB-B3BF-32CD-BE89-1797E071593B}"/>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75D6573E-CC78-9D30-A94B-C933BC771412}"/>
              </a:ext>
            </a:extLst>
          </p:cNvPr>
          <p:cNvSpPr>
            <a:spLocks noGrp="1"/>
          </p:cNvSpPr>
          <p:nvPr>
            <p:ph idx="1"/>
          </p:nvPr>
        </p:nvSpPr>
        <p:spPr/>
        <p:txBody>
          <a:bodyPr>
            <a:normAutofit/>
          </a:bodyPr>
          <a:lstStyle/>
          <a:p>
            <a:pPr marL="0" indent="0">
              <a:buNone/>
            </a:pPr>
            <a:r>
              <a:rPr lang="en-US" dirty="0"/>
              <a:t>Like a mixer, an oven, and other kitchen appliance (garbage in, garbage out):</a:t>
            </a:r>
          </a:p>
          <a:p>
            <a:pPr marL="914400" lvl="1" indent="-457200">
              <a:buFont typeface="+mj-lt"/>
              <a:buAutoNum type="arabicPeriod"/>
            </a:pPr>
            <a:r>
              <a:rPr lang="en-US" dirty="0"/>
              <a:t>Input</a:t>
            </a:r>
          </a:p>
          <a:p>
            <a:pPr marL="914400" lvl="1" indent="-457200">
              <a:buFont typeface="+mj-lt"/>
              <a:buAutoNum type="arabicPeriod"/>
            </a:pPr>
            <a:r>
              <a:rPr lang="en-US" dirty="0"/>
              <a:t>Processing</a:t>
            </a:r>
          </a:p>
          <a:p>
            <a:pPr marL="914400" lvl="1" indent="-457200">
              <a:buFont typeface="+mj-lt"/>
              <a:buAutoNum type="arabicPeriod"/>
            </a:pPr>
            <a:r>
              <a:rPr lang="en-US" dirty="0"/>
              <a:t>Output</a:t>
            </a:r>
          </a:p>
          <a:p>
            <a:endParaRPr lang="en-US" dirty="0"/>
          </a:p>
        </p:txBody>
      </p:sp>
    </p:spTree>
    <p:extLst>
      <p:ext uri="{BB962C8B-B14F-4D97-AF65-F5344CB8AC3E}">
        <p14:creationId xmlns:p14="http://schemas.microsoft.com/office/powerpoint/2010/main" val="2986709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A9E2D-A8EA-E3BA-9343-92FE23EE43FF}"/>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C8BAB9A2-E313-2CF5-B6C6-B1A5B2E656A3}"/>
              </a:ext>
            </a:extLst>
          </p:cNvPr>
          <p:cNvSpPr>
            <a:spLocks noGrp="1"/>
          </p:cNvSpPr>
          <p:nvPr>
            <p:ph idx="1"/>
          </p:nvPr>
        </p:nvSpPr>
        <p:spPr/>
        <p:txBody>
          <a:bodyPr>
            <a:normAutofit lnSpcReduction="10000"/>
          </a:bodyPr>
          <a:lstStyle/>
          <a:p>
            <a:pPr marL="0" indent="0">
              <a:buNone/>
            </a:pPr>
            <a:r>
              <a:rPr lang="en-US" dirty="0"/>
              <a:t>Info you need to know about each function you use:</a:t>
            </a:r>
          </a:p>
          <a:p>
            <a:r>
              <a:rPr lang="en-US" dirty="0">
                <a:solidFill>
                  <a:schemeClr val="bg1">
                    <a:lumMod val="65000"/>
                  </a:schemeClr>
                </a:solidFill>
              </a:rPr>
              <a:t>Basic question: what does this function do?</a:t>
            </a:r>
          </a:p>
          <a:p>
            <a:r>
              <a:rPr lang="en-US" dirty="0"/>
              <a:t>What is the </a:t>
            </a:r>
            <a:r>
              <a:rPr lang="en-US" b="1" dirty="0"/>
              <a:t>input</a:t>
            </a:r>
            <a:r>
              <a:rPr lang="en-US" dirty="0"/>
              <a:t> of this function?</a:t>
            </a:r>
          </a:p>
          <a:p>
            <a:pPr lvl="1"/>
            <a:r>
              <a:rPr lang="en-US" dirty="0"/>
              <a:t>E.g., vector, data frame, list, .csv, .xlsx?</a:t>
            </a:r>
          </a:p>
          <a:p>
            <a:r>
              <a:rPr lang="en-US" dirty="0"/>
              <a:t>What is the </a:t>
            </a:r>
            <a:r>
              <a:rPr lang="en-US" b="1" dirty="0"/>
              <a:t>required</a:t>
            </a:r>
            <a:r>
              <a:rPr lang="en-US" dirty="0"/>
              <a:t> arguments of this functions?</a:t>
            </a:r>
          </a:p>
          <a:p>
            <a:pPr lvl="1"/>
            <a:r>
              <a:rPr lang="en-US" dirty="0"/>
              <a:t>Variable names with or without quotations</a:t>
            </a:r>
          </a:p>
          <a:p>
            <a:r>
              <a:rPr lang="en-US" dirty="0"/>
              <a:t>What are the </a:t>
            </a:r>
            <a:r>
              <a:rPr lang="en-US" b="1" dirty="0"/>
              <a:t>default </a:t>
            </a:r>
            <a:r>
              <a:rPr lang="en-US" dirty="0"/>
              <a:t>of this function?</a:t>
            </a:r>
          </a:p>
          <a:p>
            <a:pPr lvl="1"/>
            <a:r>
              <a:rPr lang="en-US" dirty="0"/>
              <a:t>E.g., TRUE or FALSE arguments? remove </a:t>
            </a:r>
            <a:r>
              <a:rPr lang="en-US" dirty="0" err="1"/>
              <a:t>missings</a:t>
            </a:r>
            <a:r>
              <a:rPr lang="en-US" dirty="0"/>
              <a:t> (</a:t>
            </a:r>
            <a:r>
              <a:rPr lang="en-US" dirty="0" err="1"/>
              <a:t>na.rm</a:t>
            </a:r>
            <a:r>
              <a:rPr lang="en-US" dirty="0"/>
              <a:t> = T)?</a:t>
            </a:r>
          </a:p>
          <a:p>
            <a:r>
              <a:rPr lang="en-US" dirty="0"/>
              <a:t>What is the </a:t>
            </a:r>
            <a:r>
              <a:rPr lang="en-US" b="1" dirty="0"/>
              <a:t>output </a:t>
            </a:r>
            <a:r>
              <a:rPr lang="en-US" dirty="0"/>
              <a:t>of this function?</a:t>
            </a:r>
          </a:p>
          <a:p>
            <a:pPr lvl="1"/>
            <a:r>
              <a:rPr lang="en-US" dirty="0"/>
              <a:t>E.g., vector, data frame, list, image, pdf, excel, csv, </a:t>
            </a:r>
            <a:r>
              <a:rPr lang="en-US" dirty="0" err="1"/>
              <a:t>png</a:t>
            </a:r>
            <a:r>
              <a:rPr lang="en-US" dirty="0"/>
              <a:t>…?</a:t>
            </a:r>
          </a:p>
          <a:p>
            <a:pPr marL="457200" lvl="1" indent="0">
              <a:buNone/>
            </a:pPr>
            <a:endParaRPr lang="en-US" dirty="0"/>
          </a:p>
        </p:txBody>
      </p:sp>
    </p:spTree>
    <p:extLst>
      <p:ext uri="{BB962C8B-B14F-4D97-AF65-F5344CB8AC3E}">
        <p14:creationId xmlns:p14="http://schemas.microsoft.com/office/powerpoint/2010/main" val="3792025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2F583-EA77-B661-4CEA-BFEDE90BD8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49FB99-E71A-D232-69A8-80C1193B3A11}"/>
              </a:ext>
            </a:extLst>
          </p:cNvPr>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00b_basic_r.R</a:t>
            </a:r>
            <a:r>
              <a:rPr lang="en-US" dirty="0"/>
              <a:t> file</a:t>
            </a:r>
          </a:p>
        </p:txBody>
      </p:sp>
    </p:spTree>
    <p:extLst>
      <p:ext uri="{BB962C8B-B14F-4D97-AF65-F5344CB8AC3E}">
        <p14:creationId xmlns:p14="http://schemas.microsoft.com/office/powerpoint/2010/main" val="977658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D51BDC-4BBA-41EF-D8E0-7AAB8A43128C}"/>
              </a:ext>
            </a:extLst>
          </p:cNvPr>
          <p:cNvSpPr>
            <a:spLocks noGrp="1"/>
          </p:cNvSpPr>
          <p:nvPr>
            <p:ph type="title"/>
          </p:nvPr>
        </p:nvSpPr>
        <p:spPr/>
        <p:txBody>
          <a:bodyPr/>
          <a:lstStyle/>
          <a:p>
            <a:r>
              <a:rPr lang="en-US" dirty="0"/>
              <a:t>Packages</a:t>
            </a:r>
          </a:p>
        </p:txBody>
      </p:sp>
      <p:sp>
        <p:nvSpPr>
          <p:cNvPr id="5" name="Text Placeholder 4">
            <a:extLst>
              <a:ext uri="{FF2B5EF4-FFF2-40B4-BE49-F238E27FC236}">
                <a16:creationId xmlns:a16="http://schemas.microsoft.com/office/drawing/2014/main" id="{F0DFBF6F-590E-FB3F-97E3-A8E0C348981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68741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5F33AB-2FAB-84EC-0980-E988DA84F5B9}"/>
              </a:ext>
            </a:extLst>
          </p:cNvPr>
          <p:cNvSpPr>
            <a:spLocks noGrp="1"/>
          </p:cNvSpPr>
          <p:nvPr>
            <p:ph type="title"/>
          </p:nvPr>
        </p:nvSpPr>
        <p:spPr/>
        <p:txBody>
          <a:bodyPr/>
          <a:lstStyle/>
          <a:p>
            <a:r>
              <a:rPr lang="en-US" dirty="0"/>
              <a:t>Packages</a:t>
            </a:r>
          </a:p>
        </p:txBody>
      </p:sp>
      <p:sp>
        <p:nvSpPr>
          <p:cNvPr id="5" name="Content Placeholder 4">
            <a:extLst>
              <a:ext uri="{FF2B5EF4-FFF2-40B4-BE49-F238E27FC236}">
                <a16:creationId xmlns:a16="http://schemas.microsoft.com/office/drawing/2014/main" id="{704B830B-925C-30C4-5BE9-AEF7EA997DAA}"/>
              </a:ext>
            </a:extLst>
          </p:cNvPr>
          <p:cNvSpPr>
            <a:spLocks noGrp="1"/>
          </p:cNvSpPr>
          <p:nvPr>
            <p:ph idx="1"/>
          </p:nvPr>
        </p:nvSpPr>
        <p:spPr/>
        <p:txBody>
          <a:bodyPr>
            <a:normAutofit fontScale="92500" lnSpcReduction="20000"/>
          </a:bodyPr>
          <a:lstStyle/>
          <a:p>
            <a:r>
              <a:rPr lang="en-US" dirty="0"/>
              <a:t>Like apps in your phone. Examples:</a:t>
            </a:r>
          </a:p>
          <a:p>
            <a:pPr lvl="1"/>
            <a:r>
              <a:rPr lang="en-US" dirty="0"/>
              <a:t>Text message – Communication by text</a:t>
            </a:r>
          </a:p>
          <a:p>
            <a:pPr lvl="1"/>
            <a:r>
              <a:rPr lang="en-US" dirty="0"/>
              <a:t>Communication by video</a:t>
            </a:r>
          </a:p>
          <a:p>
            <a:pPr lvl="1"/>
            <a:r>
              <a:rPr lang="en-US" dirty="0"/>
              <a:t>Edit photo</a:t>
            </a:r>
          </a:p>
          <a:p>
            <a:r>
              <a:rPr lang="en-US" dirty="0"/>
              <a:t>If you want to use the app functionality, you have to install the app in your phone. And you only install one time. Right:</a:t>
            </a:r>
          </a:p>
          <a:p>
            <a:pPr lvl="1"/>
            <a:r>
              <a:rPr lang="en-US" dirty="0" err="1">
                <a:latin typeface="Courier New" panose="02070309020205020404" pitchFamily="49" charset="0"/>
                <a:cs typeface="Courier New" panose="02070309020205020404" pitchFamily="49" charset="0"/>
              </a:rPr>
              <a:t>install.packages</a:t>
            </a:r>
            <a:r>
              <a:rPr lang="en-US" dirty="0">
                <a:latin typeface="Courier New" panose="02070309020205020404" pitchFamily="49" charset="0"/>
                <a:cs typeface="Courier New" panose="02070309020205020404" pitchFamily="49" charset="0"/>
              </a:rPr>
              <a:t>()</a:t>
            </a:r>
            <a:endParaRPr lang="en-US" dirty="0"/>
          </a:p>
          <a:p>
            <a:r>
              <a:rPr lang="en-US" dirty="0"/>
              <a:t>Then, every time you want to use the app in your phone you have to ‘open the app.’</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library(</a:t>
            </a:r>
            <a:r>
              <a:rPr lang="en-US" dirty="0" err="1">
                <a:latin typeface="Courier New" panose="02070309020205020404" pitchFamily="49" charset="0"/>
                <a:cs typeface="Courier New" panose="02070309020205020404" pitchFamily="49" charset="0"/>
              </a:rPr>
              <a:t>app_name</a:t>
            </a:r>
            <a:r>
              <a:rPr lang="en-US" dirty="0">
                <a:latin typeface="Courier New" panose="02070309020205020404" pitchFamily="49" charset="0"/>
                <a:cs typeface="Courier New" panose="02070309020205020404" pitchFamily="49" charset="0"/>
              </a:rPr>
              <a:t>)</a:t>
            </a:r>
          </a:p>
          <a:p>
            <a:r>
              <a:rPr lang="en-US" dirty="0"/>
              <a:t>Sometimes you are not using the app but it is still open in the background ‘ready to work’</a:t>
            </a:r>
          </a:p>
        </p:txBody>
      </p:sp>
    </p:spTree>
    <p:extLst>
      <p:ext uri="{BB962C8B-B14F-4D97-AF65-F5344CB8AC3E}">
        <p14:creationId xmlns:p14="http://schemas.microsoft.com/office/powerpoint/2010/main" val="2952156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5154-4B75-E28C-6F98-E176F9E1691B}"/>
              </a:ext>
            </a:extLst>
          </p:cNvPr>
          <p:cNvSpPr>
            <a:spLocks noGrp="1"/>
          </p:cNvSpPr>
          <p:nvPr>
            <p:ph type="title"/>
          </p:nvPr>
        </p:nvSpPr>
        <p:spPr/>
        <p:txBody>
          <a:bodyPr/>
          <a:lstStyle/>
          <a:p>
            <a:r>
              <a:rPr lang="en-US" dirty="0"/>
              <a:t>Packages</a:t>
            </a:r>
          </a:p>
        </p:txBody>
      </p:sp>
      <p:sp>
        <p:nvSpPr>
          <p:cNvPr id="3" name="Content Placeholder 2">
            <a:extLst>
              <a:ext uri="{FF2B5EF4-FFF2-40B4-BE49-F238E27FC236}">
                <a16:creationId xmlns:a16="http://schemas.microsoft.com/office/drawing/2014/main" id="{7BC55BF9-7233-0445-95E3-7AB84DE5B343}"/>
              </a:ext>
            </a:extLst>
          </p:cNvPr>
          <p:cNvSpPr>
            <a:spLocks noGrp="1"/>
          </p:cNvSpPr>
          <p:nvPr>
            <p:ph idx="1"/>
          </p:nvPr>
        </p:nvSpPr>
        <p:spPr/>
        <p:txBody>
          <a:bodyPr/>
          <a:lstStyle/>
          <a:p>
            <a:pPr marL="514350" indent="-514350">
              <a:buFont typeface="+mj-lt"/>
              <a:buAutoNum type="arabicPeriod"/>
            </a:pPr>
            <a:r>
              <a:rPr lang="en-US" dirty="0"/>
              <a:t>Reading package documentation</a:t>
            </a:r>
          </a:p>
          <a:p>
            <a:pPr marL="971550" lvl="1" indent="-514350">
              <a:buFont typeface="+mj-lt"/>
              <a:buAutoNum type="arabicPeriod"/>
            </a:pPr>
            <a:r>
              <a:rPr lang="en-US" dirty="0"/>
              <a:t>Google ’</a:t>
            </a:r>
            <a:r>
              <a:rPr lang="en-US" b="1" dirty="0" err="1"/>
              <a:t>dplyr</a:t>
            </a:r>
            <a:r>
              <a:rPr lang="en-US" b="1" dirty="0"/>
              <a:t> R documentation</a:t>
            </a:r>
            <a:r>
              <a:rPr lang="en-US" dirty="0"/>
              <a:t>’ – look for </a:t>
            </a:r>
            <a:r>
              <a:rPr lang="en-US" dirty="0" err="1">
                <a:latin typeface="Courier New" panose="02070309020205020404" pitchFamily="49" charset="0"/>
                <a:cs typeface="Courier New" panose="02070309020205020404" pitchFamily="49" charset="0"/>
              </a:rPr>
              <a:t>cran.r</a:t>
            </a:r>
            <a:r>
              <a:rPr lang="en-US" dirty="0">
                <a:latin typeface="Courier New" panose="02070309020205020404" pitchFamily="49" charset="0"/>
                <a:cs typeface="Courier New" panose="02070309020205020404" pitchFamily="49" charset="0"/>
              </a:rPr>
              <a:t>-project</a:t>
            </a:r>
            <a:r>
              <a:rPr lang="en-US" dirty="0"/>
              <a:t> link</a:t>
            </a:r>
          </a:p>
          <a:p>
            <a:pPr marL="514350" indent="-514350">
              <a:buFont typeface="+mj-lt"/>
              <a:buAutoNum type="arabicPeriod"/>
            </a:pPr>
            <a:r>
              <a:rPr lang="en-US" dirty="0"/>
              <a:t>Package Manual vs. Vignettes</a:t>
            </a:r>
          </a:p>
          <a:p>
            <a:pPr marL="971550" lvl="1" indent="-514350">
              <a:buFont typeface="+mj-lt"/>
              <a:buAutoNum type="arabicPeriod"/>
            </a:pPr>
            <a:r>
              <a:rPr lang="en-US" dirty="0"/>
              <a:t>Examples in help</a:t>
            </a:r>
          </a:p>
          <a:p>
            <a:pPr marL="514350" indent="-514350">
              <a:buFont typeface="+mj-lt"/>
              <a:buAutoNum type="arabicPeriod"/>
            </a:pPr>
            <a:r>
              <a:rPr lang="en-US" dirty="0"/>
              <a:t>CRAN vs GitHub vs e-book</a:t>
            </a:r>
          </a:p>
          <a:p>
            <a:pPr marL="0" indent="0">
              <a:buNone/>
            </a:pPr>
            <a:endParaRPr lang="en-US" dirty="0"/>
          </a:p>
          <a:p>
            <a:pPr marL="0" indent="0">
              <a:buNone/>
            </a:pPr>
            <a:r>
              <a:rPr lang="en-US" dirty="0"/>
              <a:t>RStudio – </a:t>
            </a:r>
            <a:r>
              <a:rPr lang="en-US" dirty="0">
                <a:latin typeface="Courier New" panose="02070309020205020404" pitchFamily="49" charset="0"/>
                <a:cs typeface="Courier New" panose="02070309020205020404" pitchFamily="49" charset="0"/>
              </a:rPr>
              <a:t>help() / ? / F1</a:t>
            </a:r>
            <a:r>
              <a:rPr lang="en-US" dirty="0"/>
              <a:t>: CRAN</a:t>
            </a:r>
          </a:p>
        </p:txBody>
      </p:sp>
    </p:spTree>
    <p:extLst>
      <p:ext uri="{BB962C8B-B14F-4D97-AF65-F5344CB8AC3E}">
        <p14:creationId xmlns:p14="http://schemas.microsoft.com/office/powerpoint/2010/main" val="3129362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1205-375A-0E2B-904F-69B335F885E7}"/>
              </a:ext>
            </a:extLst>
          </p:cNvPr>
          <p:cNvSpPr>
            <a:spLocks noGrp="1"/>
          </p:cNvSpPr>
          <p:nvPr>
            <p:ph type="title"/>
          </p:nvPr>
        </p:nvSpPr>
        <p:spPr/>
        <p:txBody>
          <a:bodyPr/>
          <a:lstStyle/>
          <a:p>
            <a:r>
              <a:rPr lang="en-US" dirty="0"/>
              <a:t>Packages - debugging</a:t>
            </a:r>
          </a:p>
        </p:txBody>
      </p:sp>
      <p:sp>
        <p:nvSpPr>
          <p:cNvPr id="3" name="Content Placeholder 2">
            <a:extLst>
              <a:ext uri="{FF2B5EF4-FFF2-40B4-BE49-F238E27FC236}">
                <a16:creationId xmlns:a16="http://schemas.microsoft.com/office/drawing/2014/main" id="{4869B611-1A93-1799-C113-3C6C9BA29C5F}"/>
              </a:ext>
            </a:extLst>
          </p:cNvPr>
          <p:cNvSpPr>
            <a:spLocks noGrp="1"/>
          </p:cNvSpPr>
          <p:nvPr>
            <p:ph idx="1"/>
          </p:nvPr>
        </p:nvSpPr>
        <p:spPr/>
        <p:txBody>
          <a:bodyPr>
            <a:normAutofit fontScale="92500" lnSpcReduction="20000"/>
          </a:bodyPr>
          <a:lstStyle/>
          <a:p>
            <a:r>
              <a:rPr lang="en-US" dirty="0"/>
              <a:t>Sometimes you mind find packages with different names with functions with the same name, doing different things!</a:t>
            </a:r>
          </a:p>
          <a:p>
            <a:pPr lvl="1"/>
            <a:r>
              <a:rPr lang="en-US" dirty="0"/>
              <a:t>Problem of a ‘free environment’ anyone do whatever they want, and call it whatever they want. </a:t>
            </a:r>
          </a:p>
          <a:p>
            <a:pPr lvl="1"/>
            <a:r>
              <a:rPr lang="en-US" dirty="0"/>
              <a:t>But no worry, R has a beautiful solution. Just specify which package you want to use. </a:t>
            </a:r>
          </a:p>
          <a:p>
            <a:r>
              <a:rPr lang="en-US" dirty="0"/>
              <a:t>Common problem with </a:t>
            </a:r>
            <a:r>
              <a:rPr lang="en-US" dirty="0">
                <a:latin typeface="Courier New" panose="02070309020205020404" pitchFamily="49" charset="0"/>
                <a:cs typeface="Courier New" panose="02070309020205020404" pitchFamily="49" charset="0"/>
              </a:rPr>
              <a:t>filter()</a:t>
            </a:r>
            <a:r>
              <a:rPr lang="en-US" dirty="0">
                <a:latin typeface="Calibri" panose="020F0502020204030204" pitchFamily="34" charset="0"/>
                <a:cs typeface="Calibri" panose="020F0502020204030204" pitchFamily="34" charset="0"/>
              </a:rPr>
              <a:t>from </a:t>
            </a:r>
            <a:r>
              <a:rPr lang="en-US" dirty="0" err="1">
                <a:latin typeface="Calibri" panose="020F0502020204030204" pitchFamily="34" charset="0"/>
                <a:cs typeface="Calibri" panose="020F0502020204030204" pitchFamily="34" charset="0"/>
              </a:rPr>
              <a:t>dplyr</a:t>
            </a:r>
            <a:r>
              <a:rPr lang="en-US" dirty="0">
                <a:latin typeface="Calibri" panose="020F0502020204030204" pitchFamily="34" charset="0"/>
                <a:cs typeface="Calibri" panose="020F0502020204030204" pitchFamily="34" charset="0"/>
              </a:rPr>
              <a:t>.</a:t>
            </a:r>
          </a:p>
          <a:p>
            <a:pPr lvl="1"/>
            <a:r>
              <a:rPr lang="en-US" dirty="0">
                <a:latin typeface="Courier New" panose="02070309020205020404" pitchFamily="49" charset="0"/>
                <a:cs typeface="Courier New" panose="02070309020205020404" pitchFamily="49" charset="0"/>
              </a:rPr>
              <a:t>stats::filter()</a:t>
            </a:r>
          </a:p>
          <a:p>
            <a:pPr lvl="1"/>
            <a:r>
              <a:rPr lang="en-US" dirty="0" err="1">
                <a:latin typeface="Courier New" panose="02070309020205020404" pitchFamily="49" charset="0"/>
                <a:cs typeface="Courier New" panose="02070309020205020404" pitchFamily="49" charset="0"/>
              </a:rPr>
              <a:t>dplyr</a:t>
            </a:r>
            <a:r>
              <a:rPr lang="en-US" dirty="0">
                <a:latin typeface="Courier New" panose="02070309020205020404" pitchFamily="49" charset="0"/>
                <a:cs typeface="Courier New" panose="02070309020205020404" pitchFamily="49" charset="0"/>
              </a:rPr>
              <a:t>::filter()</a:t>
            </a:r>
          </a:p>
          <a:p>
            <a:pPr lvl="1"/>
            <a:r>
              <a:rPr lang="en-US" dirty="0">
                <a:latin typeface="Calibri" panose="020F0502020204030204" pitchFamily="34" charset="0"/>
                <a:cs typeface="Calibri" panose="020F0502020204030204" pitchFamily="34" charset="0"/>
              </a:rPr>
              <a:t>OR</a:t>
            </a:r>
          </a:p>
          <a:p>
            <a:pPr lvl="1"/>
            <a:r>
              <a:rPr lang="en-US" dirty="0" err="1">
                <a:latin typeface="Courier New" panose="02070309020205020404" pitchFamily="49" charset="0"/>
                <a:cs typeface="Courier New" panose="02070309020205020404" pitchFamily="49" charset="0"/>
              </a:rPr>
              <a:t>Hmisc</a:t>
            </a:r>
            <a:r>
              <a:rPr lang="en-US" dirty="0">
                <a:latin typeface="Courier New" panose="02070309020205020404" pitchFamily="49" charset="0"/>
                <a:cs typeface="Courier New" panose="02070309020205020404" pitchFamily="49" charset="0"/>
              </a:rPr>
              <a:t>::describe()</a:t>
            </a:r>
          </a:p>
          <a:p>
            <a:pPr lvl="1"/>
            <a:r>
              <a:rPr lang="en-US" dirty="0">
                <a:latin typeface="Courier New" panose="02070309020205020404" pitchFamily="49" charset="0"/>
                <a:cs typeface="Courier New" panose="02070309020205020404" pitchFamily="49" charset="0"/>
              </a:rPr>
              <a:t>psych::describe()</a:t>
            </a:r>
          </a:p>
          <a:p>
            <a:r>
              <a:rPr lang="en-US" dirty="0">
                <a:latin typeface="Calibri" panose="020F0502020204030204" pitchFamily="34" charset="0"/>
                <a:cs typeface="Calibri" panose="020F0502020204030204" pitchFamily="34" charset="0"/>
              </a:rPr>
              <a:t>When different packages have functions with the same name, the last loaded package with ‘mask’ previous functions.</a:t>
            </a:r>
          </a:p>
          <a:p>
            <a:pPr lvl="1"/>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93390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5400-55E3-EBB1-D46B-16E261D110AE}"/>
              </a:ext>
            </a:extLst>
          </p:cNvPr>
          <p:cNvSpPr>
            <a:spLocks noGrp="1"/>
          </p:cNvSpPr>
          <p:nvPr>
            <p:ph type="title"/>
          </p:nvPr>
        </p:nvSpPr>
        <p:spPr/>
        <p:txBody>
          <a:bodyPr/>
          <a:lstStyle/>
          <a:p>
            <a:r>
              <a:rPr lang="en-US" dirty="0"/>
              <a:t>Debugging</a:t>
            </a:r>
          </a:p>
        </p:txBody>
      </p:sp>
      <p:sp>
        <p:nvSpPr>
          <p:cNvPr id="3" name="Text Placeholder 2">
            <a:extLst>
              <a:ext uri="{FF2B5EF4-FFF2-40B4-BE49-F238E27FC236}">
                <a16:creationId xmlns:a16="http://schemas.microsoft.com/office/drawing/2014/main" id="{C7581E4C-C515-576D-9086-D616874FFDE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5157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A2CE-41C7-A535-B690-CE5744DD6229}"/>
              </a:ext>
            </a:extLst>
          </p:cNvPr>
          <p:cNvSpPr>
            <a:spLocks noGrp="1"/>
          </p:cNvSpPr>
          <p:nvPr>
            <p:ph type="title"/>
          </p:nvPr>
        </p:nvSpPr>
        <p:spPr/>
        <p:txBody>
          <a:bodyPr/>
          <a:lstStyle/>
          <a:p>
            <a:r>
              <a:rPr lang="en-US" dirty="0"/>
              <a:t>Debugging</a:t>
            </a:r>
          </a:p>
        </p:txBody>
      </p:sp>
      <p:sp>
        <p:nvSpPr>
          <p:cNvPr id="3" name="Content Placeholder 2">
            <a:extLst>
              <a:ext uri="{FF2B5EF4-FFF2-40B4-BE49-F238E27FC236}">
                <a16:creationId xmlns:a16="http://schemas.microsoft.com/office/drawing/2014/main" id="{FD5CE74D-6D82-1706-C318-D15F16C65FD7}"/>
              </a:ext>
            </a:extLst>
          </p:cNvPr>
          <p:cNvSpPr>
            <a:spLocks noGrp="1"/>
          </p:cNvSpPr>
          <p:nvPr>
            <p:ph idx="1"/>
          </p:nvPr>
        </p:nvSpPr>
        <p:spPr/>
        <p:txBody>
          <a:bodyPr/>
          <a:lstStyle/>
          <a:p>
            <a:r>
              <a:rPr lang="en-US" dirty="0"/>
              <a:t>Get used to it</a:t>
            </a:r>
          </a:p>
          <a:p>
            <a:pPr lvl="1"/>
            <a:r>
              <a:rPr lang="en-US" dirty="0"/>
              <a:t>Awesome way to learn and true reality when using R.</a:t>
            </a:r>
          </a:p>
          <a:p>
            <a:r>
              <a:rPr lang="en-US" dirty="0"/>
              <a:t>Resources:</a:t>
            </a:r>
          </a:p>
          <a:p>
            <a:pPr lvl="1"/>
            <a:r>
              <a:rPr lang="en-US" dirty="0"/>
              <a:t>Package manual</a:t>
            </a:r>
          </a:p>
          <a:p>
            <a:pPr lvl="1"/>
            <a:r>
              <a:rPr lang="en-US" b="1" dirty="0" err="1"/>
              <a:t>Cheatsheets</a:t>
            </a:r>
            <a:endParaRPr lang="en-US" b="1" dirty="0"/>
          </a:p>
          <a:p>
            <a:pPr lvl="1"/>
            <a:r>
              <a:rPr lang="en-US" dirty="0"/>
              <a:t>Stack Overflow</a:t>
            </a:r>
          </a:p>
          <a:p>
            <a:pPr lvl="1"/>
            <a:r>
              <a:rPr lang="en-US" b="1" dirty="0" err="1"/>
              <a:t>ChatGPT</a:t>
            </a:r>
            <a:r>
              <a:rPr lang="en-US" b="1" dirty="0"/>
              <a:t> </a:t>
            </a:r>
            <a:r>
              <a:rPr lang="en-US" dirty="0"/>
              <a:t>(free)</a:t>
            </a:r>
            <a:r>
              <a:rPr lang="en-US" b="1" dirty="0"/>
              <a:t> </a:t>
            </a:r>
            <a:r>
              <a:rPr lang="en-US" dirty="0"/>
              <a:t>/ Copilot</a:t>
            </a:r>
          </a:p>
        </p:txBody>
      </p:sp>
    </p:spTree>
    <p:extLst>
      <p:ext uri="{BB962C8B-B14F-4D97-AF65-F5344CB8AC3E}">
        <p14:creationId xmlns:p14="http://schemas.microsoft.com/office/powerpoint/2010/main" val="1338929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E2B1F1-CE20-FFEF-E8E7-154812ECD92D}"/>
              </a:ext>
            </a:extLst>
          </p:cNvPr>
          <p:cNvSpPr>
            <a:spLocks noGrp="1"/>
          </p:cNvSpPr>
          <p:nvPr>
            <p:ph type="title"/>
          </p:nvPr>
        </p:nvSpPr>
        <p:spPr/>
        <p:txBody>
          <a:bodyPr/>
          <a:lstStyle/>
          <a:p>
            <a:r>
              <a:rPr lang="en-US" dirty="0" err="1"/>
              <a:t>Tidyverse</a:t>
            </a:r>
            <a:endParaRPr lang="en-US" dirty="0"/>
          </a:p>
        </p:txBody>
      </p:sp>
      <p:sp>
        <p:nvSpPr>
          <p:cNvPr id="5" name="Text Placeholder 4">
            <a:extLst>
              <a:ext uri="{FF2B5EF4-FFF2-40B4-BE49-F238E27FC236}">
                <a16:creationId xmlns:a16="http://schemas.microsoft.com/office/drawing/2014/main" id="{AC0480CF-1F03-2675-B571-98C3B73975BD}"/>
              </a:ext>
            </a:extLst>
          </p:cNvPr>
          <p:cNvSpPr>
            <a:spLocks noGrp="1"/>
          </p:cNvSpPr>
          <p:nvPr>
            <p:ph type="body" idx="1"/>
          </p:nvPr>
        </p:nvSpPr>
        <p:spPr/>
        <p:txBody>
          <a:bodyPr>
            <a:normAutofit fontScale="92500" lnSpcReduction="10000"/>
          </a:bodyPr>
          <a:lstStyle/>
          <a:p>
            <a:r>
              <a:rPr lang="en-US" dirty="0"/>
              <a:t>A package of packages</a:t>
            </a:r>
          </a:p>
          <a:p>
            <a:r>
              <a:rPr lang="en-US" dirty="0"/>
              <a:t>Imagine Microsoft Office, or Apple environment, or Google environment, and now, TIDYVERSE!</a:t>
            </a:r>
          </a:p>
          <a:p>
            <a:r>
              <a:rPr lang="en-US" dirty="0"/>
              <a:t>A life style, or better, a data science style</a:t>
            </a:r>
          </a:p>
        </p:txBody>
      </p:sp>
    </p:spTree>
    <p:extLst>
      <p:ext uri="{BB962C8B-B14F-4D97-AF65-F5344CB8AC3E}">
        <p14:creationId xmlns:p14="http://schemas.microsoft.com/office/powerpoint/2010/main" val="3160449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EEB6-4780-7D08-E88C-2741975A6667}"/>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031038A3-73CC-CA57-81E8-FF48941C07D0}"/>
              </a:ext>
            </a:extLst>
          </p:cNvPr>
          <p:cNvSpPr>
            <a:spLocks noGrp="1"/>
          </p:cNvSpPr>
          <p:nvPr>
            <p:ph idx="1"/>
          </p:nvPr>
        </p:nvSpPr>
        <p:spPr/>
        <p:txBody>
          <a:bodyPr>
            <a:normAutofit/>
          </a:bodyPr>
          <a:lstStyle/>
          <a:p>
            <a:pPr algn="l">
              <a:buFont typeface="+mj-lt"/>
              <a:buAutoNum type="arabicPeriod"/>
            </a:pPr>
            <a:r>
              <a:rPr lang="en-US" dirty="0">
                <a:solidFill>
                  <a:schemeClr val="bg1">
                    <a:lumMod val="65000"/>
                  </a:schemeClr>
                </a:solidFill>
                <a:latin typeface="Calibri" panose="020F0502020204030204" pitchFamily="34" charset="0"/>
                <a:cs typeface="Calibri" panose="020F0502020204030204" pitchFamily="34" charset="0"/>
              </a:rPr>
              <a:t>U</a:t>
            </a:r>
            <a:r>
              <a:rPr lang="en-US" b="0" i="0" dirty="0">
                <a:solidFill>
                  <a:schemeClr val="bg1">
                    <a:lumMod val="65000"/>
                  </a:schemeClr>
                </a:solidFill>
                <a:effectLst/>
                <a:latin typeface="Calibri" panose="020F0502020204030204" pitchFamily="34" charset="0"/>
                <a:cs typeface="Calibri" panose="020F0502020204030204" pitchFamily="34" charset="0"/>
              </a:rPr>
              <a:t>se basic R functions to manipulate data, run descriptive statistics, run common statistical analyses, and visualize data.</a:t>
            </a:r>
          </a:p>
          <a:p>
            <a:pPr algn="l">
              <a:buFont typeface="+mj-lt"/>
              <a:buAutoNum type="arabicPeriod"/>
            </a:pPr>
            <a:r>
              <a:rPr lang="en-US" b="0" i="0" dirty="0">
                <a:solidFill>
                  <a:schemeClr val="tx1">
                    <a:lumMod val="50000"/>
                    <a:lumOff val="50000"/>
                  </a:schemeClr>
                </a:solidFill>
                <a:effectLst/>
                <a:latin typeface="Calibri" panose="020F0502020204030204" pitchFamily="34" charset="0"/>
                <a:cs typeface="Calibri" panose="020F0502020204030204" pitchFamily="34" charset="0"/>
              </a:rPr>
              <a:t> Explore R resources and make use of R community member forums so they can keep learning and improving their skills.</a:t>
            </a:r>
          </a:p>
          <a:p>
            <a:pPr algn="l">
              <a:buFont typeface="+mj-lt"/>
              <a:buAutoNum type="arabicPeriod"/>
            </a:pPr>
            <a:r>
              <a:rPr lang="en-US" b="0" i="0" dirty="0">
                <a:solidFill>
                  <a:srgbClr val="333333"/>
                </a:solidFill>
                <a:effectLst/>
                <a:latin typeface="Calibri" panose="020F0502020204030204" pitchFamily="34" charset="0"/>
                <a:cs typeface="Calibri" panose="020F0502020204030204" pitchFamily="34" charset="0"/>
              </a:rPr>
              <a:t> Read documentation for R packages so they can learn new packages and troubleshoot their syntax.</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7648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1EAC0-74D4-520D-E046-9CC706908B38}"/>
              </a:ext>
            </a:extLst>
          </p:cNvPr>
          <p:cNvSpPr>
            <a:spLocks noGrp="1"/>
          </p:cNvSpPr>
          <p:nvPr>
            <p:ph type="title"/>
          </p:nvPr>
        </p:nvSpPr>
        <p:spPr/>
        <p:txBody>
          <a:bodyPr/>
          <a:lstStyle/>
          <a:p>
            <a:r>
              <a:rPr lang="en-US" dirty="0" err="1"/>
              <a:t>Tidyverse</a:t>
            </a:r>
            <a:endParaRPr lang="en-US" dirty="0"/>
          </a:p>
        </p:txBody>
      </p:sp>
      <p:sp>
        <p:nvSpPr>
          <p:cNvPr id="3" name="Content Placeholder 2">
            <a:extLst>
              <a:ext uri="{FF2B5EF4-FFF2-40B4-BE49-F238E27FC236}">
                <a16:creationId xmlns:a16="http://schemas.microsoft.com/office/drawing/2014/main" id="{BD2B2B25-FAAB-65EA-2E1A-A5748BEC1D58}"/>
              </a:ext>
            </a:extLst>
          </p:cNvPr>
          <p:cNvSpPr>
            <a:spLocks noGrp="1"/>
          </p:cNvSpPr>
          <p:nvPr>
            <p:ph idx="1"/>
          </p:nvPr>
        </p:nvSpPr>
        <p:spPr/>
        <p:txBody>
          <a:bodyPr/>
          <a:lstStyle/>
          <a:p>
            <a:r>
              <a:rPr lang="en-US" dirty="0"/>
              <a:t>Citation: all tidy data are organized in the same all, all messy data are messy in different ways. </a:t>
            </a:r>
          </a:p>
          <a:p>
            <a:r>
              <a:rPr lang="en-US" dirty="0"/>
              <a:t>Add image</a:t>
            </a:r>
          </a:p>
        </p:txBody>
      </p:sp>
    </p:spTree>
    <p:extLst>
      <p:ext uri="{BB962C8B-B14F-4D97-AF65-F5344CB8AC3E}">
        <p14:creationId xmlns:p14="http://schemas.microsoft.com/office/powerpoint/2010/main" val="1699580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10;&#10;Description automatically generated">
            <a:extLst>
              <a:ext uri="{FF2B5EF4-FFF2-40B4-BE49-F238E27FC236}">
                <a16:creationId xmlns:a16="http://schemas.microsoft.com/office/drawing/2014/main" id="{F07E264E-FCE4-1FB5-F68A-B9DB5DACD35A}"/>
              </a:ext>
            </a:extLst>
          </p:cNvPr>
          <p:cNvPicPr>
            <a:picLocks noGrp="1" noChangeAspect="1"/>
          </p:cNvPicPr>
          <p:nvPr>
            <p:ph idx="1"/>
          </p:nvPr>
        </p:nvPicPr>
        <p:blipFill>
          <a:blip r:embed="rId2"/>
          <a:stretch>
            <a:fillRect/>
          </a:stretch>
        </p:blipFill>
        <p:spPr>
          <a:xfrm>
            <a:off x="330070" y="149224"/>
            <a:ext cx="10905965" cy="6134605"/>
          </a:xfrm>
        </p:spPr>
      </p:pic>
      <p:sp>
        <p:nvSpPr>
          <p:cNvPr id="7" name="TextBox 6">
            <a:extLst>
              <a:ext uri="{FF2B5EF4-FFF2-40B4-BE49-F238E27FC236}">
                <a16:creationId xmlns:a16="http://schemas.microsoft.com/office/drawing/2014/main" id="{5B933CDD-BFA2-9FC6-67BC-B6B7C7E661B4}"/>
              </a:ext>
            </a:extLst>
          </p:cNvPr>
          <p:cNvSpPr txBox="1"/>
          <p:nvPr/>
        </p:nvSpPr>
        <p:spPr>
          <a:xfrm>
            <a:off x="330070" y="6431777"/>
            <a:ext cx="11183058" cy="276999"/>
          </a:xfrm>
          <a:prstGeom prst="rect">
            <a:avLst/>
          </a:prstGeom>
          <a:noFill/>
        </p:spPr>
        <p:txBody>
          <a:bodyPr wrap="square">
            <a:spAutoFit/>
          </a:bodyPr>
          <a:lstStyle/>
          <a:p>
            <a:r>
              <a:rPr lang="en-US" sz="1200" dirty="0">
                <a:solidFill>
                  <a:schemeClr val="bg1">
                    <a:lumMod val="65000"/>
                  </a:schemeClr>
                </a:solidFill>
                <a:effectLst/>
              </a:rPr>
              <a:t>Art: Horst, J. L. A. A. (2020, October 12). </a:t>
            </a:r>
            <a:r>
              <a:rPr lang="en-US" sz="1200" i="1" dirty="0">
                <a:solidFill>
                  <a:schemeClr val="bg1">
                    <a:lumMod val="65000"/>
                  </a:schemeClr>
                </a:solidFill>
                <a:effectLst/>
              </a:rPr>
              <a:t>Tidy data for efficiency, reproducibility, and collaboration</a:t>
            </a:r>
            <a:r>
              <a:rPr lang="en-US" sz="1200" dirty="0">
                <a:solidFill>
                  <a:schemeClr val="bg1">
                    <a:lumMod val="65000"/>
                  </a:schemeClr>
                </a:solidFill>
                <a:effectLst/>
              </a:rPr>
              <a:t>. </a:t>
            </a:r>
            <a:r>
              <a:rPr lang="en-US" sz="1200" dirty="0">
                <a:solidFill>
                  <a:schemeClr val="bg1">
                    <a:lumMod val="65000"/>
                  </a:schemeClr>
                </a:solidFill>
                <a:effectLst/>
                <a:hlinkClick r:id="rId3">
                  <a:extLst>
                    <a:ext uri="{A12FA001-AC4F-418D-AE19-62706E023703}">
                      <ahyp:hlinkClr xmlns:ahyp="http://schemas.microsoft.com/office/drawing/2018/hyperlinkcolor" val="tx"/>
                    </a:ext>
                  </a:extLst>
                </a:hlinkClick>
              </a:rPr>
              <a:t>https://www.openscapes.org/blog/2020/10/12/tidy-data//</a:t>
            </a:r>
            <a:endParaRPr lang="en-US" sz="1200" dirty="0">
              <a:solidFill>
                <a:schemeClr val="bg1">
                  <a:lumMod val="65000"/>
                </a:schemeClr>
              </a:solidFill>
              <a:effectLst/>
            </a:endParaRPr>
          </a:p>
        </p:txBody>
      </p:sp>
    </p:spTree>
    <p:extLst>
      <p:ext uri="{BB962C8B-B14F-4D97-AF65-F5344CB8AC3E}">
        <p14:creationId xmlns:p14="http://schemas.microsoft.com/office/powerpoint/2010/main" val="878756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5586-79B2-B8D4-D5DB-7247BE5BEA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46B9CE-33AB-AF2C-A05C-1A381B68B77D}"/>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4E1FD3DE-F68C-B3D6-680A-1595DF18C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4FD28A0-4E1D-F56D-ADC4-892E191E8960}"/>
              </a:ext>
            </a:extLst>
          </p:cNvPr>
          <p:cNvSpPr txBox="1"/>
          <p:nvPr/>
        </p:nvSpPr>
        <p:spPr>
          <a:xfrm>
            <a:off x="80684" y="6570327"/>
            <a:ext cx="11183058" cy="276999"/>
          </a:xfrm>
          <a:prstGeom prst="rect">
            <a:avLst/>
          </a:prstGeom>
          <a:noFill/>
        </p:spPr>
        <p:txBody>
          <a:bodyPr wrap="square">
            <a:spAutoFit/>
          </a:bodyPr>
          <a:lstStyle/>
          <a:p>
            <a:r>
              <a:rPr lang="en-US" sz="1200" dirty="0">
                <a:solidFill>
                  <a:schemeClr val="bg1">
                    <a:lumMod val="65000"/>
                  </a:schemeClr>
                </a:solidFill>
                <a:effectLst/>
              </a:rPr>
              <a:t>Art: Horst, J. L. A. A. (2020, October 12). </a:t>
            </a:r>
            <a:r>
              <a:rPr lang="en-US" sz="1200" i="1" dirty="0">
                <a:solidFill>
                  <a:schemeClr val="bg1">
                    <a:lumMod val="65000"/>
                  </a:schemeClr>
                </a:solidFill>
                <a:effectLst/>
              </a:rPr>
              <a:t>Tidy data for efficiency, reproducibility, and collaboration</a:t>
            </a:r>
            <a:r>
              <a:rPr lang="en-US" sz="1200" dirty="0">
                <a:solidFill>
                  <a:schemeClr val="bg1">
                    <a:lumMod val="65000"/>
                  </a:schemeClr>
                </a:solidFill>
                <a:effectLst/>
              </a:rPr>
              <a:t>. </a:t>
            </a:r>
            <a:r>
              <a:rPr lang="en-US" sz="1200" dirty="0">
                <a:solidFill>
                  <a:schemeClr val="bg1">
                    <a:lumMod val="65000"/>
                  </a:schemeClr>
                </a:solidFill>
                <a:effectLst/>
                <a:hlinkClick r:id="rId4">
                  <a:extLst>
                    <a:ext uri="{A12FA001-AC4F-418D-AE19-62706E023703}">
                      <ahyp:hlinkClr xmlns:ahyp="http://schemas.microsoft.com/office/drawing/2018/hyperlinkcolor" val="tx"/>
                    </a:ext>
                  </a:extLst>
                </a:hlinkClick>
              </a:rPr>
              <a:t>https://www.openscapes.org/blog/2020/10/12/tidy-data//</a:t>
            </a:r>
            <a:endParaRPr lang="en-US" sz="1200" dirty="0">
              <a:solidFill>
                <a:schemeClr val="bg1">
                  <a:lumMod val="65000"/>
                </a:schemeClr>
              </a:solidFill>
              <a:effectLst/>
            </a:endParaRPr>
          </a:p>
        </p:txBody>
      </p:sp>
    </p:spTree>
    <p:extLst>
      <p:ext uri="{BB962C8B-B14F-4D97-AF65-F5344CB8AC3E}">
        <p14:creationId xmlns:p14="http://schemas.microsoft.com/office/powerpoint/2010/main" val="2663085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2D684-6EE7-81B4-CE73-624AF6C9C2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AEF145-7659-59F4-9B02-9019FF0EC889}"/>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721CCB5C-EE45-4019-DC08-698DF2F9F6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163"/>
            <a:ext cx="12192000" cy="67960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52918F-0381-E6AA-9809-F9AC880AC06B}"/>
              </a:ext>
            </a:extLst>
          </p:cNvPr>
          <p:cNvSpPr txBox="1"/>
          <p:nvPr/>
        </p:nvSpPr>
        <p:spPr>
          <a:xfrm>
            <a:off x="80684" y="6570327"/>
            <a:ext cx="11183058" cy="276999"/>
          </a:xfrm>
          <a:prstGeom prst="rect">
            <a:avLst/>
          </a:prstGeom>
          <a:noFill/>
        </p:spPr>
        <p:txBody>
          <a:bodyPr wrap="square">
            <a:spAutoFit/>
          </a:bodyPr>
          <a:lstStyle/>
          <a:p>
            <a:r>
              <a:rPr lang="en-US" sz="1200" dirty="0">
                <a:solidFill>
                  <a:schemeClr val="bg1">
                    <a:lumMod val="65000"/>
                  </a:schemeClr>
                </a:solidFill>
                <a:effectLst/>
              </a:rPr>
              <a:t>Art: Horst, J. L. A. A. (2020, October 12). </a:t>
            </a:r>
            <a:r>
              <a:rPr lang="en-US" sz="1200" i="1" dirty="0">
                <a:solidFill>
                  <a:schemeClr val="bg1">
                    <a:lumMod val="65000"/>
                  </a:schemeClr>
                </a:solidFill>
                <a:effectLst/>
              </a:rPr>
              <a:t>Tidy data for efficiency, reproducibility, and collaboration</a:t>
            </a:r>
            <a:r>
              <a:rPr lang="en-US" sz="1200" dirty="0">
                <a:solidFill>
                  <a:schemeClr val="bg1">
                    <a:lumMod val="65000"/>
                  </a:schemeClr>
                </a:solidFill>
                <a:effectLst/>
              </a:rPr>
              <a:t>. </a:t>
            </a:r>
            <a:r>
              <a:rPr lang="en-US" sz="1200" dirty="0">
                <a:solidFill>
                  <a:schemeClr val="bg1">
                    <a:lumMod val="65000"/>
                  </a:schemeClr>
                </a:solidFill>
                <a:effectLst/>
                <a:hlinkClick r:id="rId4">
                  <a:extLst>
                    <a:ext uri="{A12FA001-AC4F-418D-AE19-62706E023703}">
                      <ahyp:hlinkClr xmlns:ahyp="http://schemas.microsoft.com/office/drawing/2018/hyperlinkcolor" val="tx"/>
                    </a:ext>
                  </a:extLst>
                </a:hlinkClick>
              </a:rPr>
              <a:t>https://www.openscapes.org/blog/2020/10/12/tidy-data//</a:t>
            </a:r>
            <a:endParaRPr lang="en-US" sz="1200" dirty="0">
              <a:solidFill>
                <a:schemeClr val="bg1">
                  <a:lumMod val="65000"/>
                </a:schemeClr>
              </a:solidFill>
              <a:effectLst/>
            </a:endParaRPr>
          </a:p>
        </p:txBody>
      </p:sp>
    </p:spTree>
    <p:extLst>
      <p:ext uri="{BB962C8B-B14F-4D97-AF65-F5344CB8AC3E}">
        <p14:creationId xmlns:p14="http://schemas.microsoft.com/office/powerpoint/2010/main" val="917216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68C598-BEDD-FD9B-4EFB-9C6F3C7F8A32}"/>
              </a:ext>
            </a:extLst>
          </p:cNvPr>
          <p:cNvPicPr>
            <a:picLocks noChangeAspect="1"/>
          </p:cNvPicPr>
          <p:nvPr/>
        </p:nvPicPr>
        <p:blipFill>
          <a:blip r:embed="rId3"/>
          <a:stretch>
            <a:fillRect/>
          </a:stretch>
        </p:blipFill>
        <p:spPr>
          <a:xfrm>
            <a:off x="2209800" y="850222"/>
            <a:ext cx="7772400" cy="5157555"/>
          </a:xfrm>
          <a:prstGeom prst="rect">
            <a:avLst/>
          </a:prstGeom>
        </p:spPr>
      </p:pic>
    </p:spTree>
    <p:extLst>
      <p:ext uri="{BB962C8B-B14F-4D97-AF65-F5344CB8AC3E}">
        <p14:creationId xmlns:p14="http://schemas.microsoft.com/office/powerpoint/2010/main" val="538451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53994-6DEC-1903-9628-2EF93CDA8047}"/>
              </a:ext>
            </a:extLst>
          </p:cNvPr>
          <p:cNvSpPr>
            <a:spLocks noGrp="1"/>
          </p:cNvSpPr>
          <p:nvPr>
            <p:ph type="title"/>
          </p:nvPr>
        </p:nvSpPr>
        <p:spPr/>
        <p:txBody>
          <a:bodyPr/>
          <a:lstStyle/>
          <a:p>
            <a:r>
              <a:rPr lang="en-US" dirty="0" err="1"/>
              <a:t>Tidyverse</a:t>
            </a:r>
            <a:r>
              <a:rPr lang="en-US" dirty="0"/>
              <a:t> – core packages</a:t>
            </a:r>
          </a:p>
        </p:txBody>
      </p:sp>
      <p:sp>
        <p:nvSpPr>
          <p:cNvPr id="3" name="Content Placeholder 2">
            <a:extLst>
              <a:ext uri="{FF2B5EF4-FFF2-40B4-BE49-F238E27FC236}">
                <a16:creationId xmlns:a16="http://schemas.microsoft.com/office/drawing/2014/main" id="{CA773216-AE73-5C93-0A9A-9252E893E55A}"/>
              </a:ext>
            </a:extLst>
          </p:cNvPr>
          <p:cNvSpPr>
            <a:spLocks noGrp="1"/>
          </p:cNvSpPr>
          <p:nvPr>
            <p:ph idx="1"/>
          </p:nvPr>
        </p:nvSpPr>
        <p:spPr>
          <a:xfrm>
            <a:off x="838200" y="1825625"/>
            <a:ext cx="8375073" cy="4351338"/>
          </a:xfrm>
        </p:spPr>
        <p:txBody>
          <a:bodyPr>
            <a:normAutofit/>
          </a:bodyPr>
          <a:lstStyle/>
          <a:p>
            <a:pPr marL="0" indent="0">
              <a:buNone/>
            </a:pPr>
            <a:r>
              <a:rPr lang="en-US" dirty="0">
                <a:hlinkClick r:id="rId3"/>
              </a:rPr>
              <a:t>https://www.tidyverse.org/packages/</a:t>
            </a:r>
            <a:endParaRPr lang="en-US" dirty="0"/>
          </a:p>
        </p:txBody>
      </p:sp>
    </p:spTree>
    <p:extLst>
      <p:ext uri="{BB962C8B-B14F-4D97-AF65-F5344CB8AC3E}">
        <p14:creationId xmlns:p14="http://schemas.microsoft.com/office/powerpoint/2010/main" val="2783856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D9B88C-B544-6347-46FE-B90E7A79EF5F}"/>
              </a:ext>
            </a:extLst>
          </p:cNvPr>
          <p:cNvSpPr>
            <a:spLocks noGrp="1"/>
          </p:cNvSpPr>
          <p:nvPr>
            <p:ph type="title"/>
          </p:nvPr>
        </p:nvSpPr>
        <p:spPr/>
        <p:txBody>
          <a:bodyPr/>
          <a:lstStyle/>
          <a:p>
            <a:r>
              <a:rPr lang="en-US" dirty="0"/>
              <a:t>Data Cleaning – Data manipulation</a:t>
            </a:r>
          </a:p>
        </p:txBody>
      </p:sp>
      <p:sp>
        <p:nvSpPr>
          <p:cNvPr id="5" name="Text Placeholder 4">
            <a:extLst>
              <a:ext uri="{FF2B5EF4-FFF2-40B4-BE49-F238E27FC236}">
                <a16:creationId xmlns:a16="http://schemas.microsoft.com/office/drawing/2014/main" id="{ED502BB1-6AFE-961B-E354-1614A4DCC2E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603056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BCDE0-12E5-0A57-ABF2-2674AF77C881}"/>
              </a:ext>
            </a:extLst>
          </p:cNvPr>
          <p:cNvSpPr>
            <a:spLocks noGrp="1"/>
          </p:cNvSpPr>
          <p:nvPr>
            <p:ph type="title"/>
          </p:nvPr>
        </p:nvSpPr>
        <p:spPr/>
        <p:txBody>
          <a:bodyPr/>
          <a:lstStyle/>
          <a:p>
            <a:r>
              <a:rPr lang="en-US" dirty="0" err="1"/>
              <a:t>dplyr</a:t>
            </a:r>
            <a:r>
              <a:rPr lang="en-US" dirty="0"/>
              <a:t> Basics</a:t>
            </a:r>
          </a:p>
        </p:txBody>
      </p:sp>
      <p:sp>
        <p:nvSpPr>
          <p:cNvPr id="3" name="Content Placeholder 2">
            <a:extLst>
              <a:ext uri="{FF2B5EF4-FFF2-40B4-BE49-F238E27FC236}">
                <a16:creationId xmlns:a16="http://schemas.microsoft.com/office/drawing/2014/main" id="{B26BFD25-85CB-87EE-506D-DF0FF9700A7A}"/>
              </a:ext>
            </a:extLst>
          </p:cNvPr>
          <p:cNvSpPr>
            <a:spLocks noGrp="1"/>
          </p:cNvSpPr>
          <p:nvPr>
            <p:ph idx="1"/>
          </p:nvPr>
        </p:nvSpPr>
        <p:spPr/>
        <p:txBody>
          <a:bodyPr>
            <a:normAutofit fontScale="85000" lnSpcReduction="20000"/>
          </a:bodyPr>
          <a:lstStyle/>
          <a:p>
            <a:pPr marL="0" indent="0">
              <a:buNone/>
            </a:pPr>
            <a:r>
              <a:rPr lang="en-US" dirty="0"/>
              <a:t>Key </a:t>
            </a:r>
            <a:r>
              <a:rPr lang="en-US" dirty="0" err="1">
                <a:latin typeface="Courier New" panose="02070309020205020404" pitchFamily="49" charset="0"/>
                <a:cs typeface="Courier New" panose="02070309020205020404" pitchFamily="49" charset="0"/>
              </a:rPr>
              <a:t>dplyr</a:t>
            </a:r>
            <a:r>
              <a:rPr lang="en-US" dirty="0"/>
              <a:t> functions. Solve the vast majority of your data manipulation challenges:</a:t>
            </a:r>
          </a:p>
          <a:p>
            <a:r>
              <a:rPr lang="en-US" dirty="0"/>
              <a:t>Pick observations by their values: </a:t>
            </a:r>
            <a:r>
              <a:rPr lang="en-US" dirty="0">
                <a:latin typeface="Courier New" panose="02070309020205020404" pitchFamily="49" charset="0"/>
                <a:cs typeface="Courier New" panose="02070309020205020404" pitchFamily="49" charset="0"/>
              </a:rPr>
              <a:t>filter()</a:t>
            </a:r>
            <a:endParaRPr lang="en-US" dirty="0"/>
          </a:p>
          <a:p>
            <a:r>
              <a:rPr lang="en-US" dirty="0"/>
              <a:t>Reorder the rows: </a:t>
            </a:r>
            <a:r>
              <a:rPr lang="en-US" dirty="0">
                <a:latin typeface="Courier New" panose="02070309020205020404" pitchFamily="49" charset="0"/>
                <a:cs typeface="Courier New" panose="02070309020205020404" pitchFamily="49" charset="0"/>
              </a:rPr>
              <a:t>arrange()</a:t>
            </a:r>
            <a:endParaRPr lang="en-US" dirty="0"/>
          </a:p>
          <a:p>
            <a:r>
              <a:rPr lang="en-US" dirty="0"/>
              <a:t>Pick variables by their names: </a:t>
            </a:r>
            <a:r>
              <a:rPr lang="en-US" dirty="0">
                <a:latin typeface="Courier New" panose="02070309020205020404" pitchFamily="49" charset="0"/>
                <a:cs typeface="Courier New" panose="02070309020205020404" pitchFamily="49" charset="0"/>
              </a:rPr>
              <a:t>select()</a:t>
            </a:r>
            <a:endParaRPr lang="en-US" dirty="0"/>
          </a:p>
          <a:p>
            <a:r>
              <a:rPr lang="en-US" dirty="0"/>
              <a:t>Create new variables with functions of existing variables: </a:t>
            </a:r>
            <a:r>
              <a:rPr lang="en-US" dirty="0">
                <a:latin typeface="Courier New" panose="02070309020205020404" pitchFamily="49" charset="0"/>
                <a:cs typeface="Courier New" panose="02070309020205020404" pitchFamily="49" charset="0"/>
              </a:rPr>
              <a:t>mutate()</a:t>
            </a:r>
            <a:endParaRPr lang="en-US" dirty="0"/>
          </a:p>
          <a:p>
            <a:r>
              <a:rPr lang="en-US" dirty="0"/>
              <a:t>Collapse many values down to a single summary: </a:t>
            </a:r>
            <a:r>
              <a:rPr lang="en-US" dirty="0" err="1">
                <a:latin typeface="Courier New" panose="02070309020205020404" pitchFamily="49" charset="0"/>
                <a:cs typeface="Courier New" panose="02070309020205020404" pitchFamily="49" charset="0"/>
              </a:rPr>
              <a:t>summarise</a:t>
            </a:r>
            <a:r>
              <a:rPr lang="en-US" dirty="0">
                <a:latin typeface="Courier New" panose="02070309020205020404" pitchFamily="49" charset="0"/>
                <a:cs typeface="Courier New" panose="02070309020205020404" pitchFamily="49" charset="0"/>
              </a:rPr>
              <a:t>()</a:t>
            </a:r>
            <a:endParaRPr lang="en-US" dirty="0"/>
          </a:p>
          <a:p>
            <a:pPr marL="0" indent="0">
              <a:buNone/>
            </a:pPr>
            <a:endParaRPr lang="en-US" dirty="0"/>
          </a:p>
          <a:p>
            <a:pPr marL="0" indent="0">
              <a:buNone/>
            </a:pPr>
            <a:r>
              <a:rPr lang="en-US" dirty="0"/>
              <a:t>Can be used in conjunction with </a:t>
            </a:r>
            <a:r>
              <a:rPr lang="en-US" dirty="0" err="1">
                <a:latin typeface="Courier New" panose="02070309020205020404" pitchFamily="49" charset="0"/>
                <a:cs typeface="Courier New" panose="02070309020205020404" pitchFamily="49" charset="0"/>
              </a:rPr>
              <a:t>group_by</a:t>
            </a:r>
            <a:r>
              <a:rPr lang="en-US" dirty="0">
                <a:latin typeface="Courier New" panose="02070309020205020404" pitchFamily="49" charset="0"/>
                <a:cs typeface="Courier New" panose="02070309020205020404" pitchFamily="49" charset="0"/>
              </a:rPr>
              <a:t>(). </a:t>
            </a:r>
            <a:r>
              <a:rPr lang="en-US" dirty="0"/>
              <a:t>Changes the scope of each function:</a:t>
            </a:r>
          </a:p>
          <a:p>
            <a:r>
              <a:rPr lang="en-US" dirty="0"/>
              <a:t>From: operating on the </a:t>
            </a:r>
            <a:r>
              <a:rPr lang="en-US" b="1" dirty="0"/>
              <a:t>entire dataset</a:t>
            </a:r>
          </a:p>
          <a:p>
            <a:r>
              <a:rPr lang="en-US" dirty="0"/>
              <a:t>To: operating on it </a:t>
            </a:r>
            <a:r>
              <a:rPr lang="en-US" b="1" dirty="0"/>
              <a:t>group-by-group</a:t>
            </a:r>
            <a:r>
              <a:rPr lang="en-US" dirty="0"/>
              <a:t>.</a:t>
            </a:r>
          </a:p>
        </p:txBody>
      </p:sp>
      <p:sp>
        <p:nvSpPr>
          <p:cNvPr id="4" name="TextBox 3">
            <a:extLst>
              <a:ext uri="{FF2B5EF4-FFF2-40B4-BE49-F238E27FC236}">
                <a16:creationId xmlns:a16="http://schemas.microsoft.com/office/drawing/2014/main" id="{D2816084-F18C-1523-C8E7-2F6D79A6868D}"/>
              </a:ext>
            </a:extLst>
          </p:cNvPr>
          <p:cNvSpPr txBox="1"/>
          <p:nvPr/>
        </p:nvSpPr>
        <p:spPr>
          <a:xfrm>
            <a:off x="429491" y="6176963"/>
            <a:ext cx="6096000" cy="369332"/>
          </a:xfrm>
          <a:prstGeom prst="rect">
            <a:avLst/>
          </a:prstGeom>
          <a:noFill/>
        </p:spPr>
        <p:txBody>
          <a:bodyPr wrap="square">
            <a:spAutoFit/>
          </a:bodyPr>
          <a:lstStyle/>
          <a:p>
            <a:r>
              <a:rPr lang="en-US" dirty="0"/>
              <a:t>Source: https://r4ds.had.co.nz/</a:t>
            </a:r>
            <a:r>
              <a:rPr lang="en-US" dirty="0" err="1"/>
              <a:t>transform.html</a:t>
            </a:r>
            <a:endParaRPr lang="en-US" dirty="0"/>
          </a:p>
        </p:txBody>
      </p:sp>
    </p:spTree>
    <p:extLst>
      <p:ext uri="{BB962C8B-B14F-4D97-AF65-F5344CB8AC3E}">
        <p14:creationId xmlns:p14="http://schemas.microsoft.com/office/powerpoint/2010/main" val="23640535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ECE5-BBCD-0818-DF04-99B5F77D3B58}"/>
              </a:ext>
            </a:extLst>
          </p:cNvPr>
          <p:cNvSpPr>
            <a:spLocks noGrp="1"/>
          </p:cNvSpPr>
          <p:nvPr>
            <p:ph type="title"/>
          </p:nvPr>
        </p:nvSpPr>
        <p:spPr/>
        <p:txBody>
          <a:bodyPr/>
          <a:lstStyle/>
          <a:p>
            <a:r>
              <a:rPr lang="en-US" dirty="0" err="1"/>
              <a:t>dplyr</a:t>
            </a:r>
            <a:r>
              <a:rPr lang="en-US" dirty="0"/>
              <a:t> basics</a:t>
            </a:r>
          </a:p>
        </p:txBody>
      </p:sp>
      <p:sp>
        <p:nvSpPr>
          <p:cNvPr id="3" name="Content Placeholder 2">
            <a:extLst>
              <a:ext uri="{FF2B5EF4-FFF2-40B4-BE49-F238E27FC236}">
                <a16:creationId xmlns:a16="http://schemas.microsoft.com/office/drawing/2014/main" id="{BB7DA6ED-07BE-DC6D-027A-7B7D7744EF0B}"/>
              </a:ext>
            </a:extLst>
          </p:cNvPr>
          <p:cNvSpPr>
            <a:spLocks noGrp="1"/>
          </p:cNvSpPr>
          <p:nvPr>
            <p:ph idx="1"/>
          </p:nvPr>
        </p:nvSpPr>
        <p:spPr/>
        <p:txBody>
          <a:bodyPr>
            <a:normAutofit fontScale="92500" lnSpcReduction="10000"/>
          </a:bodyPr>
          <a:lstStyle/>
          <a:p>
            <a:pPr marL="0" indent="0">
              <a:buNone/>
            </a:pPr>
            <a:r>
              <a:rPr lang="en-US" dirty="0"/>
              <a:t>These six functions provide the verbs for a language of data manipulation. </a:t>
            </a:r>
            <a:r>
              <a:rPr lang="en-US" b="1" dirty="0"/>
              <a:t>All verbs work similarly:</a:t>
            </a:r>
          </a:p>
          <a:p>
            <a:endParaRPr lang="en-US" dirty="0"/>
          </a:p>
          <a:p>
            <a:r>
              <a:rPr lang="en-US" dirty="0"/>
              <a:t>First argument: </a:t>
            </a:r>
            <a:r>
              <a:rPr lang="en-US" b="1" dirty="0"/>
              <a:t>data frame</a:t>
            </a:r>
            <a:r>
              <a:rPr lang="en-US" dirty="0"/>
              <a:t>.</a:t>
            </a:r>
          </a:p>
          <a:p>
            <a:r>
              <a:rPr lang="en-US" dirty="0"/>
              <a:t>Subsequent arguments: describe </a:t>
            </a:r>
            <a:r>
              <a:rPr lang="en-US" b="1" dirty="0"/>
              <a:t>what to do </a:t>
            </a:r>
            <a:r>
              <a:rPr lang="en-US" dirty="0"/>
              <a:t>with the data frame, using the variable names (without quotes).</a:t>
            </a:r>
          </a:p>
          <a:p>
            <a:r>
              <a:rPr lang="en-US" dirty="0"/>
              <a:t>Result: a </a:t>
            </a:r>
            <a:r>
              <a:rPr lang="en-US" b="1" dirty="0"/>
              <a:t>new data frame</a:t>
            </a:r>
            <a:r>
              <a:rPr lang="en-US" dirty="0"/>
              <a:t>.</a:t>
            </a:r>
          </a:p>
          <a:p>
            <a:pPr marL="0" indent="0">
              <a:buNone/>
            </a:pPr>
            <a:endParaRPr lang="en-US" dirty="0"/>
          </a:p>
          <a:p>
            <a:pPr marL="0" indent="0">
              <a:buNone/>
            </a:pPr>
            <a:r>
              <a:rPr lang="en-US" dirty="0"/>
              <a:t>Together these properties make it easy to chain together multiple simple steps to achieve a complex result. </a:t>
            </a:r>
          </a:p>
        </p:txBody>
      </p:sp>
      <p:sp>
        <p:nvSpPr>
          <p:cNvPr id="5" name="TextBox 4">
            <a:extLst>
              <a:ext uri="{FF2B5EF4-FFF2-40B4-BE49-F238E27FC236}">
                <a16:creationId xmlns:a16="http://schemas.microsoft.com/office/drawing/2014/main" id="{91DF2F2D-CD5C-91D7-4435-737947B57338}"/>
              </a:ext>
            </a:extLst>
          </p:cNvPr>
          <p:cNvSpPr txBox="1"/>
          <p:nvPr/>
        </p:nvSpPr>
        <p:spPr>
          <a:xfrm>
            <a:off x="429491" y="6176963"/>
            <a:ext cx="6096000" cy="369332"/>
          </a:xfrm>
          <a:prstGeom prst="rect">
            <a:avLst/>
          </a:prstGeom>
          <a:noFill/>
        </p:spPr>
        <p:txBody>
          <a:bodyPr wrap="square">
            <a:spAutoFit/>
          </a:bodyPr>
          <a:lstStyle/>
          <a:p>
            <a:r>
              <a:rPr lang="en-US" dirty="0"/>
              <a:t>Source: https://r4ds.had.co.nz/</a:t>
            </a:r>
            <a:r>
              <a:rPr lang="en-US" dirty="0" err="1"/>
              <a:t>transform.html</a:t>
            </a:r>
            <a:endParaRPr lang="en-US" dirty="0"/>
          </a:p>
        </p:txBody>
      </p:sp>
    </p:spTree>
    <p:extLst>
      <p:ext uri="{BB962C8B-B14F-4D97-AF65-F5344CB8AC3E}">
        <p14:creationId xmlns:p14="http://schemas.microsoft.com/office/powerpoint/2010/main" val="126245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5FFA7-3B2F-BE21-0728-044C9303718B}"/>
              </a:ext>
            </a:extLst>
          </p:cNvPr>
          <p:cNvSpPr>
            <a:spLocks noGrp="1"/>
          </p:cNvSpPr>
          <p:nvPr>
            <p:ph type="title"/>
          </p:nvPr>
        </p:nvSpPr>
        <p:spPr/>
        <p:txBody>
          <a:bodyPr/>
          <a:lstStyle/>
          <a:p>
            <a:r>
              <a:rPr lang="en-US" dirty="0"/>
              <a:t>Practice</a:t>
            </a:r>
          </a:p>
        </p:txBody>
      </p:sp>
      <p:sp>
        <p:nvSpPr>
          <p:cNvPr id="3" name="Text Placeholder 2">
            <a:extLst>
              <a:ext uri="{FF2B5EF4-FFF2-40B4-BE49-F238E27FC236}">
                <a16:creationId xmlns:a16="http://schemas.microsoft.com/office/drawing/2014/main" id="{FC6A24A2-DC14-67EE-6B17-1C8883DD9461}"/>
              </a:ext>
            </a:extLst>
          </p:cNvPr>
          <p:cNvSpPr>
            <a:spLocks noGrp="1"/>
          </p:cNvSpPr>
          <p:nvPr>
            <p:ph type="body" idx="1"/>
          </p:nvPr>
        </p:nvSpPr>
        <p:spPr/>
        <p:txBody>
          <a:bodyPr/>
          <a:lstStyle/>
          <a:p>
            <a:r>
              <a:rPr lang="en-US" dirty="0"/>
              <a:t>00_data_cleaning.R file</a:t>
            </a:r>
          </a:p>
        </p:txBody>
      </p:sp>
    </p:spTree>
    <p:extLst>
      <p:ext uri="{BB962C8B-B14F-4D97-AF65-F5344CB8AC3E}">
        <p14:creationId xmlns:p14="http://schemas.microsoft.com/office/powerpoint/2010/main" val="2466044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D8AC-F879-FBE6-1489-388BB1AA6844}"/>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CB880B28-05C0-ED17-B59C-460DB7BD1B4B}"/>
              </a:ext>
            </a:extLst>
          </p:cNvPr>
          <p:cNvSpPr>
            <a:spLocks noGrp="1"/>
          </p:cNvSpPr>
          <p:nvPr>
            <p:ph idx="1"/>
          </p:nvPr>
        </p:nvSpPr>
        <p:spPr/>
        <p:txBody>
          <a:bodyPr/>
          <a:lstStyle/>
          <a:p>
            <a:r>
              <a:rPr lang="en-US" dirty="0"/>
              <a:t>From zero to 2 – basic stuff. We will see everything.</a:t>
            </a:r>
          </a:p>
          <a:p>
            <a:r>
              <a:rPr lang="en-US" dirty="0"/>
              <a:t>Everything else is ‘free stuff.’ We can focus on what makes more sense now together, and the rest, you all can practice by yourself. </a:t>
            </a:r>
          </a:p>
          <a:p>
            <a:pPr lvl="1"/>
            <a:r>
              <a:rPr lang="en-US" dirty="0"/>
              <a:t>Correlation, regression, t-test, ANOVA, </a:t>
            </a:r>
          </a:p>
        </p:txBody>
      </p:sp>
    </p:spTree>
    <p:extLst>
      <p:ext uri="{BB962C8B-B14F-4D97-AF65-F5344CB8AC3E}">
        <p14:creationId xmlns:p14="http://schemas.microsoft.com/office/powerpoint/2010/main" val="3202628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BA9FC1-96F0-F649-97AD-9E40C07554F1}"/>
              </a:ext>
            </a:extLst>
          </p:cNvPr>
          <p:cNvSpPr>
            <a:spLocks noGrp="1"/>
          </p:cNvSpPr>
          <p:nvPr>
            <p:ph type="title"/>
          </p:nvPr>
        </p:nvSpPr>
        <p:spPr/>
        <p:txBody>
          <a:bodyPr/>
          <a:lstStyle/>
          <a:p>
            <a:r>
              <a:rPr lang="en-US" dirty="0"/>
              <a:t>Hands-on</a:t>
            </a:r>
          </a:p>
        </p:txBody>
      </p:sp>
      <p:sp>
        <p:nvSpPr>
          <p:cNvPr id="5" name="Text Placeholder 4">
            <a:extLst>
              <a:ext uri="{FF2B5EF4-FFF2-40B4-BE49-F238E27FC236}">
                <a16:creationId xmlns:a16="http://schemas.microsoft.com/office/drawing/2014/main" id="{A8B6C2B0-69CE-0822-84BF-E065102AEE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939301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29146F-B841-6CB0-58BD-207779B604A5}"/>
              </a:ext>
            </a:extLst>
          </p:cNvPr>
          <p:cNvSpPr>
            <a:spLocks noGrp="1"/>
          </p:cNvSpPr>
          <p:nvPr>
            <p:ph type="title"/>
          </p:nvPr>
        </p:nvSpPr>
        <p:spPr/>
        <p:txBody>
          <a:bodyPr/>
          <a:lstStyle/>
          <a:p>
            <a:r>
              <a:rPr lang="en-US" dirty="0"/>
              <a:t>Hands-on</a:t>
            </a:r>
          </a:p>
        </p:txBody>
      </p:sp>
      <p:sp>
        <p:nvSpPr>
          <p:cNvPr id="5" name="Content Placeholder 4">
            <a:extLst>
              <a:ext uri="{FF2B5EF4-FFF2-40B4-BE49-F238E27FC236}">
                <a16:creationId xmlns:a16="http://schemas.microsoft.com/office/drawing/2014/main" id="{6C35520B-76A8-C527-E419-1BB96B684059}"/>
              </a:ext>
            </a:extLst>
          </p:cNvPr>
          <p:cNvSpPr>
            <a:spLocks noGrp="1"/>
          </p:cNvSpPr>
          <p:nvPr>
            <p:ph idx="1"/>
          </p:nvPr>
        </p:nvSpPr>
        <p:spPr/>
        <p:txBody>
          <a:bodyPr>
            <a:normAutofit lnSpcReduction="10000"/>
          </a:bodyPr>
          <a:lstStyle/>
          <a:p>
            <a:r>
              <a:rPr lang="en-US" dirty="0"/>
              <a:t>From now on, it is completely hands-on!</a:t>
            </a:r>
          </a:p>
          <a:p>
            <a:r>
              <a:rPr lang="en-US" dirty="0"/>
              <a:t>I will show what I typically use, but there are many other ways to do the same things, as many other apps in the apple store or android store, but you only use a few dozens. </a:t>
            </a:r>
          </a:p>
          <a:p>
            <a:r>
              <a:rPr lang="en-US" dirty="0"/>
              <a:t>Everything I’m going to show you now, you can learn BY YOURSELF. </a:t>
            </a:r>
          </a:p>
          <a:p>
            <a:pPr lvl="1"/>
            <a:r>
              <a:rPr lang="en-US" dirty="0"/>
              <a:t>It is basically, reading manuals. </a:t>
            </a:r>
          </a:p>
          <a:p>
            <a:r>
              <a:rPr lang="en-US" dirty="0"/>
              <a:t>My focus here is to give you resources so you can keep learning and improving your R skills. At the same time, I also want to give you some good ‘recipes’ that already work, and you can already make a cake, although it will not a be a fancy cake. As you keep studying, your will soon start baking fancy cakes!</a:t>
            </a:r>
          </a:p>
        </p:txBody>
      </p:sp>
    </p:spTree>
    <p:extLst>
      <p:ext uri="{BB962C8B-B14F-4D97-AF65-F5344CB8AC3E}">
        <p14:creationId xmlns:p14="http://schemas.microsoft.com/office/powerpoint/2010/main" val="34285456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994743-E82E-A345-5E66-2274C3F95D9E}"/>
              </a:ext>
            </a:extLst>
          </p:cNvPr>
          <p:cNvSpPr>
            <a:spLocks noGrp="1"/>
          </p:cNvSpPr>
          <p:nvPr>
            <p:ph type="title"/>
          </p:nvPr>
        </p:nvSpPr>
        <p:spPr/>
        <p:txBody>
          <a:bodyPr/>
          <a:lstStyle/>
          <a:p>
            <a:r>
              <a:rPr lang="en-US" dirty="0" err="1"/>
              <a:t>Descriptives</a:t>
            </a:r>
            <a:endParaRPr lang="en-US" dirty="0"/>
          </a:p>
        </p:txBody>
      </p:sp>
      <p:sp>
        <p:nvSpPr>
          <p:cNvPr id="5" name="Text Placeholder 4">
            <a:extLst>
              <a:ext uri="{FF2B5EF4-FFF2-40B4-BE49-F238E27FC236}">
                <a16:creationId xmlns:a16="http://schemas.microsoft.com/office/drawing/2014/main" id="{E9DDAA7E-CD7B-8EC7-2A1A-1A7C6C05483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375231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B7803-42AD-6D4F-32B3-F46F11569226}"/>
              </a:ext>
            </a:extLst>
          </p:cNvPr>
          <p:cNvSpPr>
            <a:spLocks noGrp="1"/>
          </p:cNvSpPr>
          <p:nvPr>
            <p:ph type="title"/>
          </p:nvPr>
        </p:nvSpPr>
        <p:spPr/>
        <p:txBody>
          <a:bodyPr/>
          <a:lstStyle/>
          <a:p>
            <a:r>
              <a:rPr lang="en-US" dirty="0" err="1"/>
              <a:t>Descriptives</a:t>
            </a:r>
            <a:endParaRPr lang="en-US" dirty="0"/>
          </a:p>
        </p:txBody>
      </p:sp>
      <p:sp>
        <p:nvSpPr>
          <p:cNvPr id="3" name="Content Placeholder 2">
            <a:extLst>
              <a:ext uri="{FF2B5EF4-FFF2-40B4-BE49-F238E27FC236}">
                <a16:creationId xmlns:a16="http://schemas.microsoft.com/office/drawing/2014/main" id="{A380632F-3404-45C3-AF1B-25FA69E698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924907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C2237B-3D1C-8682-911A-7F4D38C9C2DD}"/>
              </a:ext>
            </a:extLst>
          </p:cNvPr>
          <p:cNvSpPr>
            <a:spLocks noGrp="1"/>
          </p:cNvSpPr>
          <p:nvPr>
            <p:ph type="title"/>
          </p:nvPr>
        </p:nvSpPr>
        <p:spPr/>
        <p:txBody>
          <a:bodyPr/>
          <a:lstStyle/>
          <a:p>
            <a:r>
              <a:rPr lang="en-US" dirty="0"/>
              <a:t>Easy stats</a:t>
            </a:r>
          </a:p>
        </p:txBody>
      </p:sp>
      <p:sp>
        <p:nvSpPr>
          <p:cNvPr id="5" name="Text Placeholder 4">
            <a:extLst>
              <a:ext uri="{FF2B5EF4-FFF2-40B4-BE49-F238E27FC236}">
                <a16:creationId xmlns:a16="http://schemas.microsoft.com/office/drawing/2014/main" id="{0A1D9500-656B-796A-F6B8-3C19C7DFD251}"/>
              </a:ext>
            </a:extLst>
          </p:cNvPr>
          <p:cNvSpPr>
            <a:spLocks noGrp="1"/>
          </p:cNvSpPr>
          <p:nvPr>
            <p:ph type="body" idx="1"/>
          </p:nvPr>
        </p:nvSpPr>
        <p:spPr/>
        <p:txBody>
          <a:bodyPr/>
          <a:lstStyle/>
          <a:p>
            <a:r>
              <a:rPr lang="en-US" dirty="0"/>
              <a:t>Another package of packages for stats</a:t>
            </a:r>
          </a:p>
        </p:txBody>
      </p:sp>
    </p:spTree>
    <p:extLst>
      <p:ext uri="{BB962C8B-B14F-4D97-AF65-F5344CB8AC3E}">
        <p14:creationId xmlns:p14="http://schemas.microsoft.com/office/powerpoint/2010/main" val="31617459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AFDBC1-1A68-446A-706F-292F1D2AF32F}"/>
              </a:ext>
            </a:extLst>
          </p:cNvPr>
          <p:cNvSpPr>
            <a:spLocks noGrp="1"/>
          </p:cNvSpPr>
          <p:nvPr>
            <p:ph type="title"/>
          </p:nvPr>
        </p:nvSpPr>
        <p:spPr/>
        <p:txBody>
          <a:bodyPr/>
          <a:lstStyle/>
          <a:p>
            <a:r>
              <a:rPr lang="en-US" dirty="0"/>
              <a:t>Easy stats</a:t>
            </a:r>
          </a:p>
        </p:txBody>
      </p:sp>
      <p:sp>
        <p:nvSpPr>
          <p:cNvPr id="5" name="Content Placeholder 4">
            <a:extLst>
              <a:ext uri="{FF2B5EF4-FFF2-40B4-BE49-F238E27FC236}">
                <a16:creationId xmlns:a16="http://schemas.microsoft.com/office/drawing/2014/main" id="{0A622023-3D67-E56B-72E5-D0B18FEF5395}"/>
              </a:ext>
            </a:extLst>
          </p:cNvPr>
          <p:cNvSpPr>
            <a:spLocks noGrp="1"/>
          </p:cNvSpPr>
          <p:nvPr>
            <p:ph idx="1"/>
          </p:nvPr>
        </p:nvSpPr>
        <p:spPr/>
        <p:txBody>
          <a:bodyPr/>
          <a:lstStyle/>
          <a:p>
            <a:r>
              <a:rPr lang="en-US" dirty="0"/>
              <a:t>correlation</a:t>
            </a:r>
          </a:p>
          <a:p>
            <a:r>
              <a:rPr lang="en-US" dirty="0"/>
              <a:t>parameter</a:t>
            </a:r>
          </a:p>
          <a:p>
            <a:endParaRPr lang="en-US" dirty="0"/>
          </a:p>
        </p:txBody>
      </p:sp>
    </p:spTree>
    <p:extLst>
      <p:ext uri="{BB962C8B-B14F-4D97-AF65-F5344CB8AC3E}">
        <p14:creationId xmlns:p14="http://schemas.microsoft.com/office/powerpoint/2010/main" val="166023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7FFB37-E85E-4961-0DD8-5270D2C58144}"/>
              </a:ext>
            </a:extLst>
          </p:cNvPr>
          <p:cNvSpPr>
            <a:spLocks noGrp="1"/>
          </p:cNvSpPr>
          <p:nvPr>
            <p:ph type="title"/>
          </p:nvPr>
        </p:nvSpPr>
        <p:spPr/>
        <p:txBody>
          <a:bodyPr/>
          <a:lstStyle/>
          <a:p>
            <a:r>
              <a:rPr lang="en-US" dirty="0"/>
              <a:t>Why R</a:t>
            </a:r>
          </a:p>
        </p:txBody>
      </p:sp>
      <p:sp>
        <p:nvSpPr>
          <p:cNvPr id="5" name="Text Placeholder 4">
            <a:extLst>
              <a:ext uri="{FF2B5EF4-FFF2-40B4-BE49-F238E27FC236}">
                <a16:creationId xmlns:a16="http://schemas.microsoft.com/office/drawing/2014/main" id="{A63E7CB2-3F95-9B90-04FC-303ED1DA0AC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83136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23A75B-7363-85A1-8D23-D1BD70064516}"/>
              </a:ext>
            </a:extLst>
          </p:cNvPr>
          <p:cNvSpPr>
            <a:spLocks noGrp="1"/>
          </p:cNvSpPr>
          <p:nvPr>
            <p:ph type="title"/>
          </p:nvPr>
        </p:nvSpPr>
        <p:spPr/>
        <p:txBody>
          <a:bodyPr/>
          <a:lstStyle/>
          <a:p>
            <a:r>
              <a:rPr lang="en-US" dirty="0"/>
              <a:t>Why R – Main arguments</a:t>
            </a:r>
          </a:p>
        </p:txBody>
      </p:sp>
      <p:sp>
        <p:nvSpPr>
          <p:cNvPr id="5" name="Content Placeholder 4">
            <a:extLst>
              <a:ext uri="{FF2B5EF4-FFF2-40B4-BE49-F238E27FC236}">
                <a16:creationId xmlns:a16="http://schemas.microsoft.com/office/drawing/2014/main" id="{1FA26867-FC10-C338-AA36-515E64E29939}"/>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effectLst/>
                <a:latin typeface="Helvetica" pitchFamily="2" charset="0"/>
              </a:rPr>
              <a:t>Free, open source, and available on every major platform.</a:t>
            </a:r>
          </a:p>
          <a:p>
            <a:pPr marL="514350" indent="-514350">
              <a:buFont typeface="+mj-lt"/>
              <a:buAutoNum type="arabicPeriod"/>
            </a:pPr>
            <a:r>
              <a:rPr lang="en-US" dirty="0">
                <a:effectLst/>
                <a:latin typeface="Helvetica" pitchFamily="2" charset="0"/>
              </a:rPr>
              <a:t>Diverse and welcoming community.</a:t>
            </a:r>
          </a:p>
          <a:p>
            <a:pPr marL="514350" indent="-514350">
              <a:buFont typeface="+mj-lt"/>
              <a:buAutoNum type="arabicPeriod"/>
            </a:pPr>
            <a:r>
              <a:rPr lang="en-US" dirty="0">
                <a:effectLst/>
                <a:latin typeface="Helvetica" pitchFamily="2" charset="0"/>
              </a:rPr>
              <a:t>A massive set of packages for statistical modeling, machine learning, visualization, and importing and manipulating data.</a:t>
            </a:r>
          </a:p>
          <a:p>
            <a:pPr marL="514350" indent="-514350">
              <a:buFont typeface="+mj-lt"/>
              <a:buAutoNum type="arabicPeriod"/>
            </a:pPr>
            <a:r>
              <a:rPr lang="en-US" dirty="0">
                <a:effectLst/>
                <a:latin typeface="Helvetica" pitchFamily="2" charset="0"/>
              </a:rPr>
              <a:t>Incredible versatile:</a:t>
            </a:r>
          </a:p>
          <a:p>
            <a:pPr marL="971550" lvl="1" indent="-514350">
              <a:buFont typeface="+mj-lt"/>
              <a:buAutoNum type="alphaLcPeriod"/>
            </a:pPr>
            <a:r>
              <a:rPr lang="en-US" dirty="0" err="1">
                <a:latin typeface="Helvetica" pitchFamily="2" charset="0"/>
              </a:rPr>
              <a:t>Rmarkdown</a:t>
            </a:r>
            <a:r>
              <a:rPr lang="en-US" dirty="0">
                <a:latin typeface="Helvetica" pitchFamily="2" charset="0"/>
              </a:rPr>
              <a:t> (HTML, PDF [my cv], Word, Power Point, dashboard) </a:t>
            </a:r>
          </a:p>
          <a:p>
            <a:pPr marL="971550" lvl="1" indent="-514350">
              <a:buFont typeface="+mj-lt"/>
              <a:buAutoNum type="alphaLcPeriod"/>
            </a:pPr>
            <a:r>
              <a:rPr lang="en-US" dirty="0">
                <a:latin typeface="Helvetica" pitchFamily="2" charset="0"/>
              </a:rPr>
              <a:t>Shiny (HTML, </a:t>
            </a:r>
            <a:r>
              <a:rPr lang="en-US" dirty="0" err="1">
                <a:latin typeface="Helvetica" pitchFamily="2" charset="0"/>
              </a:rPr>
              <a:t>Javascript</a:t>
            </a:r>
            <a:r>
              <a:rPr lang="en-US" dirty="0">
                <a:latin typeface="Helvetica" pitchFamily="2" charset="0"/>
              </a:rPr>
              <a:t>) - </a:t>
            </a:r>
            <a:r>
              <a:rPr lang="en-US" dirty="0">
                <a:latin typeface="Helvetica" pitchFamily="2" charset="0"/>
                <a:hlinkClick r:id="rId3"/>
              </a:rPr>
              <a:t>example</a:t>
            </a:r>
            <a:endParaRPr lang="en-US" dirty="0">
              <a:effectLst/>
              <a:latin typeface="Helvetica" pitchFamily="2" charset="0"/>
            </a:endParaRPr>
          </a:p>
          <a:p>
            <a:pPr marL="514350" indent="-514350">
              <a:buFont typeface="+mj-lt"/>
              <a:buAutoNum type="arabicPeriod"/>
            </a:pPr>
            <a:r>
              <a:rPr lang="en-US" dirty="0">
                <a:effectLst/>
                <a:latin typeface="Helvetica" pitchFamily="2" charset="0"/>
              </a:rPr>
              <a:t>RStudio, the IDE, provides an integrated development environment, tailored to the needs of data science, interactive data analysis, and statistical programming.</a:t>
            </a:r>
          </a:p>
          <a:p>
            <a:pPr marL="514350" indent="-514350">
              <a:buFont typeface="+mj-lt"/>
              <a:buAutoNum type="arabicPeriod"/>
            </a:pPr>
            <a:r>
              <a:rPr lang="en-US" dirty="0">
                <a:effectLst/>
                <a:latin typeface="Helvetica" pitchFamily="2" charset="0"/>
              </a:rPr>
              <a:t>A strong foundation of functional programming. “</a:t>
            </a:r>
            <a:r>
              <a:rPr lang="en-US" dirty="0">
                <a:latin typeface="Helvetica" pitchFamily="2" charset="0"/>
              </a:rPr>
              <a:t>Lego bricks”</a:t>
            </a:r>
          </a:p>
        </p:txBody>
      </p:sp>
      <p:sp>
        <p:nvSpPr>
          <p:cNvPr id="9" name="TextBox 8">
            <a:extLst>
              <a:ext uri="{FF2B5EF4-FFF2-40B4-BE49-F238E27FC236}">
                <a16:creationId xmlns:a16="http://schemas.microsoft.com/office/drawing/2014/main" id="{873A713C-04FA-6B44-7C80-E7292694D845}"/>
              </a:ext>
            </a:extLst>
          </p:cNvPr>
          <p:cNvSpPr txBox="1"/>
          <p:nvPr/>
        </p:nvSpPr>
        <p:spPr>
          <a:xfrm>
            <a:off x="263236" y="6311900"/>
            <a:ext cx="11665527" cy="369332"/>
          </a:xfrm>
          <a:prstGeom prst="rect">
            <a:avLst/>
          </a:prstGeom>
          <a:noFill/>
        </p:spPr>
        <p:txBody>
          <a:bodyPr wrap="square">
            <a:spAutoFit/>
          </a:bodyPr>
          <a:lstStyle/>
          <a:p>
            <a:pPr marL="0" indent="0">
              <a:buNone/>
            </a:pPr>
            <a:r>
              <a:rPr lang="en-US" sz="1800" b="0" i="0" dirty="0">
                <a:solidFill>
                  <a:schemeClr val="tx1">
                    <a:lumMod val="50000"/>
                    <a:lumOff val="50000"/>
                  </a:schemeClr>
                </a:solidFill>
                <a:effectLst/>
                <a:latin typeface="-apple-system"/>
              </a:rPr>
              <a:t>Source: </a:t>
            </a:r>
            <a:r>
              <a:rPr lang="en-US" sz="1800" b="0" i="0" dirty="0">
                <a:solidFill>
                  <a:schemeClr val="tx1">
                    <a:lumMod val="50000"/>
                    <a:lumOff val="50000"/>
                  </a:schemeClr>
                </a:solidFill>
                <a:effectLst/>
                <a:latin typeface="-apple-system"/>
                <a:hlinkClick r:id="rId4">
                  <a:extLst>
                    <a:ext uri="{A12FA001-AC4F-418D-AE19-62706E023703}">
                      <ahyp:hlinkClr xmlns:ahyp="http://schemas.microsoft.com/office/drawing/2018/hyperlinkcolor" val="tx"/>
                    </a:ext>
                  </a:extLst>
                </a:hlinkClick>
              </a:rPr>
              <a:t>https://adv-r.hadley.nz/introduction.html#why-r</a:t>
            </a:r>
            <a:r>
              <a:rPr lang="en-US" sz="1800" b="0" i="0" dirty="0">
                <a:solidFill>
                  <a:schemeClr val="tx1">
                    <a:lumMod val="50000"/>
                    <a:lumOff val="50000"/>
                  </a:schemeClr>
                </a:solidFill>
                <a:effectLst/>
                <a:latin typeface="-apple-system"/>
              </a:rPr>
              <a:t> and </a:t>
            </a:r>
            <a:r>
              <a:rPr lang="en-US" sz="1800" b="0" i="0" dirty="0">
                <a:solidFill>
                  <a:schemeClr val="tx1">
                    <a:lumMod val="50000"/>
                    <a:lumOff val="50000"/>
                  </a:schemeClr>
                </a:solidFill>
                <a:effectLst/>
                <a:latin typeface="-apple-system"/>
                <a:hlinkClick r:id="rId5">
                  <a:extLst>
                    <a:ext uri="{A12FA001-AC4F-418D-AE19-62706E023703}">
                      <ahyp:hlinkClr xmlns:ahyp="http://schemas.microsoft.com/office/drawing/2018/hyperlinkcolor" val="tx"/>
                    </a:ext>
                  </a:extLst>
                </a:hlinkClick>
              </a:rPr>
              <a:t>https://bookdown.org/ndphillips/YaRrr/why-is-r-so-great.html</a:t>
            </a:r>
            <a:r>
              <a:rPr lang="en-US" sz="1800" b="0" i="0" dirty="0">
                <a:solidFill>
                  <a:schemeClr val="tx1">
                    <a:lumMod val="50000"/>
                    <a:lumOff val="50000"/>
                  </a:schemeClr>
                </a:solidFill>
                <a:effectLst/>
                <a:latin typeface="-apple-system"/>
              </a:rPr>
              <a:t> </a:t>
            </a:r>
            <a:endParaRPr lang="en-US" sz="1800" dirty="0">
              <a:solidFill>
                <a:schemeClr val="tx1">
                  <a:lumMod val="50000"/>
                  <a:lumOff val="50000"/>
                </a:schemeClr>
              </a:solidFill>
              <a:effectLst/>
              <a:latin typeface="Helvetica" pitchFamily="2" charset="0"/>
            </a:endParaRPr>
          </a:p>
        </p:txBody>
      </p:sp>
    </p:spTree>
    <p:extLst>
      <p:ext uri="{BB962C8B-B14F-4D97-AF65-F5344CB8AC3E}">
        <p14:creationId xmlns:p14="http://schemas.microsoft.com/office/powerpoint/2010/main" val="2408869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4EAA3-7D24-DDA3-A9DF-1EDE16133356}"/>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F653C294-2D99-B319-0262-891B7D4AE667}"/>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212529"/>
                </a:solidFill>
                <a:effectLst/>
                <a:latin typeface="-apple-system"/>
              </a:rPr>
              <a:t>Much of the R code you’ll see in the wild is written in haste to solve a pressing problem. </a:t>
            </a:r>
          </a:p>
          <a:p>
            <a:pPr algn="l">
              <a:buFont typeface="Arial" panose="020B0604020202020204" pitchFamily="34" charset="0"/>
              <a:buChar char="•"/>
            </a:pPr>
            <a:r>
              <a:rPr lang="en-US" b="0" i="0" dirty="0">
                <a:solidFill>
                  <a:srgbClr val="212529"/>
                </a:solidFill>
                <a:effectLst/>
                <a:latin typeface="-apple-system"/>
              </a:rPr>
              <a:t>Compared to other programming languages, the R community is more focused on results than processes. </a:t>
            </a:r>
          </a:p>
          <a:p>
            <a:pPr algn="l">
              <a:buFont typeface="Arial" panose="020B0604020202020204" pitchFamily="34" charset="0"/>
              <a:buChar char="•"/>
            </a:pPr>
            <a:r>
              <a:rPr lang="en-US" b="0" i="0" dirty="0">
                <a:solidFill>
                  <a:srgbClr val="212529"/>
                </a:solidFill>
                <a:effectLst/>
                <a:latin typeface="-apple-system"/>
              </a:rPr>
              <a:t>Inconsistency is rife across contributed packages, and even within base R. You are confronted with over 25 years of evolution every time you use R, and this can make learning R tough because there are so many special cases to remember.</a:t>
            </a:r>
          </a:p>
          <a:p>
            <a:pPr algn="l">
              <a:buFont typeface="Arial" panose="020B0604020202020204" pitchFamily="34" charset="0"/>
              <a:buChar char="•"/>
            </a:pPr>
            <a:endParaRPr lang="en-US" dirty="0">
              <a:solidFill>
                <a:srgbClr val="212529"/>
              </a:solidFill>
              <a:latin typeface="-apple-system"/>
            </a:endParaRPr>
          </a:p>
          <a:p>
            <a:pPr marL="0" indent="0" algn="l">
              <a:buNone/>
            </a:pPr>
            <a:r>
              <a:rPr lang="en-US" sz="1800" b="0" i="0" dirty="0">
                <a:solidFill>
                  <a:srgbClr val="212529"/>
                </a:solidFill>
                <a:effectLst/>
                <a:latin typeface="-apple-system"/>
              </a:rPr>
              <a:t>Source: </a:t>
            </a:r>
            <a:r>
              <a:rPr lang="en-US" sz="1800" b="0" i="0" dirty="0">
                <a:solidFill>
                  <a:srgbClr val="212529"/>
                </a:solidFill>
                <a:effectLst/>
                <a:latin typeface="-apple-system"/>
                <a:hlinkClick r:id="rId2"/>
              </a:rPr>
              <a:t>https://adv-r.hadley.nz/introduction.html#why-r</a:t>
            </a:r>
            <a:r>
              <a:rPr lang="en-US" sz="1800" b="0" i="0" dirty="0">
                <a:solidFill>
                  <a:srgbClr val="212529"/>
                </a:solidFill>
                <a:effectLst/>
                <a:latin typeface="-apple-system"/>
              </a:rPr>
              <a:t> </a:t>
            </a:r>
          </a:p>
        </p:txBody>
      </p:sp>
    </p:spTree>
    <p:extLst>
      <p:ext uri="{BB962C8B-B14F-4D97-AF65-F5344CB8AC3E}">
        <p14:creationId xmlns:p14="http://schemas.microsoft.com/office/powerpoint/2010/main" val="167528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69121D-A449-CCED-20AC-051A9E804290}"/>
              </a:ext>
            </a:extLst>
          </p:cNvPr>
          <p:cNvSpPr>
            <a:spLocks noGrp="1"/>
          </p:cNvSpPr>
          <p:nvPr>
            <p:ph type="title"/>
          </p:nvPr>
        </p:nvSpPr>
        <p:spPr/>
        <p:txBody>
          <a:bodyPr/>
          <a:lstStyle/>
          <a:p>
            <a:r>
              <a:rPr lang="en-US" dirty="0"/>
              <a:t>SPSS vs R</a:t>
            </a:r>
          </a:p>
        </p:txBody>
      </p:sp>
      <p:graphicFrame>
        <p:nvGraphicFramePr>
          <p:cNvPr id="6" name="Table 6">
            <a:extLst>
              <a:ext uri="{FF2B5EF4-FFF2-40B4-BE49-F238E27FC236}">
                <a16:creationId xmlns:a16="http://schemas.microsoft.com/office/drawing/2014/main" id="{5A515DCE-2B20-00FC-BDED-070452D593E4}"/>
              </a:ext>
            </a:extLst>
          </p:cNvPr>
          <p:cNvGraphicFramePr>
            <a:graphicFrameLocks noGrp="1"/>
          </p:cNvGraphicFramePr>
          <p:nvPr>
            <p:ph idx="1"/>
            <p:extLst>
              <p:ext uri="{D42A27DB-BD31-4B8C-83A1-F6EECF244321}">
                <p14:modId xmlns:p14="http://schemas.microsoft.com/office/powerpoint/2010/main" val="1340191576"/>
              </p:ext>
            </p:extLst>
          </p:nvPr>
        </p:nvGraphicFramePr>
        <p:xfrm>
          <a:off x="838200" y="1825625"/>
          <a:ext cx="10515600" cy="34848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116484612"/>
                    </a:ext>
                  </a:extLst>
                </a:gridCol>
                <a:gridCol w="5257800">
                  <a:extLst>
                    <a:ext uri="{9D8B030D-6E8A-4147-A177-3AD203B41FA5}">
                      <a16:colId xmlns:a16="http://schemas.microsoft.com/office/drawing/2014/main" val="1667753097"/>
                    </a:ext>
                  </a:extLst>
                </a:gridCol>
              </a:tblGrid>
              <a:tr h="370840">
                <a:tc>
                  <a:txBody>
                    <a:bodyPr/>
                    <a:lstStyle/>
                    <a:p>
                      <a:r>
                        <a:rPr lang="en-US" dirty="0"/>
                        <a:t>SPSS</a:t>
                      </a:r>
                    </a:p>
                  </a:txBody>
                  <a:tcPr/>
                </a:tc>
                <a:tc>
                  <a:txBody>
                    <a:bodyPr/>
                    <a:lstStyle/>
                    <a:p>
                      <a:r>
                        <a:rPr lang="en-US" dirty="0"/>
                        <a:t>R</a:t>
                      </a:r>
                    </a:p>
                  </a:txBody>
                  <a:tcPr/>
                </a:tc>
                <a:extLst>
                  <a:ext uri="{0D108BD9-81ED-4DB2-BD59-A6C34878D82A}">
                    <a16:rowId xmlns:a16="http://schemas.microsoft.com/office/drawing/2014/main" val="2122403803"/>
                  </a:ext>
                </a:extLst>
              </a:tr>
              <a:tr h="370840">
                <a:tc>
                  <a:txBody>
                    <a:bodyPr/>
                    <a:lstStyle/>
                    <a:p>
                      <a:r>
                        <a:rPr lang="en-US" dirty="0"/>
                        <a:t>Typically, only one way to get a specific result</a:t>
                      </a:r>
                    </a:p>
                  </a:txBody>
                  <a:tcPr/>
                </a:tc>
                <a:tc>
                  <a:txBody>
                    <a:bodyPr/>
                    <a:lstStyle/>
                    <a:p>
                      <a:r>
                        <a:rPr lang="en-US" dirty="0"/>
                        <a:t>Many different ways to get the same result! (it should not scare you)</a:t>
                      </a:r>
                    </a:p>
                  </a:txBody>
                  <a:tcPr/>
                </a:tc>
                <a:extLst>
                  <a:ext uri="{0D108BD9-81ED-4DB2-BD59-A6C34878D82A}">
                    <a16:rowId xmlns:a16="http://schemas.microsoft.com/office/drawing/2014/main" val="3158378123"/>
                  </a:ext>
                </a:extLst>
              </a:tr>
              <a:tr h="370840">
                <a:tc>
                  <a:txBody>
                    <a:bodyPr/>
                    <a:lstStyle/>
                    <a:p>
                      <a:r>
                        <a:rPr lang="en-US" dirty="0"/>
                        <a:t>Give you a few options on what you can see in your result. </a:t>
                      </a:r>
                    </a:p>
                  </a:txBody>
                  <a:tcPr/>
                </a:tc>
                <a:tc>
                  <a:txBody>
                    <a:bodyPr/>
                    <a:lstStyle/>
                    <a:p>
                      <a:r>
                        <a:rPr lang="en-US" dirty="0"/>
                        <a:t>Flexible – you have to be specific</a:t>
                      </a:r>
                    </a:p>
                  </a:txBody>
                  <a:tcPr/>
                </a:tc>
                <a:extLst>
                  <a:ext uri="{0D108BD9-81ED-4DB2-BD59-A6C34878D82A}">
                    <a16:rowId xmlns:a16="http://schemas.microsoft.com/office/drawing/2014/main" val="1559495940"/>
                  </a:ext>
                </a:extLst>
              </a:tr>
              <a:tr h="370840">
                <a:tc>
                  <a:txBody>
                    <a:bodyPr/>
                    <a:lstStyle/>
                    <a:p>
                      <a:r>
                        <a:rPr lang="en-US" dirty="0"/>
                        <a:t>Result lies in the output – your output is important!</a:t>
                      </a:r>
                    </a:p>
                  </a:txBody>
                  <a:tcPr/>
                </a:tc>
                <a:tc>
                  <a:txBody>
                    <a:bodyPr/>
                    <a:lstStyle/>
                    <a:p>
                      <a:r>
                        <a:rPr lang="en-US" dirty="0"/>
                        <a:t>Result lies in your syntax – your syntax is important!</a:t>
                      </a:r>
                    </a:p>
                  </a:txBody>
                  <a:tcPr/>
                </a:tc>
                <a:extLst>
                  <a:ext uri="{0D108BD9-81ED-4DB2-BD59-A6C34878D82A}">
                    <a16:rowId xmlns:a16="http://schemas.microsoft.com/office/drawing/2014/main" val="259208260"/>
                  </a:ext>
                </a:extLst>
              </a:tr>
              <a:tr h="370840">
                <a:tc>
                  <a:txBody>
                    <a:bodyPr/>
                    <a:lstStyle/>
                    <a:p>
                      <a:r>
                        <a:rPr lang="en-US" dirty="0"/>
                        <a:t>Input (data) and output (output files with results and tables) are different things. </a:t>
                      </a:r>
                    </a:p>
                    <a:p>
                      <a:endParaRPr lang="en-US" dirty="0"/>
                    </a:p>
                    <a:p>
                      <a:r>
                        <a:rPr lang="en-US" dirty="0"/>
                        <a:t>If you want to manipulate your output you have to use OMS and transform it in a new input.</a:t>
                      </a:r>
                    </a:p>
                  </a:txBody>
                  <a:tcPr/>
                </a:tc>
                <a:tc>
                  <a:txBody>
                    <a:bodyPr/>
                    <a:lstStyle/>
                    <a:p>
                      <a:r>
                        <a:rPr lang="en-US" dirty="0"/>
                        <a:t>Input and output are the same things: view or object</a:t>
                      </a:r>
                    </a:p>
                    <a:p>
                      <a:r>
                        <a:rPr lang="en-US" dirty="0"/>
                        <a:t> </a:t>
                      </a:r>
                    </a:p>
                    <a:p>
                      <a:r>
                        <a:rPr lang="en-US" dirty="0"/>
                        <a:t>Imagine all your output from SPSS gets automatically converted into new datasets using OMS.</a:t>
                      </a:r>
                    </a:p>
                  </a:txBody>
                  <a:tcPr/>
                </a:tc>
                <a:extLst>
                  <a:ext uri="{0D108BD9-81ED-4DB2-BD59-A6C34878D82A}">
                    <a16:rowId xmlns:a16="http://schemas.microsoft.com/office/drawing/2014/main" val="2891332590"/>
                  </a:ext>
                </a:extLst>
              </a:tr>
            </a:tbl>
          </a:graphicData>
        </a:graphic>
      </p:graphicFrame>
    </p:spTree>
    <p:extLst>
      <p:ext uri="{BB962C8B-B14F-4D97-AF65-F5344CB8AC3E}">
        <p14:creationId xmlns:p14="http://schemas.microsoft.com/office/powerpoint/2010/main" val="221575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3CD78C-54B0-5638-1B89-EED8CA18B44E}"/>
              </a:ext>
            </a:extLst>
          </p:cNvPr>
          <p:cNvSpPr>
            <a:spLocks noGrp="1"/>
          </p:cNvSpPr>
          <p:nvPr>
            <p:ph type="title"/>
          </p:nvPr>
        </p:nvSpPr>
        <p:spPr/>
        <p:txBody>
          <a:bodyPr/>
          <a:lstStyle/>
          <a:p>
            <a:r>
              <a:rPr lang="en-US" dirty="0"/>
              <a:t>SPSS </a:t>
            </a:r>
            <a:r>
              <a:rPr lang="en-US"/>
              <a:t>Syntax comparison</a:t>
            </a:r>
          </a:p>
        </p:txBody>
      </p:sp>
      <p:sp>
        <p:nvSpPr>
          <p:cNvPr id="5" name="Text Placeholder 4">
            <a:extLst>
              <a:ext uri="{FF2B5EF4-FFF2-40B4-BE49-F238E27FC236}">
                <a16:creationId xmlns:a16="http://schemas.microsoft.com/office/drawing/2014/main" id="{7EDE0AE8-5B10-8E66-F07F-239DB4EB6A61}"/>
              </a:ext>
            </a:extLst>
          </p:cNvPr>
          <p:cNvSpPr>
            <a:spLocks noGrp="1"/>
          </p:cNvSpPr>
          <p:nvPr>
            <p:ph type="body" idx="1"/>
          </p:nvPr>
        </p:nvSpPr>
        <p:spPr/>
        <p:txBody>
          <a:bodyPr/>
          <a:lstStyle/>
          <a:p>
            <a:r>
              <a:rPr lang="en-US" dirty="0"/>
              <a:t>SPSS syntax</a:t>
            </a:r>
          </a:p>
        </p:txBody>
      </p:sp>
      <p:pic>
        <p:nvPicPr>
          <p:cNvPr id="9" name="Content Placeholder 8">
            <a:extLst>
              <a:ext uri="{FF2B5EF4-FFF2-40B4-BE49-F238E27FC236}">
                <a16:creationId xmlns:a16="http://schemas.microsoft.com/office/drawing/2014/main" id="{C5424449-E5A0-6CB3-E01A-0B6A519C1161}"/>
              </a:ext>
            </a:extLst>
          </p:cNvPr>
          <p:cNvPicPr>
            <a:picLocks noGrp="1" noChangeAspect="1"/>
          </p:cNvPicPr>
          <p:nvPr>
            <p:ph sz="half" idx="2"/>
          </p:nvPr>
        </p:nvPicPr>
        <p:blipFill>
          <a:blip r:embed="rId2"/>
          <a:stretch>
            <a:fillRect/>
          </a:stretch>
        </p:blipFill>
        <p:spPr>
          <a:xfrm>
            <a:off x="808780" y="2677808"/>
            <a:ext cx="10377590" cy="1367818"/>
          </a:xfrm>
          <a:prstGeom prst="rect">
            <a:avLst/>
          </a:prstGeom>
        </p:spPr>
      </p:pic>
      <p:sp>
        <p:nvSpPr>
          <p:cNvPr id="7" name="Text Placeholder 6">
            <a:extLst>
              <a:ext uri="{FF2B5EF4-FFF2-40B4-BE49-F238E27FC236}">
                <a16:creationId xmlns:a16="http://schemas.microsoft.com/office/drawing/2014/main" id="{02EE04DE-C692-0280-A4B3-1885DFDBD82D}"/>
              </a:ext>
            </a:extLst>
          </p:cNvPr>
          <p:cNvSpPr>
            <a:spLocks noGrp="1"/>
          </p:cNvSpPr>
          <p:nvPr>
            <p:ph type="body" sz="quarter" idx="3"/>
          </p:nvPr>
        </p:nvSpPr>
        <p:spPr>
          <a:xfrm>
            <a:off x="836612" y="3803505"/>
            <a:ext cx="5183188" cy="823912"/>
          </a:xfrm>
        </p:spPr>
        <p:txBody>
          <a:bodyPr/>
          <a:lstStyle/>
          <a:p>
            <a:r>
              <a:rPr lang="en-US" dirty="0"/>
              <a:t>R Syntax</a:t>
            </a:r>
          </a:p>
        </p:txBody>
      </p:sp>
      <p:sp>
        <p:nvSpPr>
          <p:cNvPr id="8" name="Content Placeholder 7">
            <a:extLst>
              <a:ext uri="{FF2B5EF4-FFF2-40B4-BE49-F238E27FC236}">
                <a16:creationId xmlns:a16="http://schemas.microsoft.com/office/drawing/2014/main" id="{220FEF2D-CEE0-45A7-4938-D70F6B2873E8}"/>
              </a:ext>
            </a:extLst>
          </p:cNvPr>
          <p:cNvSpPr>
            <a:spLocks noGrp="1"/>
          </p:cNvSpPr>
          <p:nvPr>
            <p:ph sz="quarter" idx="4"/>
          </p:nvPr>
        </p:nvSpPr>
        <p:spPr>
          <a:xfrm>
            <a:off x="836612" y="4627417"/>
            <a:ext cx="10518776" cy="1562245"/>
          </a:xfrm>
        </p:spPr>
        <p:txBody>
          <a:bodyPr/>
          <a:lstStyle/>
          <a:p>
            <a:pPr marL="0" indent="0">
              <a:buNone/>
            </a:pPr>
            <a:r>
              <a:rPr lang="en-US" dirty="0">
                <a:latin typeface="Courier New" panose="02070309020205020404" pitchFamily="49" charset="0"/>
                <a:cs typeface="Courier New" panose="02070309020205020404" pitchFamily="49" charset="0"/>
              </a:rPr>
              <a:t>pai %&gt;% </a:t>
            </a:r>
          </a:p>
          <a:p>
            <a:pPr marL="0" indent="0">
              <a:buNone/>
            </a:pPr>
            <a:r>
              <a:rPr lang="en-US" dirty="0">
                <a:latin typeface="Courier New" panose="02070309020205020404" pitchFamily="49" charset="0"/>
                <a:cs typeface="Courier New" panose="02070309020205020404" pitchFamily="49" charset="0"/>
              </a:rPr>
              <a:t>  select(T_ICN:T_WRM) %&gt;% </a:t>
            </a:r>
          </a:p>
          <a:p>
            <a:pPr marL="0" indent="0">
              <a:buNone/>
            </a:pPr>
            <a:r>
              <a:rPr lang="en-US" dirty="0">
                <a:latin typeface="Courier New" panose="02070309020205020404" pitchFamily="49" charset="0"/>
                <a:cs typeface="Courier New" panose="02070309020205020404" pitchFamily="49" charset="0"/>
              </a:rPr>
              <a:t>  describe()</a:t>
            </a:r>
          </a:p>
        </p:txBody>
      </p:sp>
    </p:spTree>
    <p:extLst>
      <p:ext uri="{BB962C8B-B14F-4D97-AF65-F5344CB8AC3E}">
        <p14:creationId xmlns:p14="http://schemas.microsoft.com/office/powerpoint/2010/main" val="1578655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1021</TotalTime>
  <Words>2797</Words>
  <Application>Microsoft Macintosh PowerPoint</Application>
  <PresentationFormat>Widescreen</PresentationFormat>
  <Paragraphs>287</Paragraphs>
  <Slides>45</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-apple-system</vt:lpstr>
      <vt:lpstr>Arial</vt:lpstr>
      <vt:lpstr>Avenir</vt:lpstr>
      <vt:lpstr>Calibri</vt:lpstr>
      <vt:lpstr>Calibri Light</vt:lpstr>
      <vt:lpstr>Courier New</vt:lpstr>
      <vt:lpstr>Helvetica</vt:lpstr>
      <vt:lpstr>Montserrat</vt:lpstr>
      <vt:lpstr>Symbol</vt:lpstr>
      <vt:lpstr>Office Theme</vt:lpstr>
      <vt:lpstr>From SPSS to R:  why and how to make the transition</vt:lpstr>
      <vt:lpstr>Agenda</vt:lpstr>
      <vt:lpstr>Goal</vt:lpstr>
      <vt:lpstr>Syntax</vt:lpstr>
      <vt:lpstr>Why R</vt:lpstr>
      <vt:lpstr>Why R – Main arguments</vt:lpstr>
      <vt:lpstr>Problems</vt:lpstr>
      <vt:lpstr>SPSS vs R</vt:lpstr>
      <vt:lpstr>SPSS Syntax comparison</vt:lpstr>
      <vt:lpstr>R – Show it</vt:lpstr>
      <vt:lpstr>Rstudio - Showcase</vt:lpstr>
      <vt:lpstr>Basic R</vt:lpstr>
      <vt:lpstr>Data Types | Data Structure</vt:lpstr>
      <vt:lpstr>Basics types </vt:lpstr>
      <vt:lpstr>Create new variables / objects</vt:lpstr>
      <vt:lpstr>PowerPoint Presentation</vt:lpstr>
      <vt:lpstr>Base R and Package Datasets</vt:lpstr>
      <vt:lpstr>Base R and Package Datasets</vt:lpstr>
      <vt:lpstr>Functions</vt:lpstr>
      <vt:lpstr>Functions</vt:lpstr>
      <vt:lpstr>Functions</vt:lpstr>
      <vt:lpstr>PowerPoint Presentation</vt:lpstr>
      <vt:lpstr>Packages</vt:lpstr>
      <vt:lpstr>Packages</vt:lpstr>
      <vt:lpstr>Packages</vt:lpstr>
      <vt:lpstr>Packages - debugging</vt:lpstr>
      <vt:lpstr>Debugging</vt:lpstr>
      <vt:lpstr>Debugging</vt:lpstr>
      <vt:lpstr>Tidyverse</vt:lpstr>
      <vt:lpstr>Tidyverse</vt:lpstr>
      <vt:lpstr>PowerPoint Presentation</vt:lpstr>
      <vt:lpstr>PowerPoint Presentation</vt:lpstr>
      <vt:lpstr>PowerPoint Presentation</vt:lpstr>
      <vt:lpstr>PowerPoint Presentation</vt:lpstr>
      <vt:lpstr>Tidyverse – core packages</vt:lpstr>
      <vt:lpstr>Data Cleaning – Data manipulation</vt:lpstr>
      <vt:lpstr>dplyr Basics</vt:lpstr>
      <vt:lpstr>dplyr basics</vt:lpstr>
      <vt:lpstr>Practice</vt:lpstr>
      <vt:lpstr>Hands-on</vt:lpstr>
      <vt:lpstr>Hands-on</vt:lpstr>
      <vt:lpstr>Descriptives</vt:lpstr>
      <vt:lpstr>Descriptives</vt:lpstr>
      <vt:lpstr>Easy stats</vt:lpstr>
      <vt:lpstr>Easy stats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SPSS to R</dc:title>
  <dc:creator>Ruam Pimentel</dc:creator>
  <cp:lastModifiedBy>Ruam Pimentel</cp:lastModifiedBy>
  <cp:revision>29</cp:revision>
  <dcterms:created xsi:type="dcterms:W3CDTF">2023-03-27T20:02:33Z</dcterms:created>
  <dcterms:modified xsi:type="dcterms:W3CDTF">2023-03-28T13:04:15Z</dcterms:modified>
</cp:coreProperties>
</file>