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62" r:id="rId4"/>
    <p:sldId id="263" r:id="rId5"/>
    <p:sldId id="264" r:id="rId6"/>
    <p:sldId id="265" r:id="rId7"/>
    <p:sldId id="280" r:id="rId8"/>
    <p:sldId id="281" r:id="rId9"/>
    <p:sldId id="270" r:id="rId10"/>
    <p:sldId id="267" r:id="rId11"/>
    <p:sldId id="266" r:id="rId12"/>
    <p:sldId id="268" r:id="rId13"/>
    <p:sldId id="271" r:id="rId14"/>
    <p:sldId id="272" r:id="rId15"/>
    <p:sldId id="273" r:id="rId16"/>
    <p:sldId id="275" r:id="rId17"/>
    <p:sldId id="274" r:id="rId18"/>
    <p:sldId id="283" r:id="rId19"/>
    <p:sldId id="282" r:id="rId20"/>
    <p:sldId id="284" r:id="rId21"/>
    <p:sldId id="259" r:id="rId22"/>
    <p:sldId id="257" r:id="rId23"/>
    <p:sldId id="258" r:id="rId24"/>
    <p:sldId id="261" r:id="rId25"/>
    <p:sldId id="276" r:id="rId26"/>
    <p:sldId id="277" r:id="rId27"/>
    <p:sldId id="279" r:id="rId28"/>
    <p:sldId id="278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0"/>
    <p:restoredTop sz="70491"/>
  </p:normalViewPr>
  <p:slideViewPr>
    <p:cSldViewPr snapToGrid="0">
      <p:cViewPr varScale="1">
        <p:scale>
          <a:sx n="86" d="100"/>
          <a:sy n="86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2607-1536-F048-89AB-147F12196AE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F01B-9806-0140-9F1E-9F4738DA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appliance require a specific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E.g., mixer = peal fruits,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/>
              <a:t>toster</a:t>
            </a:r>
            <a:r>
              <a:rPr lang="en-US" dirty="0"/>
              <a:t> = the slice of a bread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usually, we don’t put bread in the mixer and fruit in the toaster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Processing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The mixer Mix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The toaster toast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The oven bake…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Output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You already know what you will get from each of the appliances.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We put fruits in the mixer and we anticipate to get a juice or a smoothie at the end, depending on the ingredients,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We don’t anticipate getting a </a:t>
            </a:r>
            <a:r>
              <a:rPr lang="en-US" dirty="0" err="1"/>
              <a:t>toster</a:t>
            </a:r>
            <a:r>
              <a:rPr lang="en-US" dirty="0"/>
              <a:t> from the mixer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Function are the same thing!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‘ingredients’ are called ‘arguments’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Each function does a specific think: read the manual! After getting used, we don’t have to keep reading the manual. Just like me learning to use the rice machine.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Each function gives a SPECIFIC output. If the manual says a function gives a vector as output, don’t expect getting a </a:t>
            </a:r>
            <a:r>
              <a:rPr lang="en-US" dirty="0" err="1"/>
              <a:t>dataframe</a:t>
            </a:r>
            <a:r>
              <a:rPr lang="en-US" dirty="0"/>
              <a:t>, or a list. Or vice-verse.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01B-9806-0140-9F1E-9F4738DA37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762C-94E3-E162-BE4C-D28551B0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280A8-CA6B-D1BA-1E50-C9226482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0190-EE3A-474F-B7F4-3C753F74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FA7E-5FEA-18E7-DDA8-2A47194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7D64-293C-AACD-F7C1-F32A7A9A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6344-E483-31C1-DE74-A8D7ECF0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F652-6083-DAD3-06DE-CCF52C75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8F75-E03F-FF86-4D92-B3A8411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6EF2-D11A-673C-0B0B-A26DECC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4CB9-3E7E-60E9-7C62-2481B9FC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F732-B8B0-31F2-966A-A59FB676C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34D12-6023-9ADE-803D-28F76325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4B7F-D667-4B90-77C1-8A130230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F1F1-E09A-7E05-6649-E06853B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5F13-C54D-4C43-F175-F5D9DE8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B39-9F0C-6BA3-6142-8827F2F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9DA0-6BAF-EA48-6D0F-DA5A303D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80F0-E808-D974-C5E8-A571C8C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A249-BCBE-E07F-2F37-E7D386C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A295-943D-A3E6-B13B-166889ED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E59A-CE6A-4845-D8CA-FC41614E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6A4D-F597-C4DC-5584-1D197E40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4E67-F0EA-8E13-CC28-F521A9DF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4207-91D5-E848-2DB5-A6689439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2A5A-3DDD-8012-39FE-A6FF944E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036C-2C3E-44EA-D117-6925BC3B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7763-DC59-2D85-078F-B563B7C5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45F6-B944-790B-B531-022828FA9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A056-A67F-585B-A528-4AF4EE5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881F-467B-216E-5E64-3757E60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B34F-5632-0098-E65E-2B9435B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836-AA8B-593B-F501-262252CE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BEE6-C64A-4D94-5E15-EE6A2727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CC18-D8DF-8973-ACBD-B1036B4C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76FF1-A0A5-91D1-C6C6-F8694F09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7B034-EC5E-502E-2505-4085260E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B6408-8263-0613-3455-7C509925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3D26-F6B8-1BF3-28BF-40BCFB47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80D6-2884-090D-E820-9ED9B3BD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6943-E9AE-01FB-2E13-23610035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0175-1181-A959-EE3A-7AAB3CE4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DC8-5C1F-EBA9-DA3A-2EEDB57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9316C-22EF-6B69-FCF4-328D25BE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81A11-8A80-F1F1-0D60-CCA89676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72169-348A-75DB-2B21-9F219CFA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AF89-1D66-2C0B-6173-6BA4A4D9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E09-EB71-B7A2-9333-E2695422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21E-6BD6-2956-7910-26F5D5E1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965A-E65E-615B-C731-BE3D9D3D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F807-B1AB-9DE5-AA2A-7537E2F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57E1-C8A3-F549-772D-6AE1F157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4B5F-0313-4C88-3561-4A9D1DB5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840-45A6-8678-09B0-BC7C19A0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63D65-5FC3-119C-3818-A01BACB67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BB46-C54D-ED32-5AE6-462021CD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C9F8-64B0-7866-635E-4226FD71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3C08-8D19-502F-F2F1-6731E211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7A58-058D-2829-29B4-C0FF2DC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CA5E6-EF3D-A131-985B-2F5DBEFD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E30-2CB1-93F4-5664-A80BFBFF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46E5-4E2E-E674-C2F4-222824538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B755-EF2B-7D4C-8D5D-FD0AF2F442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165E-50DD-0282-E3D5-CD9AD75F9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E426-491B-CC3E-C002-85AB42356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1719-D07C-A94A-8986-3BAF2B4B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BFD9-E8B2-D6A8-4C1A-067D68C6A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SPSS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73E34-14AC-56C1-28E2-F547AFD54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Ruam P F A Pimentel &amp; Gregory J Meyer</a:t>
            </a:r>
          </a:p>
          <a:p>
            <a:r>
              <a:rPr lang="en-US" dirty="0"/>
              <a:t>The University of Toledo</a:t>
            </a:r>
          </a:p>
        </p:txBody>
      </p:sp>
    </p:spTree>
    <p:extLst>
      <p:ext uri="{BB962C8B-B14F-4D97-AF65-F5344CB8AC3E}">
        <p14:creationId xmlns:p14="http://schemas.microsoft.com/office/powerpoint/2010/main" val="216538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FE1C0-7AE5-2817-F47F-E9F6CD0B3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B763D-4301-08AA-E646-099B6B01A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2FCB-B3BF-32CD-BE89-1797E071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573E-CC78-9D30-A94B-C933BC77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a mixer, an oven, and other kitchen appliance (garbage in, garbage out):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0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9E2D-A8EA-E3BA-9343-92FE23E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B9A2-E313-2CF5-B6C6-B1A5B2E6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 you need to know about each function you use:</a:t>
            </a:r>
          </a:p>
          <a:p>
            <a:r>
              <a:rPr lang="en-US" dirty="0"/>
              <a:t>What is the </a:t>
            </a:r>
            <a:r>
              <a:rPr lang="en-US" b="1" dirty="0"/>
              <a:t>input</a:t>
            </a:r>
            <a:r>
              <a:rPr lang="en-US" dirty="0"/>
              <a:t> of this function?</a:t>
            </a:r>
          </a:p>
          <a:p>
            <a:pPr lvl="1"/>
            <a:r>
              <a:rPr lang="en-US" dirty="0"/>
              <a:t>E.g., vector, data frame, list, .csv, .xlsx?</a:t>
            </a:r>
          </a:p>
          <a:p>
            <a:r>
              <a:rPr lang="en-US" dirty="0"/>
              <a:t>What is the </a:t>
            </a:r>
            <a:r>
              <a:rPr lang="en-US" b="1" dirty="0"/>
              <a:t>required</a:t>
            </a:r>
            <a:r>
              <a:rPr lang="en-US" dirty="0"/>
              <a:t> arguments of this functions?</a:t>
            </a:r>
          </a:p>
          <a:p>
            <a:pPr lvl="1"/>
            <a:r>
              <a:rPr lang="en-US" dirty="0"/>
              <a:t>Variable names with or without quotations</a:t>
            </a:r>
          </a:p>
          <a:p>
            <a:r>
              <a:rPr lang="en-US" dirty="0"/>
              <a:t>What are the </a:t>
            </a:r>
            <a:r>
              <a:rPr lang="en-US" b="1" dirty="0"/>
              <a:t>default </a:t>
            </a:r>
            <a:r>
              <a:rPr lang="en-US" dirty="0"/>
              <a:t>of this function?</a:t>
            </a:r>
          </a:p>
          <a:p>
            <a:pPr lvl="1"/>
            <a:r>
              <a:rPr lang="en-US" dirty="0"/>
              <a:t>E.g., TRUE or FALSE arguments? remove </a:t>
            </a:r>
            <a:r>
              <a:rPr lang="en-US" dirty="0" err="1"/>
              <a:t>missings</a:t>
            </a:r>
            <a:r>
              <a:rPr lang="en-US" dirty="0"/>
              <a:t> (</a:t>
            </a:r>
            <a:r>
              <a:rPr lang="en-US" dirty="0" err="1"/>
              <a:t>na.rm</a:t>
            </a:r>
            <a:r>
              <a:rPr lang="en-US" dirty="0"/>
              <a:t> = T)?</a:t>
            </a:r>
          </a:p>
          <a:p>
            <a:r>
              <a:rPr lang="en-US" dirty="0"/>
              <a:t>What is the </a:t>
            </a:r>
            <a:r>
              <a:rPr lang="en-US" b="1" dirty="0"/>
              <a:t>output </a:t>
            </a:r>
            <a:r>
              <a:rPr lang="en-US" dirty="0"/>
              <a:t>of this function?</a:t>
            </a:r>
          </a:p>
          <a:p>
            <a:pPr lvl="1"/>
            <a:r>
              <a:rPr lang="en-US" dirty="0"/>
              <a:t>E.g., vector, data frame, list, image, pdf, excel, csv, </a:t>
            </a:r>
            <a:r>
              <a:rPr lang="en-US" dirty="0" err="1"/>
              <a:t>png</a:t>
            </a:r>
            <a:r>
              <a:rPr lang="en-US" dirty="0"/>
              <a:t>…?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2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F33AB-2FAB-84EC-0980-E988DA84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B830B-925C-30C4-5BE9-AEF7EA9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Like apps in your phone</a:t>
            </a:r>
          </a:p>
          <a:p>
            <a:pPr lvl="1"/>
            <a:r>
              <a:rPr lang="en-US" dirty="0"/>
              <a:t>Text message – Communication by text</a:t>
            </a:r>
          </a:p>
          <a:p>
            <a:pPr lvl="2"/>
            <a:r>
              <a:rPr lang="en-US" dirty="0"/>
              <a:t>Built in app</a:t>
            </a:r>
          </a:p>
          <a:p>
            <a:pPr lvl="2"/>
            <a:r>
              <a:rPr lang="en-US" dirty="0"/>
              <a:t>WhatsApp</a:t>
            </a:r>
          </a:p>
          <a:p>
            <a:pPr lvl="2"/>
            <a:r>
              <a:rPr lang="en-US" dirty="0"/>
              <a:t>Telegram</a:t>
            </a:r>
          </a:p>
          <a:p>
            <a:pPr lvl="2"/>
            <a:r>
              <a:rPr lang="en-US" dirty="0"/>
              <a:t>Messager (</a:t>
            </a:r>
            <a:r>
              <a:rPr lang="en-US" dirty="0" err="1"/>
              <a:t>facebook</a:t>
            </a:r>
            <a:r>
              <a:rPr lang="en-US" dirty="0"/>
              <a:t>, Instagram) – not built for this, but gives a very similar result</a:t>
            </a:r>
          </a:p>
          <a:p>
            <a:pPr lvl="2"/>
            <a:r>
              <a:rPr lang="en-US" dirty="0"/>
              <a:t>Email – slightly different operation, but similar result</a:t>
            </a:r>
          </a:p>
          <a:p>
            <a:pPr lvl="1"/>
            <a:r>
              <a:rPr lang="en-US" dirty="0"/>
              <a:t>Communication by video</a:t>
            </a:r>
          </a:p>
          <a:p>
            <a:pPr lvl="2"/>
            <a:r>
              <a:rPr lang="en-US" dirty="0"/>
              <a:t>Facetime</a:t>
            </a:r>
          </a:p>
          <a:p>
            <a:pPr lvl="2"/>
            <a:r>
              <a:rPr lang="en-US" dirty="0" err="1"/>
              <a:t>Whatsapp</a:t>
            </a:r>
            <a:endParaRPr lang="en-US" dirty="0"/>
          </a:p>
          <a:p>
            <a:pPr lvl="2"/>
            <a:r>
              <a:rPr lang="en-US" dirty="0"/>
              <a:t>Facebook/Instagram</a:t>
            </a:r>
          </a:p>
          <a:p>
            <a:pPr lvl="2"/>
            <a:r>
              <a:rPr lang="en-US" dirty="0"/>
              <a:t>Zoom, WebEx, Google Meet… (do people use that on their phone? – we can)</a:t>
            </a:r>
          </a:p>
          <a:p>
            <a:pPr lvl="1"/>
            <a:r>
              <a:rPr lang="en-US" dirty="0"/>
              <a:t>Edit photo</a:t>
            </a:r>
          </a:p>
          <a:p>
            <a:pPr lvl="2"/>
            <a:r>
              <a:rPr lang="en-US" dirty="0"/>
              <a:t>Phone basic editor</a:t>
            </a:r>
          </a:p>
          <a:p>
            <a:pPr lvl="2"/>
            <a:r>
              <a:rPr lang="en-US" dirty="0"/>
              <a:t>Many different apps to edit photos</a:t>
            </a:r>
          </a:p>
          <a:p>
            <a:pPr lvl="2"/>
            <a:r>
              <a:rPr lang="en-US" dirty="0"/>
              <a:t>In your browser (it was not made for it, but it gets the job done)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5154-4B75-E28C-6F98-E176F9E1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5BF9-7233-0445-95E3-7AB84DE5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Reading package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Package Manual vs </a:t>
            </a:r>
            <a:r>
              <a:rPr lang="en-US" dirty="0" err="1"/>
              <a:t>Vignetes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Examples in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CRAN vs GitHub vs e-book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RStudio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/ ? / F1</a:t>
            </a:r>
            <a:r>
              <a:rPr lang="en-US" dirty="0"/>
              <a:t>: CRAN</a:t>
            </a:r>
          </a:p>
        </p:txBody>
      </p:sp>
    </p:spTree>
    <p:extLst>
      <p:ext uri="{BB962C8B-B14F-4D97-AF65-F5344CB8AC3E}">
        <p14:creationId xmlns:p14="http://schemas.microsoft.com/office/powerpoint/2010/main" val="312936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1205-375A-0E2B-904F-69B335F8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-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B611-1A93-1799-C113-3C6C9BA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you mind find packages with different names with functions with the same name, doing different things!</a:t>
            </a:r>
          </a:p>
          <a:p>
            <a:pPr lvl="1"/>
            <a:r>
              <a:rPr lang="en-US" dirty="0"/>
              <a:t>Problem of a ‘free environment’ anyone do whatever they want, and call it whatever they want. </a:t>
            </a:r>
          </a:p>
          <a:p>
            <a:pPr lvl="1"/>
            <a:r>
              <a:rPr lang="en-US" dirty="0"/>
              <a:t>But no worry, R has a beautiful solution. Just specify which package you want to use. </a:t>
            </a:r>
          </a:p>
          <a:p>
            <a:r>
              <a:rPr lang="en-US" dirty="0"/>
              <a:t>Common problem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stats::filter()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::filter()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::describe()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psych::describe()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different packages have functions with the same name, the last loaded package with ‘mask’ previous functions.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9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400-55E3-EBB1-D46B-16E261D1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1E4C-C515-576D-9086-D616874FF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2CE-41C7-A535-B690-CE5744DD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E74D-6D82-1706-C318-D15F16C6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used to it</a:t>
            </a:r>
          </a:p>
          <a:p>
            <a:pPr lvl="1"/>
            <a:r>
              <a:rPr lang="en-US" dirty="0"/>
              <a:t>Awesome way to learn and true reality when using R.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Package manual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b="1" dirty="0" err="1"/>
              <a:t>ChatGPT</a:t>
            </a:r>
            <a:r>
              <a:rPr lang="en-US" b="1" dirty="0"/>
              <a:t> </a:t>
            </a:r>
            <a:r>
              <a:rPr lang="en-US" dirty="0"/>
              <a:t>(free)</a:t>
            </a:r>
            <a:r>
              <a:rPr lang="en-US" b="1" dirty="0"/>
              <a:t> </a:t>
            </a:r>
            <a:r>
              <a:rPr lang="en-US" dirty="0"/>
              <a:t>/ Copilot</a:t>
            </a:r>
          </a:p>
        </p:txBody>
      </p:sp>
    </p:spTree>
    <p:extLst>
      <p:ext uri="{BB962C8B-B14F-4D97-AF65-F5344CB8AC3E}">
        <p14:creationId xmlns:p14="http://schemas.microsoft.com/office/powerpoint/2010/main" val="133892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2B1F1-CE20-FFEF-E8E7-154812E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80CF-1F03-2675-B571-98C3B739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package of packages</a:t>
            </a:r>
          </a:p>
          <a:p>
            <a:r>
              <a:rPr lang="en-US" dirty="0"/>
              <a:t>Imagine Microsoft Office, or Apple environment, or Google environment, and now, TIDYVERSE!</a:t>
            </a:r>
          </a:p>
          <a:p>
            <a:r>
              <a:rPr lang="en-US" dirty="0"/>
              <a:t>A life style, or better, a data science style</a:t>
            </a:r>
          </a:p>
        </p:txBody>
      </p:sp>
    </p:spTree>
    <p:extLst>
      <p:ext uri="{BB962C8B-B14F-4D97-AF65-F5344CB8AC3E}">
        <p14:creationId xmlns:p14="http://schemas.microsoft.com/office/powerpoint/2010/main" val="316044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EAC0-74D4-520D-E046-9CC7069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2B25-FAAB-65EA-2E1A-A5748BEC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Citation: all tidy data are organized in the same all, all messy data are messy in different ways. </a:t>
            </a:r>
          </a:p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6995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9121D-A449-CCED-20AC-051A9E80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vs 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515DCE-2B20-00FC-BDED-070452D59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011784"/>
              </p:ext>
            </p:extLst>
          </p:nvPr>
        </p:nvGraphicFramePr>
        <p:xfrm>
          <a:off x="838200" y="1825625"/>
          <a:ext cx="10515600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64846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6775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Typically, only one way to get a specific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different ways to get the same result! (it should not scare you)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7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you a few options on what you can see in your result. Like a fast food that only have those options of food, and you don’t have many options to make a special request.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either have to give the full order specifying everything you want in your order. </a:t>
                      </a:r>
                    </a:p>
                    <a:p>
                      <a:r>
                        <a:rPr lang="en-US" dirty="0"/>
                        <a:t>Or you are the </a:t>
                      </a:r>
                      <a:r>
                        <a:rPr lang="en-US" dirty="0" err="1"/>
                        <a:t>cheff</a:t>
                      </a:r>
                      <a:r>
                        <a:rPr lang="en-US" dirty="0"/>
                        <a:t>, and will make your food from scratch, but EXACTLLY as you like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9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 lies in the output – your output </a:t>
                      </a:r>
                      <a:r>
                        <a:rPr lang="en-US"/>
                        <a:t>is important!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lies in your syntax – your syntax is important!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(data) and output (output files with results and tables) are different things. </a:t>
                      </a:r>
                    </a:p>
                    <a:p>
                      <a:r>
                        <a:rPr lang="en-US" dirty="0"/>
                        <a:t>If you want to manipulate your output you have to use OMS and transform it in a new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and output is the same thing.</a:t>
                      </a:r>
                    </a:p>
                    <a:p>
                      <a:r>
                        <a:rPr lang="en-US" dirty="0"/>
                        <a:t>Input and output could be just viewed, or could be stored as an ‘object’ and manipulated equally!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Imagine all your output from SPSS get automatically converted into new datasets using OMS.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3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7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3994-6DEC-1903-9628-2EF93CDA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core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3216-AE73-5C93-0A9A-9252E893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141" cy="4351338"/>
          </a:xfrm>
        </p:spPr>
        <p:txBody>
          <a:bodyPr>
            <a:normAutofit/>
          </a:bodyPr>
          <a:lstStyle/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reader</a:t>
            </a:r>
          </a:p>
          <a:p>
            <a:r>
              <a:rPr lang="en-US" dirty="0" err="1"/>
              <a:t>forcats</a:t>
            </a:r>
            <a:endParaRPr lang="en-US" dirty="0"/>
          </a:p>
          <a:p>
            <a:r>
              <a:rPr lang="en-US" dirty="0" err="1"/>
              <a:t>stringr</a:t>
            </a:r>
            <a:endParaRPr lang="en-US" dirty="0"/>
          </a:p>
          <a:p>
            <a:r>
              <a:rPr lang="en-US" dirty="0"/>
              <a:t>ggplot2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B9E868-701A-CE17-8558-EEC88E71150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381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tibble</a:t>
            </a:r>
            <a:endParaRPr lang="en-US" dirty="0"/>
          </a:p>
          <a:p>
            <a:r>
              <a:rPr lang="en-US" dirty="0" err="1"/>
              <a:t>lubridate</a:t>
            </a:r>
            <a:endParaRPr lang="en-US" dirty="0"/>
          </a:p>
          <a:p>
            <a:r>
              <a:rPr lang="en-US" dirty="0" err="1"/>
              <a:t>tidyr</a:t>
            </a:r>
            <a:endParaRPr lang="en-US" dirty="0"/>
          </a:p>
          <a:p>
            <a:r>
              <a:rPr lang="en-US" dirty="0" err="1"/>
              <a:t>purrr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9B88C-B544-6347-46FE-B90E7A79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Data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2BB1-6AFE-961B-E354-1614A4DC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CDE0-12E5-0A57-ABF2-2674AF7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D25-85CB-87EE-506D-DF0FF970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Five key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/>
              <a:t> functions that allow you to solve the vast majority of your data manipulation challenges:</a:t>
            </a:r>
          </a:p>
          <a:p>
            <a:r>
              <a:rPr lang="en-US" dirty="0"/>
              <a:t>Pick observations by their values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en-US" dirty="0"/>
              <a:t>).</a:t>
            </a:r>
          </a:p>
          <a:p>
            <a:r>
              <a:rPr lang="en-US" dirty="0"/>
              <a:t>Reorder the rows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  <a:r>
              <a:rPr lang="en-US" dirty="0"/>
              <a:t>).</a:t>
            </a:r>
          </a:p>
          <a:p>
            <a:r>
              <a:rPr lang="en-US" dirty="0"/>
              <a:t>Pick variables by their names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dirty="0"/>
              <a:t>).</a:t>
            </a:r>
          </a:p>
          <a:p>
            <a:r>
              <a:rPr lang="en-US" dirty="0"/>
              <a:t>Create new variables with functions of existing variables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</a:t>
            </a:r>
            <a:r>
              <a:rPr lang="en-US" dirty="0"/>
              <a:t>).</a:t>
            </a:r>
          </a:p>
          <a:p>
            <a:r>
              <a:rPr lang="en-US" dirty="0"/>
              <a:t>Collapse many values down to a single summary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can all be used in conjunction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which changes the scope of each function from operating on the entire dataset to operating on it group-by-group.</a:t>
            </a:r>
          </a:p>
        </p:txBody>
      </p:sp>
    </p:spTree>
    <p:extLst>
      <p:ext uri="{BB962C8B-B14F-4D97-AF65-F5344CB8AC3E}">
        <p14:creationId xmlns:p14="http://schemas.microsoft.com/office/powerpoint/2010/main" val="23640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CE5-BBCD-0818-DF04-99B5F77D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A6ED-07BE-DC6D-027A-7B7D7744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These six functions provide the verbs for a language of data manipulation. </a:t>
            </a:r>
            <a:r>
              <a:rPr lang="en-US" b="1" dirty="0"/>
              <a:t>All verbs work similarly:</a:t>
            </a:r>
          </a:p>
          <a:p>
            <a:endParaRPr lang="en-US" dirty="0"/>
          </a:p>
          <a:p>
            <a:r>
              <a:rPr lang="en-US" dirty="0"/>
              <a:t>First argument: </a:t>
            </a:r>
            <a:r>
              <a:rPr lang="en-US" b="1" dirty="0"/>
              <a:t>data frame</a:t>
            </a:r>
            <a:r>
              <a:rPr lang="en-US" dirty="0"/>
              <a:t>.</a:t>
            </a:r>
          </a:p>
          <a:p>
            <a:r>
              <a:rPr lang="en-US" dirty="0"/>
              <a:t>Subsequent arguments: describe </a:t>
            </a:r>
            <a:r>
              <a:rPr lang="en-US" b="1" dirty="0"/>
              <a:t>what to do </a:t>
            </a:r>
            <a:r>
              <a:rPr lang="en-US" dirty="0"/>
              <a:t>with the data frame, using the variable names (without quotes).</a:t>
            </a:r>
          </a:p>
          <a:p>
            <a:r>
              <a:rPr lang="en-US" dirty="0"/>
              <a:t>Result: a </a:t>
            </a:r>
            <a:r>
              <a:rPr lang="en-US" b="1" dirty="0"/>
              <a:t>new data 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Together these properties make it easy to chain together multiple simple steps to achieve a complex result. </a:t>
            </a:r>
          </a:p>
        </p:txBody>
      </p:sp>
    </p:spTree>
    <p:extLst>
      <p:ext uri="{BB962C8B-B14F-4D97-AF65-F5344CB8AC3E}">
        <p14:creationId xmlns:p14="http://schemas.microsoft.com/office/powerpoint/2010/main" val="12624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FFA7-3B2F-BE21-0728-044C9303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24A2-DC14-67EE-6B17-1C8883DD9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00_data_cleaning.R file</a:t>
            </a:r>
          </a:p>
        </p:txBody>
      </p:sp>
    </p:spTree>
    <p:extLst>
      <p:ext uri="{BB962C8B-B14F-4D97-AF65-F5344CB8AC3E}">
        <p14:creationId xmlns:p14="http://schemas.microsoft.com/office/powerpoint/2010/main" val="246604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BA9FC1-96F0-F649-97AD-9E40C075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C2B0-69CE-0822-84BF-E065102AE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0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29146F-B841-6CB0-58BD-207779B6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5520B-76A8-C527-E419-1BB96B68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now on, it is completely hands-on!</a:t>
            </a:r>
          </a:p>
          <a:p>
            <a:r>
              <a:rPr lang="en-US" dirty="0"/>
              <a:t>I will show what I typically use, but there are many other ways to do the same things, as many other apps in the apple store or android store, but you only use a few dozens. </a:t>
            </a:r>
          </a:p>
          <a:p>
            <a:r>
              <a:rPr lang="en-US" dirty="0"/>
              <a:t>Everything I’m going to show you now, you can learn BY YOURSELF. </a:t>
            </a:r>
          </a:p>
          <a:p>
            <a:pPr lvl="1"/>
            <a:r>
              <a:rPr lang="en-US" dirty="0"/>
              <a:t>It is basically, reading manuals. </a:t>
            </a:r>
          </a:p>
          <a:p>
            <a:r>
              <a:rPr lang="en-US" dirty="0"/>
              <a:t>My focus here is to give you resources so you can keep learning and improving your R skills. At the same time, I also want to give you some good ‘recipes’ that already work, and you can already make a cake, although it will not a be a fancy cake. As you keep studying, your will soon start baking fancy cakes!</a:t>
            </a:r>
          </a:p>
        </p:txBody>
      </p:sp>
    </p:spTree>
    <p:extLst>
      <p:ext uri="{BB962C8B-B14F-4D97-AF65-F5344CB8AC3E}">
        <p14:creationId xmlns:p14="http://schemas.microsoft.com/office/powerpoint/2010/main" val="342854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94743-E82E-A345-5E66-2274C3F9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Descriptives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AA7E-CD7B-8EC7-2A1A-1A7C6C054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3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803-42AD-6D4F-32B3-F46F1156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632F-3404-45C3-AF1B-25FA69E6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237B-3D1C-8682-911A-7F4D38C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9500-656B-796A-F6B8-3C19C7DFD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package of packages for stats</a:t>
            </a:r>
          </a:p>
        </p:txBody>
      </p:sp>
    </p:spTree>
    <p:extLst>
      <p:ext uri="{BB962C8B-B14F-4D97-AF65-F5344CB8AC3E}">
        <p14:creationId xmlns:p14="http://schemas.microsoft.com/office/powerpoint/2010/main" val="31617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C96D-05D0-5865-258A-ABEB26A6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B9EC-5927-0640-1A5F-5C01EFE39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8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FDBC1-1A68-446A-706F-292F1D2A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22023-3D67-E56B-72E5-D0B18FE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  <a:p>
            <a:r>
              <a:rPr lang="en-US" dirty="0"/>
              <a:t>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176DD-ED55-D2F3-561E-A6F0705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3E372-87FF-E062-9ED7-03BE8F67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Scalars (length 1) &amp; vectors (numerical, character, logical)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49051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FDB4-5E47-9EF3-078F-70D73F1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variables /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4CE1-3FE0-D452-01CA-3283D156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(</a:t>
            </a:r>
            <a:r>
              <a:rPr lang="en-US" b="1" dirty="0"/>
              <a:t>and recommended)</a:t>
            </a:r>
            <a:r>
              <a:rPr lang="en-US" dirty="0"/>
              <a:t> way to declare a variable: 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`&lt;-`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name_of_variable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value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Second way to declare a variable:  use the `=`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name_of_variable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Third weird and not common way: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value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name_of_variable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8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5002-4D77-6716-0D7B-D27CAA16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8F55-A8CB-7297-E55A-FCD4200A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vector is a one-dimensional array. </a:t>
            </a:r>
          </a:p>
          <a:p>
            <a:pPr marL="0" indent="0">
              <a:buNone/>
            </a:pPr>
            <a:r>
              <a:rPr lang="en-US" dirty="0"/>
              <a:t>We can create a vector with all the basic R data types we learnt before. </a:t>
            </a:r>
          </a:p>
          <a:p>
            <a:pPr marL="0" indent="0">
              <a:buNone/>
            </a:pPr>
            <a:r>
              <a:rPr lang="en-US" dirty="0"/>
              <a:t>The simplest way to build vector data structures in R, is to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00_basic_r.R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C4C3-DDDB-8F5D-3B99-D337B240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and Package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40EDA-D79A-44A5-E0D8-C90B1BC7A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71B72-6787-14A3-16A2-EFFCBF32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and Package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BA9AE-279E-5E4E-B1B8-C6CE8435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 provide us pre-loaded datasets that you can call at any moment, even though you don’t ‘see’ them in your environment.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Famous dataset:</a:t>
            </a:r>
          </a:p>
          <a:p>
            <a:r>
              <a:rPr lang="en-US" dirty="0"/>
              <a:t>iris</a:t>
            </a:r>
          </a:p>
          <a:p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cars</a:t>
            </a:r>
          </a:p>
          <a:p>
            <a:pPr marL="0" indent="0">
              <a:buNone/>
            </a:pPr>
            <a:r>
              <a:rPr lang="en-US" dirty="0"/>
              <a:t>These datasets are vastly used to replicate problems or teach functions in R. Because everyone has already access to them. Given you will see these datasets a lot in your R journey, I thought you could already learn about them here.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packages also gives you pre-loaded datasets. Examples:</a:t>
            </a:r>
          </a:p>
          <a:p>
            <a:r>
              <a:rPr lang="en-US" dirty="0" err="1"/>
              <a:t>dplyr</a:t>
            </a:r>
            <a:r>
              <a:rPr lang="en-US" dirty="0"/>
              <a:t> = </a:t>
            </a:r>
            <a:r>
              <a:rPr lang="en-US" dirty="0" err="1"/>
              <a:t>starwars</a:t>
            </a:r>
            <a:endParaRPr lang="en-US" dirty="0"/>
          </a:p>
          <a:p>
            <a:r>
              <a:rPr lang="en-US" dirty="0"/>
              <a:t>psych = </a:t>
            </a:r>
            <a:r>
              <a:rPr lang="en-US" dirty="0" err="1"/>
              <a:t>bfi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51BDC-4BBA-41EF-D8E0-7AAB8A43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FBF6F-590E-FB3F-97E3-A8E0C3489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1452</Words>
  <Application>Microsoft Macintosh PowerPoint</Application>
  <PresentationFormat>Widescreen</PresentationFormat>
  <Paragraphs>193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SPSS to R</vt:lpstr>
      <vt:lpstr>SPSS vs R</vt:lpstr>
      <vt:lpstr>Basic R</vt:lpstr>
      <vt:lpstr>Data Types</vt:lpstr>
      <vt:lpstr>Create new variables / objects</vt:lpstr>
      <vt:lpstr>PowerPoint Presentation</vt:lpstr>
      <vt:lpstr>Base R and Package Datasets</vt:lpstr>
      <vt:lpstr>Base R and Package Datasets</vt:lpstr>
      <vt:lpstr>Packages</vt:lpstr>
      <vt:lpstr>Functions</vt:lpstr>
      <vt:lpstr>Functions</vt:lpstr>
      <vt:lpstr>Functions</vt:lpstr>
      <vt:lpstr>Packages</vt:lpstr>
      <vt:lpstr>Packages</vt:lpstr>
      <vt:lpstr>Packages - debugging</vt:lpstr>
      <vt:lpstr>Debugging</vt:lpstr>
      <vt:lpstr>Debugging</vt:lpstr>
      <vt:lpstr>Tidyverse</vt:lpstr>
      <vt:lpstr>Tidyverse</vt:lpstr>
      <vt:lpstr>Tidyverse – core packages</vt:lpstr>
      <vt:lpstr>Data Cleaning – Data manipulation</vt:lpstr>
      <vt:lpstr>Dplyr Basics</vt:lpstr>
      <vt:lpstr>PowerPoint Presentation</vt:lpstr>
      <vt:lpstr>Practice</vt:lpstr>
      <vt:lpstr>Hands-on</vt:lpstr>
      <vt:lpstr>Hands-on</vt:lpstr>
      <vt:lpstr>Descriptives</vt:lpstr>
      <vt:lpstr>Descriptives</vt:lpstr>
      <vt:lpstr>Easy stats</vt:lpstr>
      <vt:lpstr>Easy 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to R</dc:title>
  <dc:creator>Ruam Pimentel</dc:creator>
  <cp:lastModifiedBy>Ruam Pimentel</cp:lastModifiedBy>
  <cp:revision>21</cp:revision>
  <dcterms:created xsi:type="dcterms:W3CDTF">2023-03-27T20:02:33Z</dcterms:created>
  <dcterms:modified xsi:type="dcterms:W3CDTF">2023-03-27T21:48:11Z</dcterms:modified>
</cp:coreProperties>
</file>