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70" r:id="rId5"/>
    <p:sldId id="257" r:id="rId6"/>
    <p:sldId id="258" r:id="rId7"/>
    <p:sldId id="274" r:id="rId8"/>
    <p:sldId id="275" r:id="rId9"/>
    <p:sldId id="276" r:id="rId10"/>
    <p:sldId id="277" r:id="rId11"/>
    <p:sldId id="278" r:id="rId12"/>
    <p:sldId id="279" r:id="rId13"/>
    <p:sldId id="280" r:id="rId14"/>
    <p:sldId id="281" r:id="rId15"/>
    <p:sldId id="282" r:id="rId16"/>
    <p:sldId id="283" r:id="rId17"/>
    <p:sldId id="285" r:id="rId18"/>
    <p:sldId id="286" r:id="rId19"/>
    <p:sldId id="284" r:id="rId20"/>
    <p:sldId id="287" r:id="rId21"/>
    <p:sldId id="291" r:id="rId22"/>
    <p:sldId id="289" r:id="rId23"/>
    <p:sldId id="292" r:id="rId24"/>
    <p:sldId id="264" r:id="rId25"/>
    <p:sldId id="272"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26"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E8CF1-3BE0-4FFE-8DC8-61F8C0248C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810A24B-6F36-4BB5-A400-CCF4AEF47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1291B97-9C94-4576-BE30-9846BD34BBEF}"/>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49D315D6-01EB-46D0-8B63-CF70A5C08E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AC8C315-EB5F-4184-99A6-5B90B4E12B0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57741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F95D-9885-41FB-AD35-C7A185CE073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6D9252-DC81-4780-A08F-F403B5018B69}"/>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FD16EC-D275-4EEE-8F52-C3786B3CC698}"/>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8F82F67B-1AFF-4DAE-A3D2-5066F08D41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F1E879-B612-41C2-949A-A111536A635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6980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8649D0-7E7E-462C-87D0-F04A6634A23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B3B7426-CAE0-4177-9C1A-EEBE8906836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BBF0F9-2E22-4D56-8EB2-D4DF175A92CC}"/>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CACBFE54-9CC2-4000-B96E-7E395EAE9B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53CAC3-19BD-4552-B3AC-4D081B770BD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0786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85A33-3F95-420B-BC9D-FE18D82AA3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CDCF35-8C28-41FF-855A-8276679CDDBC}"/>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DBF7-20AA-4F37-8D7A-987CB491D342}"/>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79535322-7E0D-48DA-9468-D8A9126BBB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36CFA7-E533-443C-8E21-F9C0D15BAF9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67356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EBF1F-4FDB-429D-B535-78FC9E674F2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B336A92-F9BC-4C63-8803-3CEB25E1E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3F58680-44D6-46CC-814A-4E8A05C090C5}"/>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4A528AB8-FC9E-4135-B7A1-F6B15572CE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8F1CE1-9FAB-49E7-A17E-A2B6F793105B}"/>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56884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8BE51-2453-49C9-BD9A-E2E064A57F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A6DCAE7-A2D2-48F7-9D49-FB0E76457B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264A4A8-EC24-4A11-AEEC-EB3E35563E4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6939DBB-00B2-4471-AD60-D6BC4F54FE1A}"/>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6" name="Espaço Reservado para Rodapé 5">
            <a:extLst>
              <a:ext uri="{FF2B5EF4-FFF2-40B4-BE49-F238E27FC236}">
                <a16:creationId xmlns:a16="http://schemas.microsoft.com/office/drawing/2014/main" id="{1CAEC185-285E-4566-9552-67731689DB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606C645-7595-4592-ABAB-98C0BFF0648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5910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1DBA-ACBA-4370-A54E-FC14A75FECD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CD37EEC-BC69-48F3-B2DB-BC399BF9D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E638E52-9E36-4F8E-8351-F1B5FEA79ED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F58F152-AE6E-4266-8118-886264C0C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25866E42-873E-44EF-9B56-E2074EA9C5CC}"/>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957C000-437A-48AC-84D9-4EF7B7FEDBD5}"/>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8" name="Espaço Reservado para Rodapé 7">
            <a:extLst>
              <a:ext uri="{FF2B5EF4-FFF2-40B4-BE49-F238E27FC236}">
                <a16:creationId xmlns:a16="http://schemas.microsoft.com/office/drawing/2014/main" id="{454F9F0E-5DA8-4330-ABD7-66162A8D04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A2F5751-7F98-4D93-9D4E-71F8A85583E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03093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821D3-5A46-4C8B-A357-BB11B1DDCBE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5B66690-6FC8-42CB-9575-3B222B42178A}"/>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4" name="Espaço Reservado para Rodapé 3">
            <a:extLst>
              <a:ext uri="{FF2B5EF4-FFF2-40B4-BE49-F238E27FC236}">
                <a16:creationId xmlns:a16="http://schemas.microsoft.com/office/drawing/2014/main" id="{12FBD352-F19D-4A2B-9FCF-07068A4A368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C7E5259-B6E9-4608-A02F-3D72C0AB29D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38331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F5D403-9145-45E7-AB62-6DB0F226ECE2}"/>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3" name="Espaço Reservado para Rodapé 2">
            <a:extLst>
              <a:ext uri="{FF2B5EF4-FFF2-40B4-BE49-F238E27FC236}">
                <a16:creationId xmlns:a16="http://schemas.microsoft.com/office/drawing/2014/main" id="{AA112F53-B53F-48A7-B564-483963A0146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9BA65BD-CB6B-420D-8EA0-0C716103DB1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19890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781D1-B95C-4372-9C2B-FBAA4FFEC4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861C590-2329-4945-93BB-CF661BC23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6BB1A5-D2ED-4D21-9BE4-4F6E65D2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A1C8D3F-47D5-4458-93DD-622672889A7C}"/>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6" name="Espaço Reservado para Rodapé 5">
            <a:extLst>
              <a:ext uri="{FF2B5EF4-FFF2-40B4-BE49-F238E27FC236}">
                <a16:creationId xmlns:a16="http://schemas.microsoft.com/office/drawing/2014/main" id="{11C0F08F-49AE-4D00-B893-39F54960ED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84BF14-90D9-4598-BBBD-444C40BC843C}"/>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13004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3A6E2-7B36-4E54-B963-CA0BC9CBAB7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3F0B4AC-84BB-4427-9E9C-011E850A6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48BBB2E-E969-42A0-B2E7-73C83C5B7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691038B-DCC4-40E4-9744-C9FCC9B83B5B}"/>
              </a:ext>
            </a:extLst>
          </p:cNvPr>
          <p:cNvSpPr>
            <a:spLocks noGrp="1"/>
          </p:cNvSpPr>
          <p:nvPr>
            <p:ph type="dt" sz="half" idx="10"/>
          </p:nvPr>
        </p:nvSpPr>
        <p:spPr/>
        <p:txBody>
          <a:bodyPr/>
          <a:lstStyle/>
          <a:p>
            <a:fld id="{F173C421-78E7-4F2F-AA80-2269C56115F5}" type="datetimeFigureOut">
              <a:rPr lang="pt-BR" smtClean="0"/>
              <a:t>25/01/2019</a:t>
            </a:fld>
            <a:endParaRPr lang="pt-BR"/>
          </a:p>
        </p:txBody>
      </p:sp>
      <p:sp>
        <p:nvSpPr>
          <p:cNvPr id="6" name="Espaço Reservado para Rodapé 5">
            <a:extLst>
              <a:ext uri="{FF2B5EF4-FFF2-40B4-BE49-F238E27FC236}">
                <a16:creationId xmlns:a16="http://schemas.microsoft.com/office/drawing/2014/main" id="{9AE102F0-D799-428A-9F02-F3E0B823EC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528B9B-91F3-4F7A-BE2B-7721C594115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5254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9696D58-75E3-474F-8E23-9757EB531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7DD87B6-EC26-4FA6-B1A5-FAAD5F5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5B8998-AC39-4B79-AB3E-93E9C946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3C421-78E7-4F2F-AA80-2269C56115F5}" type="datetimeFigureOut">
              <a:rPr lang="pt-BR" smtClean="0"/>
              <a:t>25/01/2019</a:t>
            </a:fld>
            <a:endParaRPr lang="pt-BR"/>
          </a:p>
        </p:txBody>
      </p:sp>
      <p:sp>
        <p:nvSpPr>
          <p:cNvPr id="5" name="Espaço Reservado para Rodapé 4">
            <a:extLst>
              <a:ext uri="{FF2B5EF4-FFF2-40B4-BE49-F238E27FC236}">
                <a16:creationId xmlns:a16="http://schemas.microsoft.com/office/drawing/2014/main" id="{87BC532F-65FE-43E1-A698-7E1FDDE15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B681128-7E5B-4C7E-BC84-99EFC79A7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024B0-913C-4FBE-9A4D-347AD47B595B}" type="slidenum">
              <a:rPr lang="pt-BR" smtClean="0"/>
              <a:t>‹nº›</a:t>
            </a:fld>
            <a:endParaRPr lang="pt-BR"/>
          </a:p>
        </p:txBody>
      </p:sp>
    </p:spTree>
    <p:extLst>
      <p:ext uri="{BB962C8B-B14F-4D97-AF65-F5344CB8AC3E}">
        <p14:creationId xmlns:p14="http://schemas.microsoft.com/office/powerpoint/2010/main" val="2325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annickcr/eslint-plugin-react/blob/master/docs/rules/jsx-no-bind.md#es6-class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rende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componentwillm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shouldcomponentupdat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nodejs.org/en/" TargetMode="External"/><Relationship Id="rId7" Type="http://schemas.openxmlformats.org/officeDocument/2006/relationships/image" Target="../media/image5.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abrielsobrinho.com/introducao-ao-react-js/" TargetMode="External"/><Relationship Id="rId7" Type="http://schemas.openxmlformats.org/officeDocument/2006/relationships/image" Target="../media/image2.png"/><Relationship Id="rId2" Type="http://schemas.openxmlformats.org/officeDocument/2006/relationships/hyperlink" Target="https://medium.com/by-vinicius-reis/o-que-e-react-ng2-auleria-vue-e34b0c77b5a1" TargetMode="External"/><Relationship Id="rId1" Type="http://schemas.openxmlformats.org/officeDocument/2006/relationships/slideLayout" Target="../slideLayouts/slideLayout2.xml"/><Relationship Id="rId6" Type="http://schemas.openxmlformats.org/officeDocument/2006/relationships/hyperlink" Target="https://reactjs.org/docs/fragments.html" TargetMode="External"/><Relationship Id="rId5" Type="http://schemas.openxmlformats.org/officeDocument/2006/relationships/hyperlink" Target="https://www.w3schools.com/howto/howto_css_animate_buttons.asp" TargetMode="External"/><Relationship Id="rId4" Type="http://schemas.openxmlformats.org/officeDocument/2006/relationships/hyperlink" Target="https://medium.com/reactbrasil/jsx-de6f43b06f4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B370FCA-EEEE-4536-8A47-C0063E86178D}"/>
              </a:ext>
            </a:extLst>
          </p:cNvPr>
          <p:cNvPicPr>
            <a:picLocks noChangeAspect="1"/>
          </p:cNvPicPr>
          <p:nvPr/>
        </p:nvPicPr>
        <p:blipFill>
          <a:blip r:embed="rId2"/>
          <a:stretch>
            <a:fillRect/>
          </a:stretch>
        </p:blipFill>
        <p:spPr>
          <a:xfrm>
            <a:off x="6057900" y="2800350"/>
            <a:ext cx="6134100" cy="4057650"/>
          </a:xfrm>
          <a:prstGeom prst="rect">
            <a:avLst/>
          </a:prstGeom>
        </p:spPr>
      </p:pic>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640302" y="2213068"/>
            <a:ext cx="9144000" cy="1139054"/>
          </a:xfrm>
        </p:spPr>
        <p:txBody>
          <a:bodyPr/>
          <a:lstStyle/>
          <a:p>
            <a:pPr algn="l"/>
            <a:r>
              <a:rPr lang="pt-BR" b="1" dirty="0">
                <a:solidFill>
                  <a:srgbClr val="F46524"/>
                </a:solidFill>
                <a:latin typeface="Arial" panose="020B0604020202020204" pitchFamily="34" charset="0"/>
                <a:cs typeface="Arial" panose="020B0604020202020204" pitchFamily="34" charset="0"/>
              </a:rPr>
              <a:t>TEES - TREINAMENTO</a:t>
            </a:r>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3"/>
          <a:stretch>
            <a:fillRect/>
          </a:stretch>
        </p:blipFill>
        <p:spPr>
          <a:xfrm>
            <a:off x="76200" y="5534102"/>
            <a:ext cx="1447800" cy="790575"/>
          </a:xfrm>
          <a:prstGeom prst="rect">
            <a:avLst/>
          </a:prstGeom>
        </p:spPr>
      </p:pic>
      <p:sp>
        <p:nvSpPr>
          <p:cNvPr id="9" name="CaixaDeTexto 8">
            <a:extLst>
              <a:ext uri="{FF2B5EF4-FFF2-40B4-BE49-F238E27FC236}">
                <a16:creationId xmlns:a16="http://schemas.microsoft.com/office/drawing/2014/main" id="{959B9051-483C-4263-82B2-A478933A0483}"/>
              </a:ext>
            </a:extLst>
          </p:cNvPr>
          <p:cNvSpPr txBox="1"/>
          <p:nvPr/>
        </p:nvSpPr>
        <p:spPr>
          <a:xfrm>
            <a:off x="800100" y="3429000"/>
            <a:ext cx="7838982" cy="1200329"/>
          </a:xfrm>
          <a:prstGeom prst="rect">
            <a:avLst/>
          </a:prstGeom>
          <a:noFill/>
        </p:spPr>
        <p:txBody>
          <a:bodyPr wrap="square" rtlCol="0" anchor="ctr">
            <a:spAutoFit/>
          </a:bodyPr>
          <a:lstStyle/>
          <a:p>
            <a:r>
              <a:rPr lang="pt-BR" sz="7200" b="1" dirty="0">
                <a:latin typeface="Arial" panose="020B0604020202020204" pitchFamily="34" charset="0"/>
                <a:cs typeface="Arial" panose="020B0604020202020204" pitchFamily="34" charset="0"/>
              </a:rPr>
              <a:t>         </a:t>
            </a:r>
            <a:r>
              <a:rPr lang="pt-BR" sz="5400" b="1" dirty="0">
                <a:latin typeface="Arial" panose="020B0604020202020204" pitchFamily="34" charset="0"/>
                <a:cs typeface="Arial" panose="020B0604020202020204" pitchFamily="34" charset="0"/>
              </a:rPr>
              <a:t>+</a:t>
            </a:r>
            <a:r>
              <a:rPr lang="pt-BR" sz="7200" b="1" dirty="0">
                <a:latin typeface="Arial" panose="020B0604020202020204" pitchFamily="34" charset="0"/>
                <a:cs typeface="Arial" panose="020B0604020202020204" pitchFamily="34" charset="0"/>
              </a:rPr>
              <a:t>    </a:t>
            </a:r>
            <a:r>
              <a:rPr lang="pt-BR" sz="3200" b="1" dirty="0" err="1">
                <a:latin typeface="Arial" panose="020B0604020202020204" pitchFamily="34" charset="0"/>
                <a:cs typeface="Arial" panose="020B0604020202020204" pitchFamily="34" charset="0"/>
              </a:rPr>
              <a:t>React</a:t>
            </a:r>
            <a:r>
              <a:rPr lang="pt-BR" sz="3200" b="1" dirty="0">
                <a:latin typeface="Arial" panose="020B0604020202020204" pitchFamily="34" charset="0"/>
                <a:cs typeface="Arial" panose="020B0604020202020204" pitchFamily="34" charset="0"/>
              </a:rPr>
              <a:t> </a:t>
            </a:r>
          </a:p>
        </p:txBody>
      </p:sp>
      <p:pic>
        <p:nvPicPr>
          <p:cNvPr id="11" name="Imagem 10">
            <a:extLst>
              <a:ext uri="{FF2B5EF4-FFF2-40B4-BE49-F238E27FC236}">
                <a16:creationId xmlns:a16="http://schemas.microsoft.com/office/drawing/2014/main" id="{AC7E4071-82EE-44A7-8B7B-9AA15AFB9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835" y="3779730"/>
            <a:ext cx="1403794" cy="859947"/>
          </a:xfrm>
          <a:prstGeom prst="rect">
            <a:avLst/>
          </a:prstGeom>
        </p:spPr>
      </p:pic>
      <p:pic>
        <p:nvPicPr>
          <p:cNvPr id="13" name="Imagem 12">
            <a:extLst>
              <a:ext uri="{FF2B5EF4-FFF2-40B4-BE49-F238E27FC236}">
                <a16:creationId xmlns:a16="http://schemas.microsoft.com/office/drawing/2014/main" id="{0B955C44-21FD-4B85-A97C-28F0080B6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935" y="3672660"/>
            <a:ext cx="1368743" cy="967017"/>
          </a:xfrm>
          <a:prstGeom prst="rect">
            <a:avLst/>
          </a:prstGeom>
        </p:spPr>
      </p:pic>
    </p:spTree>
    <p:extLst>
      <p:ext uri="{BB962C8B-B14F-4D97-AF65-F5344CB8AC3E}">
        <p14:creationId xmlns:p14="http://schemas.microsoft.com/office/powerpoint/2010/main" val="3745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sem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4" name="Imagem 3">
            <a:extLst>
              <a:ext uri="{FF2B5EF4-FFF2-40B4-BE49-F238E27FC236}">
                <a16:creationId xmlns:a16="http://schemas.microsoft.com/office/drawing/2014/main" id="{20D50887-0512-4CF1-9C8F-CACFCCDEAA68}"/>
              </a:ext>
            </a:extLst>
          </p:cNvPr>
          <p:cNvPicPr>
            <a:picLocks noChangeAspect="1"/>
          </p:cNvPicPr>
          <p:nvPr/>
        </p:nvPicPr>
        <p:blipFill>
          <a:blip r:embed="rId4"/>
          <a:stretch>
            <a:fillRect/>
          </a:stretch>
        </p:blipFill>
        <p:spPr>
          <a:xfrm>
            <a:off x="2676525" y="2771524"/>
            <a:ext cx="7112476" cy="2902445"/>
          </a:xfrm>
          <a:prstGeom prst="rect">
            <a:avLst/>
          </a:prstGeom>
        </p:spPr>
      </p:pic>
    </p:spTree>
    <p:extLst>
      <p:ext uri="{BB962C8B-B14F-4D97-AF65-F5344CB8AC3E}">
        <p14:creationId xmlns:p14="http://schemas.microsoft.com/office/powerpoint/2010/main" val="11598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realmente?</a:t>
            </a:r>
          </a:p>
          <a:p>
            <a:pPr lvl="1" algn="just"/>
            <a:r>
              <a:rPr lang="pt-BR" dirty="0">
                <a:latin typeface="Arial" panose="020B0604020202020204" pitchFamily="34" charset="0"/>
                <a:cs typeface="Arial" panose="020B0604020202020204" pitchFamily="34" charset="0"/>
              </a:rPr>
              <a:t>É uma biblioteca para criar interfaces.</a:t>
            </a:r>
          </a:p>
          <a:p>
            <a:pPr lvl="1" algn="just"/>
            <a:r>
              <a:rPr lang="pt-BR" dirty="0">
                <a:latin typeface="Arial" panose="020B0604020202020204" pitchFamily="34" charset="0"/>
                <a:cs typeface="Arial" panose="020B0604020202020204" pitchFamily="34" charset="0"/>
              </a:rPr>
              <a:t>Ajuda a resolver a quantidade de </a:t>
            </a:r>
            <a:r>
              <a:rPr lang="pt-BR" dirty="0" err="1">
                <a:latin typeface="Arial" panose="020B0604020202020204" pitchFamily="34" charset="0"/>
                <a:cs typeface="Arial" panose="020B0604020202020204" pitchFamily="34" charset="0"/>
              </a:rPr>
              <a:t>jQuery</a:t>
            </a:r>
            <a:r>
              <a:rPr lang="pt-BR" dirty="0">
                <a:latin typeface="Arial" panose="020B0604020202020204" pitchFamily="34" charset="0"/>
                <a:cs typeface="Arial" panose="020B0604020202020204" pitchFamily="34" charset="0"/>
              </a:rPr>
              <a:t> que tínhamos para manipular o DOM.</a:t>
            </a:r>
          </a:p>
          <a:p>
            <a:pPr lvl="1" algn="just"/>
            <a:r>
              <a:rPr lang="pt-BR" dirty="0">
                <a:latin typeface="Arial" panose="020B0604020202020204" pitchFamily="34" charset="0"/>
                <a:cs typeface="Arial" panose="020B0604020202020204" pitchFamily="34" charset="0"/>
              </a:rPr>
              <a:t>Criar coisas performáticas e reutilizáveis.</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5758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Posso criar um projeto grande somente com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a:t>
            </a:r>
          </a:p>
          <a:p>
            <a:pPr lvl="1" algn="just"/>
            <a:r>
              <a:rPr lang="pt-BR" dirty="0">
                <a:latin typeface="Arial" panose="020B0604020202020204" pitchFamily="34" charset="0"/>
                <a:cs typeface="Arial" panose="020B0604020202020204" pitchFamily="34" charset="0"/>
              </a:rPr>
              <a:t>A resposta é: </a:t>
            </a:r>
            <a:r>
              <a:rPr lang="pt-BR" b="1" dirty="0">
                <a:latin typeface="Arial" panose="020B0604020202020204" pitchFamily="34" charset="0"/>
                <a:cs typeface="Arial" panose="020B0604020202020204" pitchFamily="34" charset="0"/>
              </a:rPr>
              <a:t>não pode</a:t>
            </a:r>
            <a:r>
              <a:rPr lang="pt-BR" dirty="0">
                <a:latin typeface="Arial" panose="020B0604020202020204" pitchFamily="34" charset="0"/>
                <a:cs typeface="Arial" panose="020B0604020202020204" pitchFamily="34" charset="0"/>
              </a:rPr>
              <a:t>.</a:t>
            </a:r>
          </a:p>
          <a:p>
            <a:pPr lvl="1" algn="just"/>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sozinho não é capaz de criar um SPA complexo.</a:t>
            </a:r>
          </a:p>
          <a:p>
            <a:pPr lvl="1" algn="just"/>
            <a:r>
              <a:rPr lang="pt-BR" dirty="0">
                <a:latin typeface="Arial" panose="020B0604020202020204" pitchFamily="34" charset="0"/>
                <a:cs typeface="Arial" panose="020B0604020202020204" pitchFamily="34" charset="0"/>
              </a:rPr>
              <a:t>Possui um ecossistema de ferramentas para auxílio.</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5429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A diferença entre os dois é que </a:t>
            </a:r>
            <a:r>
              <a:rPr lang="pt-BR" b="1" i="1"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é tudo aquilo que vem de fora do seu componente e não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 enquanto </a:t>
            </a:r>
            <a:r>
              <a:rPr lang="pt-BR" b="1" i="1"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é literalmente o estado do seu componente e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pode ser qualquer conjunto de informações que serão utilizadas em algum momento pela interface.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Props</a:t>
            </a:r>
            <a:r>
              <a:rPr lang="pt-BR" sz="6600" b="1" dirty="0">
                <a:solidFill>
                  <a:srgbClr val="F46524"/>
                </a:solidFill>
                <a:latin typeface="Arial" panose="020B0604020202020204" pitchFamily="34" charset="0"/>
                <a:cs typeface="Arial" panose="020B0604020202020204" pitchFamily="34" charset="0"/>
              </a:rPr>
              <a:t> e </a:t>
            </a:r>
            <a:r>
              <a:rPr lang="pt-BR" sz="6600" b="1" dirty="0" err="1">
                <a:solidFill>
                  <a:srgbClr val="F46524"/>
                </a:solidFill>
                <a:latin typeface="Arial" panose="020B0604020202020204" pitchFamily="34" charset="0"/>
                <a:cs typeface="Arial" panose="020B0604020202020204" pitchFamily="34" charset="0"/>
              </a:rPr>
              <a:t>State</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05874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Simplificando, um componente é uma classe ou função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que aceita opcionalmente entradas, isto é, propriedades (</a:t>
            </a:r>
            <a:r>
              <a:rPr lang="pt-BR"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e retorna um elemento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que descreve como uma seção da interface do usuário deve aparecer.</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Components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7237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São os ciclos de vida que um componente tem.</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04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pt-BR" b="1" dirty="0" err="1">
                <a:latin typeface="Arial" panose="020B0604020202020204" pitchFamily="34" charset="0"/>
                <a:cs typeface="Arial" panose="020B0604020202020204" pitchFamily="34" charset="0"/>
              </a:rPr>
              <a:t>Constructor</a:t>
            </a:r>
            <a:r>
              <a:rPr lang="pt-BR" dirty="0">
                <a:latin typeface="Arial" panose="020B0604020202020204" pitchFamily="34" charset="0"/>
                <a:cs typeface="Arial" panose="020B0604020202020204" pitchFamily="34" charset="0"/>
              </a:rPr>
              <a:t> - </a:t>
            </a:r>
            <a:r>
              <a:rPr lang="pt-BR" dirty="0"/>
              <a:t>Esse é o método construtor do nosso componente, executado logo quando o componente é instanciado. Normalmente, esse método é utilizado para inicializarmos valores dentro e também quando precisamos fazer </a:t>
            </a:r>
            <a:r>
              <a:rPr lang="pt-BR" dirty="0" err="1">
                <a:hlinkClick r:id="rId2">
                  <a:extLst>
                    <a:ext uri="{A12FA001-AC4F-418D-AE19-62706E023703}">
                      <ahyp:hlinkClr xmlns:ahyp="http://schemas.microsoft.com/office/drawing/2018/hyperlinkcolor" val="tx"/>
                    </a:ext>
                  </a:extLst>
                </a:hlinkClick>
              </a:rPr>
              <a:t>bind</a:t>
            </a:r>
            <a:r>
              <a:rPr lang="pt-BR" dirty="0">
                <a:hlinkClick r:id="rId2">
                  <a:extLst>
                    <a:ext uri="{A12FA001-AC4F-418D-AE19-62706E023703}">
                      <ahyp:hlinkClr xmlns:ahyp="http://schemas.microsoft.com/office/drawing/2018/hyperlinkcolor" val="tx"/>
                    </a:ext>
                  </a:extLst>
                </a:hlinkClick>
              </a:rPr>
              <a:t> dos métodos</a:t>
            </a:r>
            <a:r>
              <a:rPr lang="pt-BR" dirty="0"/>
              <a:t> da nossa classe</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81870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Render</a:t>
            </a:r>
            <a:r>
              <a:rPr lang="en-US" dirty="0">
                <a:latin typeface="Arial" panose="020B0604020202020204" pitchFamily="34" charset="0"/>
                <a:cs typeface="Arial" panose="020B0604020202020204" pitchFamily="34" charset="0"/>
              </a:rPr>
              <a:t> - </a:t>
            </a:r>
            <a:r>
              <a:rPr lang="pt-BR" dirty="0"/>
              <a:t>No ciclo de montagem do componente, esse método é executado logo após </a:t>
            </a:r>
            <a:r>
              <a:rPr lang="pt-BR" b="1" dirty="0" err="1"/>
              <a:t>componentWillMount</a:t>
            </a:r>
            <a:r>
              <a:rPr lang="pt-BR" dirty="0"/>
              <a:t>, e o mesmo deve retornar o JSX do componente. Esse é o único método obrigatório. É importante manter o método </a:t>
            </a:r>
            <a:r>
              <a:rPr lang="pt-BR" b="1" dirty="0"/>
              <a:t>render</a:t>
            </a:r>
            <a:r>
              <a:rPr lang="pt-BR" dirty="0"/>
              <a:t> como uma função pura, uma vez que dados os mesmos </a:t>
            </a:r>
            <a:r>
              <a:rPr lang="pt-BR" i="1" dirty="0" err="1"/>
              <a:t>state</a:t>
            </a:r>
            <a:r>
              <a:rPr lang="pt-BR" dirty="0"/>
              <a:t> e </a:t>
            </a:r>
            <a:r>
              <a:rPr lang="pt-BR" i="1" dirty="0" err="1"/>
              <a:t>props</a:t>
            </a:r>
            <a:r>
              <a:rPr lang="pt-BR" dirty="0"/>
              <a:t>, ele retorne sempre o mesmo resultado. Não faça alterações ao estado de dentro desse método, utilize os outros métodos do </a:t>
            </a:r>
            <a:r>
              <a:rPr lang="pt-BR" i="1" dirty="0" err="1"/>
              <a:t>lifecycle</a:t>
            </a:r>
            <a:r>
              <a:rPr lang="pt-BR" dirty="0"/>
              <a:t> para o fazê-lo.</a:t>
            </a:r>
            <a:endParaRPr lang="en-US"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7615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err="1">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componentDidMount</a:t>
            </a:r>
            <a:r>
              <a:rPr lang="en-US" dirty="0">
                <a:latin typeface="Arial" panose="020B0604020202020204" pitchFamily="34" charset="0"/>
                <a:cs typeface="Arial" panose="020B0604020202020204" pitchFamily="34" charset="0"/>
              </a:rPr>
              <a:t> - </a:t>
            </a:r>
            <a:r>
              <a:rPr lang="pt-BR" dirty="0"/>
              <a:t>Esse método é chamado imediatamente após a montagem do componente. Em casos que precisamos fazer alguma operação que precise de elementos do DOM, é aqui o lugar certo. Aqui também é um bom lugar para inicializarmos </a:t>
            </a:r>
            <a:r>
              <a:rPr lang="pt-BR" dirty="0" err="1"/>
              <a:t>requests</a:t>
            </a:r>
            <a:r>
              <a:rPr lang="pt-BR" dirty="0"/>
              <a:t> quando necessário.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29633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Remoção</a:t>
            </a:r>
          </a:p>
          <a:p>
            <a:pPr lvl="1" algn="just"/>
            <a:r>
              <a:rPr lang="pt-BR" b="1" dirty="0" err="1"/>
              <a:t>componentWillUnmount</a:t>
            </a:r>
            <a:r>
              <a:rPr lang="pt-BR" b="1" dirty="0"/>
              <a:t> </a:t>
            </a:r>
            <a:r>
              <a:rPr lang="pt-BR" dirty="0"/>
              <a:t>- é invocado imediatamente antes de um componente ser desmontado e destruído. Execute qualquer limpeza necessária nesse método, como invalidar cronômetros, cancelar solicitações de rede ou limpar todas as assinaturas criadas </a:t>
            </a:r>
            <a:r>
              <a:rPr lang="pt-BR" dirty="0" err="1"/>
              <a:t>componentDidMount</a:t>
            </a:r>
            <a:r>
              <a:rPr lang="pt-BR" dirty="0"/>
              <a:t>().</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9334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5133D2B-05B8-45BE-AEB6-132F3A3E08A8}"/>
              </a:ext>
            </a:extLst>
          </p:cNvPr>
          <p:cNvSpPr>
            <a:spLocks noGrp="1"/>
          </p:cNvSpPr>
          <p:nvPr>
            <p:ph idx="1"/>
          </p:nvPr>
        </p:nvSpPr>
        <p:spPr>
          <a:xfrm>
            <a:off x="838200" y="1825625"/>
            <a:ext cx="10515600" cy="4877016"/>
          </a:xfrm>
        </p:spPr>
        <p:txBody>
          <a:bodyPr>
            <a:normAutofit/>
          </a:bodyPr>
          <a:lstStyle/>
          <a:p>
            <a:pPr>
              <a:buFont typeface="Wingdings" panose="05000000000000000000" pitchFamily="2" charset="2"/>
              <a:buChar char="Ø"/>
            </a:pPr>
            <a:r>
              <a:rPr lang="pt-BR" dirty="0">
                <a:solidFill>
                  <a:srgbClr val="F46524"/>
                </a:solidFill>
                <a:latin typeface="Arial" panose="020B0604020202020204" pitchFamily="34" charset="0"/>
                <a:cs typeface="Arial" panose="020B0604020202020204" pitchFamily="34" charset="0"/>
              </a:rPr>
              <a:t>Introdução, conceitos e ambiente</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do projeto (Ciclo de pagamento)</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a:t>
            </a:r>
            <a:r>
              <a:rPr lang="pt-BR" dirty="0" err="1">
                <a:latin typeface="Arial" panose="020B0604020202020204" pitchFamily="34" charset="0"/>
                <a:cs typeface="Arial" panose="020B0604020202020204" pitchFamily="34" charset="0"/>
              </a:rPr>
              <a:t>Crud</a:t>
            </a:r>
            <a:r>
              <a:rPr lang="pt-BR" dirty="0">
                <a:latin typeface="Arial" panose="020B0604020202020204" pitchFamily="34" charset="0"/>
                <a:cs typeface="Arial" panose="020B0604020202020204" pitchFamily="34" charset="0"/>
              </a:rPr>
              <a:t> Motorista</a:t>
            </a:r>
          </a:p>
          <a:p>
            <a:pPr>
              <a:buFont typeface="Wingdings" panose="05000000000000000000" pitchFamily="2" charset="2"/>
              <a:buChar char="Ø"/>
            </a:pPr>
            <a:endParaRPr lang="pt-BR" dirty="0"/>
          </a:p>
          <a:p>
            <a:endParaRPr lang="pt-BR" dirty="0"/>
          </a:p>
        </p:txBody>
      </p:sp>
      <p:sp>
        <p:nvSpPr>
          <p:cNvPr id="4" name="Título 1">
            <a:extLst>
              <a:ext uri="{FF2B5EF4-FFF2-40B4-BE49-F238E27FC236}">
                <a16:creationId xmlns:a16="http://schemas.microsoft.com/office/drawing/2014/main" id="{9B5D65E3-432B-4E09-A19F-C3AD55EC506C}"/>
              </a:ext>
            </a:extLst>
          </p:cNvPr>
          <p:cNvSpPr txBox="1">
            <a:spLocks/>
          </p:cNvSpPr>
          <p:nvPr/>
        </p:nvSpPr>
        <p:spPr>
          <a:xfrm>
            <a:off x="0" y="122968"/>
            <a:ext cx="12192000" cy="854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a:solidFill>
                  <a:srgbClr val="F46524"/>
                </a:solidFill>
                <a:latin typeface="Arial" panose="020B0604020202020204" pitchFamily="34" charset="0"/>
                <a:cs typeface="Arial" panose="020B0604020202020204" pitchFamily="34" charset="0"/>
              </a:rPr>
              <a:t>Programa do Treinamento Node</a:t>
            </a:r>
          </a:p>
        </p:txBody>
      </p:sp>
      <p:pic>
        <p:nvPicPr>
          <p:cNvPr id="5" name="Imagem 4">
            <a:extLst>
              <a:ext uri="{FF2B5EF4-FFF2-40B4-BE49-F238E27FC236}">
                <a16:creationId xmlns:a16="http://schemas.microsoft.com/office/drawing/2014/main" id="{77CFD0DA-86DA-4738-BA18-F2B3B8F429FC}"/>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DE9A4B7E-F14F-4669-9AC5-E9C4AB06ACD7}"/>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3412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hlinkClick r:id="rId2">
                  <a:extLst>
                    <a:ext uri="{A12FA001-AC4F-418D-AE19-62706E023703}">
                      <ahyp:hlinkClr xmlns:ahyp="http://schemas.microsoft.com/office/drawing/2018/hyperlinkcolor" val="tx"/>
                    </a:ext>
                  </a:extLst>
                </a:hlinkClick>
              </a:rPr>
              <a:t>shouldComponentUpdate</a:t>
            </a:r>
            <a:r>
              <a:rPr lang="pt-BR" b="1" dirty="0">
                <a:hlinkClick r:id="rId2">
                  <a:extLst>
                    <a:ext uri="{A12FA001-AC4F-418D-AE19-62706E023703}">
                      <ahyp:hlinkClr xmlns:ahyp="http://schemas.microsoft.com/office/drawing/2018/hyperlinkcolor" val="tx"/>
                    </a:ext>
                  </a:extLst>
                </a:hlinkClick>
              </a:rPr>
              <a:t>(</a:t>
            </a:r>
            <a:r>
              <a:rPr lang="pt-BR" b="1" dirty="0" err="1">
                <a:hlinkClick r:id="rId2">
                  <a:extLst>
                    <a:ext uri="{A12FA001-AC4F-418D-AE19-62706E023703}">
                      <ahyp:hlinkClr xmlns:ahyp="http://schemas.microsoft.com/office/drawing/2018/hyperlinkcolor" val="tx"/>
                    </a:ext>
                  </a:extLst>
                </a:hlinkClick>
              </a:rPr>
              <a:t>nextProps</a:t>
            </a:r>
            <a:r>
              <a:rPr lang="pt-BR" b="1" dirty="0">
                <a:hlinkClick r:id="rId2">
                  <a:extLst>
                    <a:ext uri="{A12FA001-AC4F-418D-AE19-62706E023703}">
                      <ahyp:hlinkClr xmlns:ahyp="http://schemas.microsoft.com/office/drawing/2018/hyperlinkcolor" val="tx"/>
                    </a:ext>
                  </a:extLst>
                </a:hlinkClick>
              </a:rPr>
              <a:t>, </a:t>
            </a:r>
            <a:r>
              <a:rPr lang="pt-BR" b="1" dirty="0" err="1">
                <a:hlinkClick r:id="rId2">
                  <a:extLst>
                    <a:ext uri="{A12FA001-AC4F-418D-AE19-62706E023703}">
                      <ahyp:hlinkClr xmlns:ahyp="http://schemas.microsoft.com/office/drawing/2018/hyperlinkcolor" val="tx"/>
                    </a:ext>
                  </a:extLst>
                </a:hlinkClick>
              </a:rPr>
              <a:t>nextState</a:t>
            </a:r>
            <a:r>
              <a:rPr lang="pt-BR" b="1" dirty="0">
                <a:hlinkClick r:id="rId2">
                  <a:extLst>
                    <a:ext uri="{A12FA001-AC4F-418D-AE19-62706E023703}">
                      <ahyp:hlinkClr xmlns:ahyp="http://schemas.microsoft.com/office/drawing/2018/hyperlinkcolor" val="tx"/>
                    </a:ext>
                  </a:extLst>
                </a:hlinkClick>
              </a:rPr>
              <a:t>)</a:t>
            </a:r>
            <a:r>
              <a:rPr lang="pt-BR" dirty="0"/>
              <a:t> </a:t>
            </a:r>
            <a:r>
              <a:rPr lang="pt-BR" b="1" dirty="0"/>
              <a:t>- </a:t>
            </a:r>
            <a:r>
              <a:rPr lang="pt-BR" dirty="0"/>
              <a:t>Esse método é chamado antes de o componente se atualizar. Ele recebe como parâmetros, as novas </a:t>
            </a:r>
            <a:r>
              <a:rPr lang="pt-BR" b="1" dirty="0" err="1"/>
              <a:t>props</a:t>
            </a:r>
            <a:r>
              <a:rPr lang="pt-BR" dirty="0"/>
              <a:t> e o novo </a:t>
            </a:r>
            <a:r>
              <a:rPr lang="pt-BR" b="1" dirty="0" err="1"/>
              <a:t>state</a:t>
            </a:r>
            <a:r>
              <a:rPr lang="pt-BR" dirty="0"/>
              <a:t> do componente, e deve retornar um </a:t>
            </a:r>
            <a:r>
              <a:rPr lang="pt-BR" dirty="0" err="1"/>
              <a:t>boolean</a:t>
            </a:r>
            <a:r>
              <a:rPr lang="pt-BR" dirty="0"/>
              <a:t>, indicando se o componente deve ou não ser atualizado. Quando retornado </a:t>
            </a:r>
            <a:r>
              <a:rPr lang="pt-BR" b="1" dirty="0"/>
              <a:t>false</a:t>
            </a:r>
            <a:r>
              <a:rPr lang="pt-BR" dirty="0"/>
              <a:t>, o </a:t>
            </a:r>
            <a:r>
              <a:rPr lang="pt-BR" dirty="0" err="1"/>
              <a:t>React</a:t>
            </a:r>
            <a:r>
              <a:rPr lang="pt-BR" dirty="0"/>
              <a:t> interrompe o ciclo de atualização do componente, para economizar processamento. Algumas abordagens para resolver problemas de performance, são focadas nesse método.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0602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latin typeface="Arial" panose="020B0604020202020204" pitchFamily="34" charset="0"/>
                <a:cs typeface="Arial" panose="020B0604020202020204" pitchFamily="34" charset="0"/>
              </a:rPr>
              <a:t>componentDidUpdate</a:t>
            </a:r>
            <a:r>
              <a:rPr lang="pt-BR" dirty="0">
                <a:latin typeface="Arial" panose="020B0604020202020204" pitchFamily="34" charset="0"/>
                <a:cs typeface="Arial" panose="020B0604020202020204" pitchFamily="34" charset="0"/>
              </a:rPr>
              <a:t> - é invocado imediatamente após a atualização. Este método não é chamado para a renderização inicial.</a:t>
            </a:r>
          </a:p>
          <a:p>
            <a:pPr lvl="1" algn="just"/>
            <a:r>
              <a:rPr lang="pt-BR" dirty="0">
                <a:latin typeface="Arial" panose="020B0604020202020204" pitchFamily="34" charset="0"/>
                <a:cs typeface="Arial" panose="020B0604020202020204" pitchFamily="34" charset="0"/>
              </a:rPr>
              <a:t>Use isso como uma oportunidade para operar no DOM quando o componente tiver sido atualizado. Esse também é um bom lugar para fazer solicitações de rede, desde que você compare os itens atuais com adereços anteriores (por exemplo, uma solicitação de rede pode não ser necessária se os objetos não forem alterados).</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24830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a:latin typeface="Arial" panose="020B0604020202020204" pitchFamily="34" charset="0"/>
                <a:cs typeface="Arial" panose="020B0604020202020204" pitchFamily="34" charset="0"/>
              </a:rPr>
              <a:t>Render</a:t>
            </a:r>
            <a:r>
              <a:rPr lang="pt-BR" dirty="0">
                <a:latin typeface="Arial" panose="020B0604020202020204" pitchFamily="34" charset="0"/>
                <a:cs typeface="Arial" panose="020B0604020202020204" pitchFamily="34" charset="0"/>
              </a:rPr>
              <a:t> – Também é chamado quando ocorrem atualização no componente.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6930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1">
            <a:extLst>
              <a:ext uri="{FF2B5EF4-FFF2-40B4-BE49-F238E27FC236}">
                <a16:creationId xmlns:a16="http://schemas.microsoft.com/office/drawing/2014/main" id="{6353C51C-7894-44BF-ACF0-8153B0C8BB54}"/>
              </a:ext>
            </a:extLst>
          </p:cNvPr>
          <p:cNvPicPr>
            <a:picLocks noGrp="1" noChangeAspect="1"/>
          </p:cNvPicPr>
          <p:nvPr>
            <p:ph idx="1"/>
          </p:nvPr>
        </p:nvPicPr>
        <p:blipFill>
          <a:blip r:embed="rId2"/>
          <a:stretch>
            <a:fillRect/>
          </a:stretch>
        </p:blipFill>
        <p:spPr>
          <a:xfrm>
            <a:off x="4722326" y="1825625"/>
            <a:ext cx="2747347" cy="4351338"/>
          </a:xfrm>
          <a:prstGeom prst="rect">
            <a:avLst/>
          </a:prstGeom>
        </p:spPr>
      </p:pic>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Estrutura de Pastas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97767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AAB47FC-6C28-4E71-B466-6E4AC797B104}"/>
              </a:ext>
            </a:extLst>
          </p:cNvPr>
          <p:cNvSpPr>
            <a:spLocks noGrp="1"/>
          </p:cNvSpPr>
          <p:nvPr>
            <p:ph idx="1"/>
          </p:nvPr>
        </p:nvSpPr>
        <p:spPr>
          <a:xfrm>
            <a:off x="838200" y="1825625"/>
            <a:ext cx="10515600" cy="4956916"/>
          </a:xfrm>
        </p:spPr>
        <p:txBody>
          <a:bodyPr>
            <a:normAutofit/>
          </a:bodyPr>
          <a:lstStyle/>
          <a:p>
            <a:pPr marL="1371600" lvl="3" indent="0">
              <a:buNone/>
            </a:pPr>
            <a:r>
              <a:rPr lang="pt-BR" sz="2800" dirty="0">
                <a:latin typeface="Arial" panose="020B0604020202020204" pitchFamily="34" charset="0"/>
                <a:cs typeface="Arial" panose="020B0604020202020204" pitchFamily="34" charset="0"/>
              </a:rPr>
              <a:t>Visual Studio </a:t>
            </a:r>
            <a:r>
              <a:rPr lang="pt-BR" sz="2800" dirty="0" err="1">
                <a:latin typeface="Arial" panose="020B0604020202020204" pitchFamily="34" charset="0"/>
                <a:cs typeface="Arial" panose="020B0604020202020204" pitchFamily="34" charset="0"/>
              </a:rPr>
              <a:t>Code</a:t>
            </a:r>
            <a:endParaRPr lang="pt-BR" sz="2800" dirty="0">
              <a:latin typeface="Arial" panose="020B0604020202020204" pitchFamily="34" charset="0"/>
              <a:cs typeface="Arial" panose="020B0604020202020204" pitchFamily="34" charset="0"/>
            </a:endParaRPr>
          </a:p>
          <a:p>
            <a:pPr lvl="3"/>
            <a:r>
              <a:rPr lang="pt-BR" sz="2800" dirty="0">
                <a:latin typeface="Arial" panose="020B0604020202020204" pitchFamily="34" charset="0"/>
                <a:cs typeface="Arial" panose="020B0604020202020204" pitchFamily="34" charset="0"/>
                <a:hlinkClick r:id="rId2"/>
              </a:rPr>
              <a:t>https://code.visualstudio.com/</a:t>
            </a:r>
            <a:endParaRPr lang="pt-BR" sz="2800" dirty="0">
              <a:latin typeface="Arial" panose="020B0604020202020204" pitchFamily="34" charset="0"/>
              <a:cs typeface="Arial" panose="020B0604020202020204" pitchFamily="34" charset="0"/>
            </a:endParaRPr>
          </a:p>
          <a:p>
            <a:pPr lvl="2"/>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Node  v8.x</a:t>
            </a:r>
          </a:p>
          <a:p>
            <a:pPr lvl="3"/>
            <a:r>
              <a:rPr lang="pt-BR" sz="2800" dirty="0">
                <a:latin typeface="Arial" panose="020B0604020202020204" pitchFamily="34" charset="0"/>
                <a:cs typeface="Arial" panose="020B0604020202020204" pitchFamily="34" charset="0"/>
                <a:hlinkClick r:id="rId3"/>
              </a:rPr>
              <a:t>https://nodejs.org/en/</a:t>
            </a:r>
            <a:endParaRPr lang="pt-BR" sz="2800" dirty="0">
              <a:latin typeface="Arial" panose="020B0604020202020204" pitchFamily="34" charset="0"/>
              <a:cs typeface="Arial" panose="020B0604020202020204" pitchFamily="34" charset="0"/>
            </a:endParaRPr>
          </a:p>
          <a:p>
            <a:pPr marL="1371600" lvl="3" indent="0">
              <a:buNone/>
            </a:pPr>
            <a:endParaRPr lang="pt-BR" sz="2800" dirty="0">
              <a:latin typeface="Arial" panose="020B0604020202020204" pitchFamily="34" charset="0"/>
              <a:cs typeface="Arial" panose="020B0604020202020204" pitchFamily="34" charset="0"/>
            </a:endParaRPr>
          </a:p>
          <a:p>
            <a:pPr marL="1371600" lvl="3" indent="0">
              <a:buNone/>
            </a:pPr>
            <a:r>
              <a:rPr lang="pt-BR" sz="2800" dirty="0" err="1">
                <a:latin typeface="Arial" panose="020B0604020202020204" pitchFamily="34" charset="0"/>
                <a:cs typeface="Arial" panose="020B0604020202020204" pitchFamily="34" charset="0"/>
              </a:rPr>
              <a:t>Yarn</a:t>
            </a:r>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https://yarnpkg.com/en/</a:t>
            </a:r>
          </a:p>
        </p:txBody>
      </p:sp>
      <p:pic>
        <p:nvPicPr>
          <p:cNvPr id="5" name="Imagem 4">
            <a:extLst>
              <a:ext uri="{FF2B5EF4-FFF2-40B4-BE49-F238E27FC236}">
                <a16:creationId xmlns:a16="http://schemas.microsoft.com/office/drawing/2014/main" id="{1980853C-3337-45DD-B93F-291A0DC92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081" y="1810489"/>
            <a:ext cx="836420" cy="833283"/>
          </a:xfrm>
          <a:prstGeom prst="rect">
            <a:avLst/>
          </a:prstGeom>
        </p:spPr>
      </p:pic>
      <p:pic>
        <p:nvPicPr>
          <p:cNvPr id="7" name="Imagem 6">
            <a:extLst>
              <a:ext uri="{FF2B5EF4-FFF2-40B4-BE49-F238E27FC236}">
                <a16:creationId xmlns:a16="http://schemas.microsoft.com/office/drawing/2014/main" id="{2D6F34DB-D420-435C-9272-D07FFA688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185592"/>
            <a:ext cx="1092237" cy="669091"/>
          </a:xfrm>
          <a:prstGeom prst="rect">
            <a:avLst/>
          </a:prstGeom>
        </p:spPr>
      </p:pic>
      <p:sp>
        <p:nvSpPr>
          <p:cNvPr id="8" name="Título 1">
            <a:extLst>
              <a:ext uri="{FF2B5EF4-FFF2-40B4-BE49-F238E27FC236}">
                <a16:creationId xmlns:a16="http://schemas.microsoft.com/office/drawing/2014/main" id="{B3BEFC02-D129-4D1F-BF87-57E82425225E}"/>
              </a:ext>
            </a:extLst>
          </p:cNvPr>
          <p:cNvSpPr txBox="1">
            <a:spLocks/>
          </p:cNvSpPr>
          <p:nvPr/>
        </p:nvSpPr>
        <p:spPr>
          <a:xfrm>
            <a:off x="-97654" y="122968"/>
            <a:ext cx="12289654"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Ferramentas de trabalho</a:t>
            </a:r>
          </a:p>
        </p:txBody>
      </p:sp>
      <p:pic>
        <p:nvPicPr>
          <p:cNvPr id="10" name="Imagem 9">
            <a:extLst>
              <a:ext uri="{FF2B5EF4-FFF2-40B4-BE49-F238E27FC236}">
                <a16:creationId xmlns:a16="http://schemas.microsoft.com/office/drawing/2014/main" id="{84D279C7-1C06-4004-9991-A13A3190FD61}"/>
              </a:ext>
            </a:extLst>
          </p:cNvPr>
          <p:cNvPicPr>
            <a:picLocks noChangeAspect="1"/>
          </p:cNvPicPr>
          <p:nvPr/>
        </p:nvPicPr>
        <p:blipFill>
          <a:blip r:embed="rId6"/>
          <a:stretch>
            <a:fillRect/>
          </a:stretch>
        </p:blipFill>
        <p:spPr>
          <a:xfrm>
            <a:off x="10258887" y="122968"/>
            <a:ext cx="1447800" cy="790575"/>
          </a:xfrm>
          <a:prstGeom prst="rect">
            <a:avLst/>
          </a:prstGeom>
        </p:spPr>
      </p:pic>
      <p:pic>
        <p:nvPicPr>
          <p:cNvPr id="11" name="Imagem 10">
            <a:extLst>
              <a:ext uri="{FF2B5EF4-FFF2-40B4-BE49-F238E27FC236}">
                <a16:creationId xmlns:a16="http://schemas.microsoft.com/office/drawing/2014/main" id="{F0A6D002-2C9E-4769-993E-9B276F082CBC}"/>
              </a:ext>
            </a:extLst>
          </p:cNvPr>
          <p:cNvPicPr>
            <a:picLocks noChangeAspect="1"/>
          </p:cNvPicPr>
          <p:nvPr/>
        </p:nvPicPr>
        <p:blipFill>
          <a:blip r:embed="rId7"/>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7904EF82-1730-42B3-B311-F920770011E4}"/>
              </a:ext>
            </a:extLst>
          </p:cNvPr>
          <p:cNvPicPr>
            <a:picLocks noChangeAspect="1"/>
          </p:cNvPicPr>
          <p:nvPr/>
        </p:nvPicPr>
        <p:blipFill>
          <a:blip r:embed="rId8"/>
          <a:stretch>
            <a:fillRect/>
          </a:stretch>
        </p:blipFill>
        <p:spPr>
          <a:xfrm>
            <a:off x="689916" y="4396503"/>
            <a:ext cx="1458618" cy="669091"/>
          </a:xfrm>
          <a:prstGeom prst="rect">
            <a:avLst/>
          </a:prstGeom>
        </p:spPr>
      </p:pic>
    </p:spTree>
    <p:extLst>
      <p:ext uri="{BB962C8B-B14F-4D97-AF65-F5344CB8AC3E}">
        <p14:creationId xmlns:p14="http://schemas.microsoft.com/office/powerpoint/2010/main" val="46393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314484E-A931-4CA1-9026-C6C88FF7498E}"/>
              </a:ext>
            </a:extLst>
          </p:cNvPr>
          <p:cNvSpPr>
            <a:spLocks noGrp="1"/>
          </p:cNvSpPr>
          <p:nvPr>
            <p:ph idx="1"/>
          </p:nvPr>
        </p:nvSpPr>
        <p:spPr/>
        <p:txBody>
          <a:bodyPr/>
          <a:lstStyle/>
          <a:p>
            <a:pPr>
              <a:buFont typeface="Wingdings" panose="05000000000000000000" pitchFamily="2" charset="2"/>
              <a:buChar char="ü"/>
            </a:pPr>
            <a:r>
              <a:rPr lang="pt-BR" dirty="0">
                <a:latin typeface="Arial" panose="020B0604020202020204" pitchFamily="34" charset="0"/>
                <a:cs typeface="Arial" panose="020B0604020202020204" pitchFamily="34" charset="0"/>
              </a:rPr>
              <a:t>https://reactjs.org/</a:t>
            </a:r>
          </a:p>
          <a:p>
            <a:pPr>
              <a:buFont typeface="Wingdings" panose="05000000000000000000" pitchFamily="2" charset="2"/>
              <a:buChar char="ü"/>
            </a:pPr>
            <a:r>
              <a:rPr lang="pt-BR" dirty="0">
                <a:latin typeface="Arial" panose="020B0604020202020204" pitchFamily="34" charset="0"/>
                <a:cs typeface="Arial" panose="020B0604020202020204" pitchFamily="34" charset="0"/>
                <a:hlinkClick r:id="rId2"/>
              </a:rPr>
              <a:t>https://medium.com/by-vinicius-reis/o-que-e-react-ng2-auleria-vue-e34b0c77b5a1</a:t>
            </a: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dirty="0">
                <a:latin typeface="Arial" panose="020B0604020202020204" pitchFamily="34" charset="0"/>
                <a:cs typeface="Arial" panose="020B0604020202020204" pitchFamily="34" charset="0"/>
                <a:hlinkClick r:id="rId3"/>
              </a:rPr>
              <a:t>https://gabrielsobrinho.com/introducao-ao-react-js/</a:t>
            </a: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dirty="0">
                <a:latin typeface="Arial" panose="020B0604020202020204" pitchFamily="34" charset="0"/>
                <a:cs typeface="Arial" panose="020B0604020202020204" pitchFamily="34" charset="0"/>
                <a:hlinkClick r:id="rId4"/>
              </a:rPr>
              <a:t>https://medium.com/reactbrasil/jsx-de6f43b06f41</a:t>
            </a: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dirty="0">
                <a:latin typeface="Arial" panose="020B0604020202020204" pitchFamily="34" charset="0"/>
                <a:cs typeface="Arial" panose="020B0604020202020204" pitchFamily="34" charset="0"/>
                <a:hlinkClick r:id="rId5"/>
              </a:rPr>
              <a:t>https://www.w3schools.com/howto/howto_css_animate_buttons.asp</a:t>
            </a: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dirty="0">
                <a:latin typeface="Arial" panose="020B0604020202020204" pitchFamily="34" charset="0"/>
                <a:cs typeface="Arial" panose="020B0604020202020204" pitchFamily="34" charset="0"/>
                <a:hlinkClick r:id="rId6"/>
              </a:rPr>
              <a:t>https://reactjs.org/docs/fragments.html</a:t>
            </a: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dirty="0">
                <a:latin typeface="Arial" panose="020B0604020202020204" pitchFamily="34" charset="0"/>
                <a:cs typeface="Arial" panose="020B0604020202020204" pitchFamily="34" charset="0"/>
              </a:rPr>
              <a:t>https://reactjs.org/docs/state-and-lifecycle.html</a:t>
            </a: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34934F35-0906-4549-9909-B329B73EDBCA}"/>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Referências	</a:t>
            </a:r>
          </a:p>
        </p:txBody>
      </p:sp>
      <p:pic>
        <p:nvPicPr>
          <p:cNvPr id="5" name="Imagem 4">
            <a:extLst>
              <a:ext uri="{FF2B5EF4-FFF2-40B4-BE49-F238E27FC236}">
                <a16:creationId xmlns:a16="http://schemas.microsoft.com/office/drawing/2014/main" id="{BD34B949-7911-4817-A780-4FD0E7942C08}"/>
              </a:ext>
            </a:extLst>
          </p:cNvPr>
          <p:cNvPicPr>
            <a:picLocks noChangeAspect="1"/>
          </p:cNvPicPr>
          <p:nvPr/>
        </p:nvPicPr>
        <p:blipFill>
          <a:blip r:embed="rId7"/>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AB37113D-8A5A-44BA-947B-C158178085B8}"/>
              </a:ext>
            </a:extLst>
          </p:cNvPr>
          <p:cNvPicPr>
            <a:picLocks noChangeAspect="1"/>
          </p:cNvPicPr>
          <p:nvPr/>
        </p:nvPicPr>
        <p:blipFill>
          <a:blip r:embed="rId8"/>
          <a:stretch>
            <a:fillRect/>
          </a:stretch>
        </p:blipFill>
        <p:spPr>
          <a:xfrm>
            <a:off x="0" y="0"/>
            <a:ext cx="1419225" cy="1495425"/>
          </a:xfrm>
          <a:prstGeom prst="rect">
            <a:avLst/>
          </a:prstGeom>
        </p:spPr>
      </p:pic>
    </p:spTree>
    <p:extLst>
      <p:ext uri="{BB962C8B-B14F-4D97-AF65-F5344CB8AC3E}">
        <p14:creationId xmlns:p14="http://schemas.microsoft.com/office/powerpoint/2010/main" val="284744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0" y="122968"/>
            <a:ext cx="12192000" cy="854430"/>
          </a:xfrm>
        </p:spPr>
        <p:txBody>
          <a:bodyPr>
            <a:normAutofit/>
          </a:bodyPr>
          <a:lstStyle/>
          <a:p>
            <a:r>
              <a:rPr lang="pt-BR" sz="3600" b="1" dirty="0">
                <a:solidFill>
                  <a:srgbClr val="F46524"/>
                </a:solidFill>
                <a:latin typeface="Arial" panose="020B0604020202020204" pitchFamily="34" charset="0"/>
                <a:cs typeface="Arial" panose="020B0604020202020204" pitchFamily="34" charset="0"/>
              </a:rPr>
              <a:t>Node + </a:t>
            </a:r>
            <a:r>
              <a:rPr lang="pt-BR" sz="3600" b="1" dirty="0" err="1">
                <a:solidFill>
                  <a:srgbClr val="F46524"/>
                </a:solidFill>
                <a:latin typeface="Arial" panose="020B0604020202020204" pitchFamily="34" charset="0"/>
                <a:cs typeface="Arial" panose="020B0604020202020204" pitchFamily="34" charset="0"/>
              </a:rPr>
              <a:t>React</a:t>
            </a:r>
            <a:r>
              <a:rPr lang="pt-BR" sz="3600" b="1" dirty="0">
                <a:solidFill>
                  <a:srgbClr val="F46524"/>
                </a:solidFill>
                <a:latin typeface="Arial" panose="020B0604020202020204" pitchFamily="34" charset="0"/>
                <a:cs typeface="Arial" panose="020B0604020202020204" pitchFamily="34" charset="0"/>
              </a:rPr>
              <a:t> – </a:t>
            </a:r>
            <a:r>
              <a:rPr lang="pt-BR" sz="3600" b="1" dirty="0" err="1">
                <a:solidFill>
                  <a:srgbClr val="F46524"/>
                </a:solidFill>
                <a:latin typeface="Arial" panose="020B0604020202020204" pitchFamily="34" charset="0"/>
                <a:cs typeface="Arial" panose="020B0604020202020204" pitchFamily="34" charset="0"/>
              </a:rPr>
              <a:t>Backend</a:t>
            </a:r>
            <a:r>
              <a:rPr lang="pt-BR" sz="3600" b="1" dirty="0">
                <a:solidFill>
                  <a:srgbClr val="F46524"/>
                </a:solidFill>
                <a:latin typeface="Arial" panose="020B0604020202020204" pitchFamily="34" charset="0"/>
                <a:cs typeface="Arial" panose="020B0604020202020204" pitchFamily="34" charset="0"/>
              </a:rPr>
              <a:t> x </a:t>
            </a:r>
            <a:r>
              <a:rPr lang="pt-BR" sz="3600" b="1" dirty="0" err="1">
                <a:solidFill>
                  <a:srgbClr val="F46524"/>
                </a:solidFill>
                <a:latin typeface="Arial" panose="020B0604020202020204" pitchFamily="34" charset="0"/>
                <a:cs typeface="Arial" panose="020B0604020202020204" pitchFamily="34" charset="0"/>
              </a:rPr>
              <a:t>Frontend</a:t>
            </a:r>
            <a:endParaRPr lang="pt-BR" sz="3600" b="1" dirty="0">
              <a:solidFill>
                <a:srgbClr val="F46524"/>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F50C1723-02C5-44A8-B9AF-D85FFFA18832}"/>
              </a:ext>
            </a:extLst>
          </p:cNvPr>
          <p:cNvSpPr>
            <a:spLocks noGrp="1"/>
          </p:cNvSpPr>
          <p:nvPr>
            <p:ph type="subTitle" idx="1"/>
          </p:nvPr>
        </p:nvSpPr>
        <p:spPr>
          <a:xfrm>
            <a:off x="1485900" y="2124260"/>
            <a:ext cx="9144000" cy="3429077"/>
          </a:xfrm>
        </p:spPr>
        <p:txBody>
          <a:bodyPr/>
          <a:lstStyle/>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Backend</a:t>
            </a:r>
            <a:r>
              <a:rPr lang="pt-BR" sz="2600" dirty="0">
                <a:latin typeface="Arial" panose="020B0604020202020204" pitchFamily="34" charset="0"/>
                <a:cs typeface="Arial" panose="020B0604020202020204" pitchFamily="34" charset="0"/>
              </a:rPr>
              <a:t> é o trabalho da parte de trás da aplicação. É responsável pela implementação da regra de negócio. Exemplos de aplicações Back-</a:t>
            </a:r>
            <a:r>
              <a:rPr lang="pt-BR" sz="2600" dirty="0" err="1">
                <a:latin typeface="Arial" panose="020B0604020202020204" pitchFamily="34" charset="0"/>
                <a:cs typeface="Arial" panose="020B0604020202020204" pitchFamily="34" charset="0"/>
              </a:rPr>
              <a:t>end</a:t>
            </a:r>
            <a:r>
              <a:rPr lang="pt-BR" sz="2600" dirty="0">
                <a:latin typeface="Arial" panose="020B0604020202020204" pitchFamily="34" charset="0"/>
                <a:cs typeface="Arial" panose="020B0604020202020204" pitchFamily="34" charset="0"/>
              </a:rPr>
              <a:t>: Node, </a:t>
            </a:r>
            <a:r>
              <a:rPr lang="pt-BR" sz="2600" dirty="0" err="1">
                <a:latin typeface="Arial" panose="020B0604020202020204" pitchFamily="34" charset="0"/>
                <a:cs typeface="Arial" panose="020B0604020202020204" pitchFamily="34" charset="0"/>
              </a:rPr>
              <a:t>java</a:t>
            </a:r>
            <a:r>
              <a:rPr lang="pt-BR" sz="2600" dirty="0">
                <a:latin typeface="Arial" panose="020B0604020202020204" pitchFamily="34" charset="0"/>
                <a:cs typeface="Arial" panose="020B0604020202020204" pitchFamily="34" charset="0"/>
              </a:rPr>
              <a:t>, C#, PHP</a:t>
            </a:r>
          </a:p>
          <a:p>
            <a:pPr algn="l"/>
            <a:endParaRPr lang="pt-BR" sz="26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é a interface do sistema. É onde vai haver a interação diretamente com o usuário. Exemplos de aplicações </a:t>
            </a: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html</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javascript</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css</a:t>
            </a:r>
            <a:r>
              <a:rPr lang="pt-BR" sz="2600" dirty="0">
                <a:latin typeface="Arial" panose="020B0604020202020204" pitchFamily="34" charset="0"/>
                <a:cs typeface="Arial" panose="020B0604020202020204" pitchFamily="34" charset="0"/>
              </a:rPr>
              <a:t>, angular, </a:t>
            </a:r>
            <a:r>
              <a:rPr lang="pt-BR" sz="2600" dirty="0" err="1">
                <a:latin typeface="Arial" panose="020B0604020202020204" pitchFamily="34" charset="0"/>
                <a:cs typeface="Arial" panose="020B0604020202020204" pitchFamily="34" charset="0"/>
              </a:rPr>
              <a:t>react</a:t>
            </a:r>
            <a:r>
              <a:rPr lang="pt-BR" sz="2600" dirty="0">
                <a:latin typeface="Arial" panose="020B0604020202020204" pitchFamily="34" charset="0"/>
                <a:cs typeface="Arial" panose="020B0604020202020204" pitchFamily="34" charset="0"/>
              </a:rPr>
              <a:t>... </a:t>
            </a:r>
          </a:p>
          <a:p>
            <a:endParaRPr lang="pt-BR" dirty="0"/>
          </a:p>
          <a:p>
            <a:endParaRPr lang="pt-BR" dirty="0"/>
          </a:p>
          <a:p>
            <a:endParaRPr lang="pt-BR" dirty="0"/>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21EA04A-5AE5-40E3-A2A6-A45A12B56AD9}"/>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43677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E01939E-484F-441A-B9D8-405CFB3D8F5F}"/>
              </a:ext>
            </a:extLst>
          </p:cNvPr>
          <p:cNvSpPr txBox="1">
            <a:spLocks/>
          </p:cNvSpPr>
          <p:nvPr/>
        </p:nvSpPr>
        <p:spPr>
          <a:xfrm>
            <a:off x="0" y="122968"/>
            <a:ext cx="12192000" cy="8544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7100" b="1" dirty="0">
                <a:solidFill>
                  <a:srgbClr val="F46524"/>
                </a:solidFill>
                <a:latin typeface="Arial" panose="020B0604020202020204" pitchFamily="34" charset="0"/>
                <a:cs typeface="Arial" panose="020B0604020202020204" pitchFamily="34" charset="0"/>
              </a:rPr>
              <a:t>Arquitetura</a:t>
            </a:r>
            <a:r>
              <a:rPr lang="pt-BR" sz="7200" b="1" dirty="0">
                <a:solidFill>
                  <a:srgbClr val="F46524"/>
                </a:solidFill>
                <a:latin typeface="Arial" panose="020B0604020202020204" pitchFamily="34" charset="0"/>
                <a:cs typeface="Arial" panose="020B0604020202020204" pitchFamily="34" charset="0"/>
              </a:rPr>
              <a:t> </a:t>
            </a:r>
          </a:p>
        </p:txBody>
      </p:sp>
      <p:pic>
        <p:nvPicPr>
          <p:cNvPr id="5" name="Imagem 4">
            <a:extLst>
              <a:ext uri="{FF2B5EF4-FFF2-40B4-BE49-F238E27FC236}">
                <a16:creationId xmlns:a16="http://schemas.microsoft.com/office/drawing/2014/main" id="{B7EBF452-F2A0-48DF-AC37-A6328A2D7943}"/>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B17925CE-4459-45E7-90BC-5E0C6278519A}"/>
              </a:ext>
            </a:extLst>
          </p:cNvPr>
          <p:cNvPicPr>
            <a:picLocks noChangeAspect="1"/>
          </p:cNvPicPr>
          <p:nvPr/>
        </p:nvPicPr>
        <p:blipFill>
          <a:blip r:embed="rId3"/>
          <a:stretch>
            <a:fillRect/>
          </a:stretch>
        </p:blipFill>
        <p:spPr>
          <a:xfrm>
            <a:off x="0" y="0"/>
            <a:ext cx="1419225" cy="1495425"/>
          </a:xfrm>
          <a:prstGeom prst="rect">
            <a:avLst/>
          </a:prstGeom>
        </p:spPr>
      </p:pic>
      <p:pic>
        <p:nvPicPr>
          <p:cNvPr id="7" name="Imagem 6">
            <a:extLst>
              <a:ext uri="{FF2B5EF4-FFF2-40B4-BE49-F238E27FC236}">
                <a16:creationId xmlns:a16="http://schemas.microsoft.com/office/drawing/2014/main" id="{F3AF209B-1DA5-4106-8973-9DF1334242A3}"/>
              </a:ext>
            </a:extLst>
          </p:cNvPr>
          <p:cNvPicPr>
            <a:picLocks noChangeAspect="1"/>
          </p:cNvPicPr>
          <p:nvPr/>
        </p:nvPicPr>
        <p:blipFill>
          <a:blip r:embed="rId4"/>
          <a:stretch>
            <a:fillRect/>
          </a:stretch>
        </p:blipFill>
        <p:spPr>
          <a:xfrm>
            <a:off x="3702377" y="2505701"/>
            <a:ext cx="4787246" cy="2696613"/>
          </a:xfrm>
          <a:prstGeom prst="rect">
            <a:avLst/>
          </a:prstGeom>
        </p:spPr>
      </p:pic>
    </p:spTree>
    <p:extLst>
      <p:ext uri="{BB962C8B-B14F-4D97-AF65-F5344CB8AC3E}">
        <p14:creationId xmlns:p14="http://schemas.microsoft.com/office/powerpoint/2010/main" val="31356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E19760-FD3F-44EF-B839-4AA37704C8EA}"/>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Web </a:t>
            </a:r>
            <a:r>
              <a:rPr lang="pt-BR" dirty="0" err="1">
                <a:latin typeface="Arial" panose="020B0604020202020204" pitchFamily="34" charset="0"/>
                <a:cs typeface="Arial" panose="020B0604020202020204" pitchFamily="34" charset="0"/>
              </a:rPr>
              <a:t>Components</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É a capacidade de criar </a:t>
            </a:r>
            <a:r>
              <a:rPr lang="pt-BR" dirty="0" err="1">
                <a:latin typeface="Arial" panose="020B0604020202020204" pitchFamily="34" charset="0"/>
                <a:cs typeface="Arial" panose="020B0604020202020204" pitchFamily="34" charset="0"/>
              </a:rPr>
              <a:t>custom</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que encapsulam estrutura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estilo (</a:t>
            </a:r>
            <a:r>
              <a:rPr lang="pt-BR" dirty="0" err="1">
                <a:latin typeface="Arial" panose="020B0604020202020204" pitchFamily="34" charset="0"/>
                <a:cs typeface="Arial" panose="020B0604020202020204" pitchFamily="34" charset="0"/>
              </a:rPr>
              <a:t>css</a:t>
            </a:r>
            <a:r>
              <a:rPr lang="pt-BR" dirty="0">
                <a:latin typeface="Arial" panose="020B0604020202020204" pitchFamily="34" charset="0"/>
                <a:cs typeface="Arial" panose="020B0604020202020204" pitchFamily="34" charset="0"/>
              </a:rPr>
              <a:t>) e comportamento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Pode-se entender como trechos de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reaproveitáveis.</a:t>
            </a:r>
            <a:endParaRPr lang="pt-BR" dirty="0"/>
          </a:p>
          <a:p>
            <a:endParaRPr lang="pt-BR" dirty="0"/>
          </a:p>
          <a:p>
            <a:endParaRPr lang="pt-BR" dirty="0"/>
          </a:p>
          <a:p>
            <a:endParaRPr lang="pt-BR" dirty="0"/>
          </a:p>
        </p:txBody>
      </p:sp>
      <p:sp>
        <p:nvSpPr>
          <p:cNvPr id="6" name="Título 1">
            <a:extLst>
              <a:ext uri="{FF2B5EF4-FFF2-40B4-BE49-F238E27FC236}">
                <a16:creationId xmlns:a16="http://schemas.microsoft.com/office/drawing/2014/main" id="{E76892E4-5923-43F6-88D4-FD77A7A0430E}"/>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Antes de falar em React.js</a:t>
            </a:r>
          </a:p>
        </p:txBody>
      </p:sp>
      <p:pic>
        <p:nvPicPr>
          <p:cNvPr id="7" name="Imagem 6">
            <a:extLst>
              <a:ext uri="{FF2B5EF4-FFF2-40B4-BE49-F238E27FC236}">
                <a16:creationId xmlns:a16="http://schemas.microsoft.com/office/drawing/2014/main" id="{36E4241D-3BF1-4DDE-A160-5995E35B39E9}"/>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8F9B4308-4D30-4F58-8B64-145C9B7C729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19494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É uma ferramenta para somente criar componentes.</a:t>
            </a:r>
          </a:p>
          <a:p>
            <a:pPr marL="0" indent="0">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Criada pelo Instagram antes do Facebook comprá-lo.</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96633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Virtual-DOM</a:t>
            </a:r>
          </a:p>
          <a:p>
            <a:pPr lvl="1" algn="just"/>
            <a:r>
              <a:rPr lang="pt-BR" dirty="0">
                <a:latin typeface="Arial" panose="020B0604020202020204" pitchFamily="34" charset="0"/>
                <a:cs typeface="Arial" panose="020B0604020202020204" pitchFamily="34" charset="0"/>
              </a:rPr>
              <a:t>V-dom é uma técnica simples e complexa ao mesmo tempo. Simples no conceito e complexa na aplicação.</a:t>
            </a:r>
          </a:p>
          <a:p>
            <a:pPr lvl="1" algn="just"/>
            <a:r>
              <a:rPr lang="pt-BR" dirty="0">
                <a:latin typeface="Arial" panose="020B0604020202020204" pitchFamily="34" charset="0"/>
                <a:cs typeface="Arial" panose="020B0604020202020204" pitchFamily="34" charset="0"/>
              </a:rPr>
              <a:t>É uma representação em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puro (memória) do DOM “real”.</a:t>
            </a:r>
          </a:p>
          <a:p>
            <a:pPr lvl="1" algn="just"/>
            <a:r>
              <a:rPr lang="pt-BR" dirty="0">
                <a:latin typeface="Arial" panose="020B0604020202020204" pitchFamily="34" charset="0"/>
                <a:cs typeface="Arial" panose="020B0604020202020204" pitchFamily="34" charset="0"/>
              </a:rPr>
              <a:t>O objeto v-dom é manipulado e quando atualizado um algoritmo calcula a diferença entre o v-dom e o DOM real, alterando somente os pedaços do DOM.</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445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JSX</a:t>
            </a:r>
          </a:p>
          <a:p>
            <a:pPr lvl="1" algn="just"/>
            <a:r>
              <a:rPr lang="pt-BR" dirty="0">
                <a:latin typeface="Arial" panose="020B0604020202020204" pitchFamily="34" charset="0"/>
                <a:cs typeface="Arial" panose="020B0604020202020204" pitchFamily="34" charset="0"/>
              </a:rPr>
              <a:t>JSX é uma sintaxe semelhante ao XML, onde você consegue escrever e compreender de uma melhor forma, como será montado o seu </a:t>
            </a:r>
            <a:r>
              <a:rPr lang="pt-BR" dirty="0" err="1">
                <a:latin typeface="Arial" panose="020B0604020202020204" pitchFamily="34" charset="0"/>
                <a:cs typeface="Arial" panose="020B0604020202020204" pitchFamily="34" charset="0"/>
              </a:rPr>
              <a:t>component</a:t>
            </a:r>
            <a:r>
              <a:rPr lang="pt-BR" dirty="0">
                <a:latin typeface="Arial" panose="020B0604020202020204" pitchFamily="34" charset="0"/>
                <a:cs typeface="Arial" panose="020B0604020202020204" pitchFamily="34" charset="0"/>
              </a:rPr>
              <a:t> na UI.</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8231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a:latin typeface="Arial" panose="020B0604020202020204" pitchFamily="34" charset="0"/>
                <a:cs typeface="Arial" panose="020B0604020202020204" pitchFamily="34" charset="0"/>
              </a:rPr>
              <a:t>Código com JSX</a:t>
            </a:r>
          </a:p>
          <a:p>
            <a:pPr marL="457200" lvl="1" indent="0" algn="just">
              <a:buNone/>
            </a:pPr>
            <a:endParaRPr lang="pt-BR">
              <a:latin typeface="Arial" panose="020B0604020202020204" pitchFamily="34" charset="0"/>
              <a:cs typeface="Arial" panose="020B0604020202020204" pitchFamily="34" charset="0"/>
            </a:endParaRPr>
          </a:p>
          <a:p>
            <a:pPr marL="457200" lvl="1" indent="0" algn="just">
              <a:buNone/>
            </a:pPr>
            <a:endParaRPr lang="pt-BR">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C2122F89-B813-4949-B141-69C0627B860A}"/>
              </a:ext>
            </a:extLst>
          </p:cNvPr>
          <p:cNvPicPr>
            <a:picLocks noChangeAspect="1"/>
          </p:cNvPicPr>
          <p:nvPr/>
        </p:nvPicPr>
        <p:blipFill>
          <a:blip r:embed="rId4"/>
          <a:stretch>
            <a:fillRect/>
          </a:stretch>
        </p:blipFill>
        <p:spPr>
          <a:xfrm>
            <a:off x="2140994" y="2969043"/>
            <a:ext cx="7910012" cy="2948176"/>
          </a:xfrm>
          <a:prstGeom prst="rect">
            <a:avLst/>
          </a:prstGeom>
        </p:spPr>
      </p:pic>
    </p:spTree>
    <p:extLst>
      <p:ext uri="{BB962C8B-B14F-4D97-AF65-F5344CB8AC3E}">
        <p14:creationId xmlns:p14="http://schemas.microsoft.com/office/powerpoint/2010/main" val="6433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819</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Calibri Light</vt:lpstr>
      <vt:lpstr>Wingdings</vt:lpstr>
      <vt:lpstr>Tema do Office</vt:lpstr>
      <vt:lpstr>TEES - TREINAMENTO</vt:lpstr>
      <vt:lpstr>Apresentação do PowerPoint</vt:lpstr>
      <vt:lpstr>Node + React – Backend x Frontend</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 React – Backend x Frontend</dc:title>
  <dc:creator>Raphael Louzada</dc:creator>
  <cp:lastModifiedBy>Ruan Ferreira</cp:lastModifiedBy>
  <cp:revision>41</cp:revision>
  <dcterms:created xsi:type="dcterms:W3CDTF">2019-01-17T12:18:06Z</dcterms:created>
  <dcterms:modified xsi:type="dcterms:W3CDTF">2019-01-26T01:53:26Z</dcterms:modified>
</cp:coreProperties>
</file>