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71" r:id="rId4"/>
    <p:sldId id="270" r:id="rId5"/>
    <p:sldId id="257" r:id="rId6"/>
    <p:sldId id="258" r:id="rId7"/>
    <p:sldId id="274" r:id="rId8"/>
    <p:sldId id="275" r:id="rId9"/>
    <p:sldId id="276" r:id="rId10"/>
    <p:sldId id="277" r:id="rId11"/>
    <p:sldId id="278" r:id="rId12"/>
    <p:sldId id="279" r:id="rId13"/>
    <p:sldId id="280" r:id="rId14"/>
    <p:sldId id="281" r:id="rId15"/>
    <p:sldId id="282" r:id="rId16"/>
    <p:sldId id="283" r:id="rId17"/>
    <p:sldId id="285" r:id="rId18"/>
    <p:sldId id="286" r:id="rId19"/>
    <p:sldId id="284" r:id="rId20"/>
    <p:sldId id="287" r:id="rId21"/>
    <p:sldId id="291" r:id="rId22"/>
    <p:sldId id="289" r:id="rId23"/>
    <p:sldId id="292" r:id="rId24"/>
    <p:sldId id="264" r:id="rId25"/>
    <p:sldId id="272" r:id="rId2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65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5" d="100"/>
          <a:sy n="115" d="100"/>
        </p:scale>
        <p:origin x="43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6E8CF1-3BE0-4FFE-8DC8-61F8C0248C9C}"/>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0810A24B-6F36-4BB5-A400-CCF4AEF474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E1291B97-9C94-4576-BE30-9846BD34BBEF}"/>
              </a:ext>
            </a:extLst>
          </p:cNvPr>
          <p:cNvSpPr>
            <a:spLocks noGrp="1"/>
          </p:cNvSpPr>
          <p:nvPr>
            <p:ph type="dt" sz="half" idx="10"/>
          </p:nvPr>
        </p:nvSpPr>
        <p:spPr/>
        <p:txBody>
          <a:bodyPr/>
          <a:lstStyle/>
          <a:p>
            <a:fld id="{F173C421-78E7-4F2F-AA80-2269C56115F5}" type="datetimeFigureOut">
              <a:rPr lang="pt-BR" smtClean="0"/>
              <a:t>25/01/2019</a:t>
            </a:fld>
            <a:endParaRPr lang="pt-BR"/>
          </a:p>
        </p:txBody>
      </p:sp>
      <p:sp>
        <p:nvSpPr>
          <p:cNvPr id="5" name="Espaço Reservado para Rodapé 4">
            <a:extLst>
              <a:ext uri="{FF2B5EF4-FFF2-40B4-BE49-F238E27FC236}">
                <a16:creationId xmlns:a16="http://schemas.microsoft.com/office/drawing/2014/main" id="{49D315D6-01EB-46D0-8B63-CF70A5C08E7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AC8C315-EB5F-4184-99A6-5B90B4E12B01}"/>
              </a:ext>
            </a:extLst>
          </p:cNvPr>
          <p:cNvSpPr>
            <a:spLocks noGrp="1"/>
          </p:cNvSpPr>
          <p:nvPr>
            <p:ph type="sldNum" sz="quarter" idx="12"/>
          </p:nvPr>
        </p:nvSpPr>
        <p:spPr/>
        <p:txBody>
          <a:bodyPr/>
          <a:lstStyle/>
          <a:p>
            <a:fld id="{15A024B0-913C-4FBE-9A4D-347AD47B595B}" type="slidenum">
              <a:rPr lang="pt-BR" smtClean="0"/>
              <a:t>‹nº›</a:t>
            </a:fld>
            <a:endParaRPr lang="pt-BR"/>
          </a:p>
        </p:txBody>
      </p:sp>
    </p:spTree>
    <p:extLst>
      <p:ext uri="{BB962C8B-B14F-4D97-AF65-F5344CB8AC3E}">
        <p14:creationId xmlns:p14="http://schemas.microsoft.com/office/powerpoint/2010/main" val="1577414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B9F95D-9885-41FB-AD35-C7A185CE073B}"/>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746D9252-DC81-4780-A08F-F403B5018B69}"/>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8FD16EC-D275-4EEE-8F52-C3786B3CC698}"/>
              </a:ext>
            </a:extLst>
          </p:cNvPr>
          <p:cNvSpPr>
            <a:spLocks noGrp="1"/>
          </p:cNvSpPr>
          <p:nvPr>
            <p:ph type="dt" sz="half" idx="10"/>
          </p:nvPr>
        </p:nvSpPr>
        <p:spPr/>
        <p:txBody>
          <a:bodyPr/>
          <a:lstStyle/>
          <a:p>
            <a:fld id="{F173C421-78E7-4F2F-AA80-2269C56115F5}" type="datetimeFigureOut">
              <a:rPr lang="pt-BR" smtClean="0"/>
              <a:t>25/01/2019</a:t>
            </a:fld>
            <a:endParaRPr lang="pt-BR"/>
          </a:p>
        </p:txBody>
      </p:sp>
      <p:sp>
        <p:nvSpPr>
          <p:cNvPr id="5" name="Espaço Reservado para Rodapé 4">
            <a:extLst>
              <a:ext uri="{FF2B5EF4-FFF2-40B4-BE49-F238E27FC236}">
                <a16:creationId xmlns:a16="http://schemas.microsoft.com/office/drawing/2014/main" id="{8F82F67B-1AFF-4DAE-A3D2-5066F08D418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CF1E879-B612-41C2-949A-A111536A6352}"/>
              </a:ext>
            </a:extLst>
          </p:cNvPr>
          <p:cNvSpPr>
            <a:spLocks noGrp="1"/>
          </p:cNvSpPr>
          <p:nvPr>
            <p:ph type="sldNum" sz="quarter" idx="12"/>
          </p:nvPr>
        </p:nvSpPr>
        <p:spPr/>
        <p:txBody>
          <a:bodyPr/>
          <a:lstStyle/>
          <a:p>
            <a:fld id="{15A024B0-913C-4FBE-9A4D-347AD47B595B}" type="slidenum">
              <a:rPr lang="pt-BR" smtClean="0"/>
              <a:t>‹nº›</a:t>
            </a:fld>
            <a:endParaRPr lang="pt-BR"/>
          </a:p>
        </p:txBody>
      </p:sp>
    </p:spTree>
    <p:extLst>
      <p:ext uri="{BB962C8B-B14F-4D97-AF65-F5344CB8AC3E}">
        <p14:creationId xmlns:p14="http://schemas.microsoft.com/office/powerpoint/2010/main" val="3769809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F8649D0-7E7E-462C-87D0-F04A6634A236}"/>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5B3B7426-CAE0-4177-9C1A-EEBE89068368}"/>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FBBF0F9-2E22-4D56-8EB2-D4DF175A92CC}"/>
              </a:ext>
            </a:extLst>
          </p:cNvPr>
          <p:cNvSpPr>
            <a:spLocks noGrp="1"/>
          </p:cNvSpPr>
          <p:nvPr>
            <p:ph type="dt" sz="half" idx="10"/>
          </p:nvPr>
        </p:nvSpPr>
        <p:spPr/>
        <p:txBody>
          <a:bodyPr/>
          <a:lstStyle/>
          <a:p>
            <a:fld id="{F173C421-78E7-4F2F-AA80-2269C56115F5}" type="datetimeFigureOut">
              <a:rPr lang="pt-BR" smtClean="0"/>
              <a:t>25/01/2019</a:t>
            </a:fld>
            <a:endParaRPr lang="pt-BR"/>
          </a:p>
        </p:txBody>
      </p:sp>
      <p:sp>
        <p:nvSpPr>
          <p:cNvPr id="5" name="Espaço Reservado para Rodapé 4">
            <a:extLst>
              <a:ext uri="{FF2B5EF4-FFF2-40B4-BE49-F238E27FC236}">
                <a16:creationId xmlns:a16="http://schemas.microsoft.com/office/drawing/2014/main" id="{CACBFE54-9CC2-4000-B96E-7E395EAE9BD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753CAC3-19BD-4552-B3AC-4D081B770BD9}"/>
              </a:ext>
            </a:extLst>
          </p:cNvPr>
          <p:cNvSpPr>
            <a:spLocks noGrp="1"/>
          </p:cNvSpPr>
          <p:nvPr>
            <p:ph type="sldNum" sz="quarter" idx="12"/>
          </p:nvPr>
        </p:nvSpPr>
        <p:spPr/>
        <p:txBody>
          <a:bodyPr/>
          <a:lstStyle/>
          <a:p>
            <a:fld id="{15A024B0-913C-4FBE-9A4D-347AD47B595B}" type="slidenum">
              <a:rPr lang="pt-BR" smtClean="0"/>
              <a:t>‹nº›</a:t>
            </a:fld>
            <a:endParaRPr lang="pt-BR"/>
          </a:p>
        </p:txBody>
      </p:sp>
    </p:spTree>
    <p:extLst>
      <p:ext uri="{BB962C8B-B14F-4D97-AF65-F5344CB8AC3E}">
        <p14:creationId xmlns:p14="http://schemas.microsoft.com/office/powerpoint/2010/main" val="3707860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885A33-3F95-420B-BC9D-FE18D82AA37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0BCDCF35-8C28-41FF-855A-8276679CDDBC}"/>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54DDBF7-20AA-4F37-8D7A-987CB491D342}"/>
              </a:ext>
            </a:extLst>
          </p:cNvPr>
          <p:cNvSpPr>
            <a:spLocks noGrp="1"/>
          </p:cNvSpPr>
          <p:nvPr>
            <p:ph type="dt" sz="half" idx="10"/>
          </p:nvPr>
        </p:nvSpPr>
        <p:spPr/>
        <p:txBody>
          <a:bodyPr/>
          <a:lstStyle/>
          <a:p>
            <a:fld id="{F173C421-78E7-4F2F-AA80-2269C56115F5}" type="datetimeFigureOut">
              <a:rPr lang="pt-BR" smtClean="0"/>
              <a:t>25/01/2019</a:t>
            </a:fld>
            <a:endParaRPr lang="pt-BR"/>
          </a:p>
        </p:txBody>
      </p:sp>
      <p:sp>
        <p:nvSpPr>
          <p:cNvPr id="5" name="Espaço Reservado para Rodapé 4">
            <a:extLst>
              <a:ext uri="{FF2B5EF4-FFF2-40B4-BE49-F238E27FC236}">
                <a16:creationId xmlns:a16="http://schemas.microsoft.com/office/drawing/2014/main" id="{79535322-7E0D-48DA-9468-D8A9126BBB5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436CFA7-E533-443C-8E21-F9C0D15BAF99}"/>
              </a:ext>
            </a:extLst>
          </p:cNvPr>
          <p:cNvSpPr>
            <a:spLocks noGrp="1"/>
          </p:cNvSpPr>
          <p:nvPr>
            <p:ph type="sldNum" sz="quarter" idx="12"/>
          </p:nvPr>
        </p:nvSpPr>
        <p:spPr/>
        <p:txBody>
          <a:bodyPr/>
          <a:lstStyle/>
          <a:p>
            <a:fld id="{15A024B0-913C-4FBE-9A4D-347AD47B595B}" type="slidenum">
              <a:rPr lang="pt-BR" smtClean="0"/>
              <a:t>‹nº›</a:t>
            </a:fld>
            <a:endParaRPr lang="pt-BR"/>
          </a:p>
        </p:txBody>
      </p:sp>
    </p:spTree>
    <p:extLst>
      <p:ext uri="{BB962C8B-B14F-4D97-AF65-F5344CB8AC3E}">
        <p14:creationId xmlns:p14="http://schemas.microsoft.com/office/powerpoint/2010/main" val="1673569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3EBF1F-4FDB-429D-B535-78FC9E674F26}"/>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6B336A92-F9BC-4C63-8803-3CEB25E1E0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23F58680-44D6-46CC-814A-4E8A05C090C5}"/>
              </a:ext>
            </a:extLst>
          </p:cNvPr>
          <p:cNvSpPr>
            <a:spLocks noGrp="1"/>
          </p:cNvSpPr>
          <p:nvPr>
            <p:ph type="dt" sz="half" idx="10"/>
          </p:nvPr>
        </p:nvSpPr>
        <p:spPr/>
        <p:txBody>
          <a:bodyPr/>
          <a:lstStyle/>
          <a:p>
            <a:fld id="{F173C421-78E7-4F2F-AA80-2269C56115F5}" type="datetimeFigureOut">
              <a:rPr lang="pt-BR" smtClean="0"/>
              <a:t>25/01/2019</a:t>
            </a:fld>
            <a:endParaRPr lang="pt-BR"/>
          </a:p>
        </p:txBody>
      </p:sp>
      <p:sp>
        <p:nvSpPr>
          <p:cNvPr id="5" name="Espaço Reservado para Rodapé 4">
            <a:extLst>
              <a:ext uri="{FF2B5EF4-FFF2-40B4-BE49-F238E27FC236}">
                <a16:creationId xmlns:a16="http://schemas.microsoft.com/office/drawing/2014/main" id="{4A528AB8-FC9E-4135-B7A1-F6B15572CE0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28F1CE1-9FAB-49E7-A17E-A2B6F793105B}"/>
              </a:ext>
            </a:extLst>
          </p:cNvPr>
          <p:cNvSpPr>
            <a:spLocks noGrp="1"/>
          </p:cNvSpPr>
          <p:nvPr>
            <p:ph type="sldNum" sz="quarter" idx="12"/>
          </p:nvPr>
        </p:nvSpPr>
        <p:spPr/>
        <p:txBody>
          <a:bodyPr/>
          <a:lstStyle/>
          <a:p>
            <a:fld id="{15A024B0-913C-4FBE-9A4D-347AD47B595B}" type="slidenum">
              <a:rPr lang="pt-BR" smtClean="0"/>
              <a:t>‹nº›</a:t>
            </a:fld>
            <a:endParaRPr lang="pt-BR"/>
          </a:p>
        </p:txBody>
      </p:sp>
    </p:spTree>
    <p:extLst>
      <p:ext uri="{BB962C8B-B14F-4D97-AF65-F5344CB8AC3E}">
        <p14:creationId xmlns:p14="http://schemas.microsoft.com/office/powerpoint/2010/main" val="3568842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A8BE51-2453-49C9-BD9A-E2E064A57F4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A6DCAE7-A2D2-48F7-9D49-FB0E76457B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6264A4A8-EC24-4A11-AEEC-EB3E35563E41}"/>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C6939DBB-00B2-4471-AD60-D6BC4F54FE1A}"/>
              </a:ext>
            </a:extLst>
          </p:cNvPr>
          <p:cNvSpPr>
            <a:spLocks noGrp="1"/>
          </p:cNvSpPr>
          <p:nvPr>
            <p:ph type="dt" sz="half" idx="10"/>
          </p:nvPr>
        </p:nvSpPr>
        <p:spPr/>
        <p:txBody>
          <a:bodyPr/>
          <a:lstStyle/>
          <a:p>
            <a:fld id="{F173C421-78E7-4F2F-AA80-2269C56115F5}" type="datetimeFigureOut">
              <a:rPr lang="pt-BR" smtClean="0"/>
              <a:t>25/01/2019</a:t>
            </a:fld>
            <a:endParaRPr lang="pt-BR"/>
          </a:p>
        </p:txBody>
      </p:sp>
      <p:sp>
        <p:nvSpPr>
          <p:cNvPr id="6" name="Espaço Reservado para Rodapé 5">
            <a:extLst>
              <a:ext uri="{FF2B5EF4-FFF2-40B4-BE49-F238E27FC236}">
                <a16:creationId xmlns:a16="http://schemas.microsoft.com/office/drawing/2014/main" id="{1CAEC185-285E-4566-9552-67731689DB1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2606C645-7595-4592-ABAB-98C0BFF06482}"/>
              </a:ext>
            </a:extLst>
          </p:cNvPr>
          <p:cNvSpPr>
            <a:spLocks noGrp="1"/>
          </p:cNvSpPr>
          <p:nvPr>
            <p:ph type="sldNum" sz="quarter" idx="12"/>
          </p:nvPr>
        </p:nvSpPr>
        <p:spPr/>
        <p:txBody>
          <a:bodyPr/>
          <a:lstStyle/>
          <a:p>
            <a:fld id="{15A024B0-913C-4FBE-9A4D-347AD47B595B}" type="slidenum">
              <a:rPr lang="pt-BR" smtClean="0"/>
              <a:t>‹nº›</a:t>
            </a:fld>
            <a:endParaRPr lang="pt-BR"/>
          </a:p>
        </p:txBody>
      </p:sp>
    </p:spTree>
    <p:extLst>
      <p:ext uri="{BB962C8B-B14F-4D97-AF65-F5344CB8AC3E}">
        <p14:creationId xmlns:p14="http://schemas.microsoft.com/office/powerpoint/2010/main" val="2591092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01DBA-ACBA-4370-A54E-FC14A75FECD2}"/>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CCD37EEC-BC69-48F3-B2DB-BC399BF9D5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FE638E52-9E36-4F8E-8351-F1B5FEA79ED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CF58F152-AE6E-4266-8118-886264C0C4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25866E42-873E-44EF-9B56-E2074EA9C5CC}"/>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0957C000-437A-48AC-84D9-4EF7B7FEDBD5}"/>
              </a:ext>
            </a:extLst>
          </p:cNvPr>
          <p:cNvSpPr>
            <a:spLocks noGrp="1"/>
          </p:cNvSpPr>
          <p:nvPr>
            <p:ph type="dt" sz="half" idx="10"/>
          </p:nvPr>
        </p:nvSpPr>
        <p:spPr/>
        <p:txBody>
          <a:bodyPr/>
          <a:lstStyle/>
          <a:p>
            <a:fld id="{F173C421-78E7-4F2F-AA80-2269C56115F5}" type="datetimeFigureOut">
              <a:rPr lang="pt-BR" smtClean="0"/>
              <a:t>25/01/2019</a:t>
            </a:fld>
            <a:endParaRPr lang="pt-BR"/>
          </a:p>
        </p:txBody>
      </p:sp>
      <p:sp>
        <p:nvSpPr>
          <p:cNvPr id="8" name="Espaço Reservado para Rodapé 7">
            <a:extLst>
              <a:ext uri="{FF2B5EF4-FFF2-40B4-BE49-F238E27FC236}">
                <a16:creationId xmlns:a16="http://schemas.microsoft.com/office/drawing/2014/main" id="{454F9F0E-5DA8-4330-ABD7-66162A8D04A2}"/>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6A2F5751-7F98-4D93-9D4E-71F8A85583E4}"/>
              </a:ext>
            </a:extLst>
          </p:cNvPr>
          <p:cNvSpPr>
            <a:spLocks noGrp="1"/>
          </p:cNvSpPr>
          <p:nvPr>
            <p:ph type="sldNum" sz="quarter" idx="12"/>
          </p:nvPr>
        </p:nvSpPr>
        <p:spPr/>
        <p:txBody>
          <a:bodyPr/>
          <a:lstStyle/>
          <a:p>
            <a:fld id="{15A024B0-913C-4FBE-9A4D-347AD47B595B}" type="slidenum">
              <a:rPr lang="pt-BR" smtClean="0"/>
              <a:t>‹nº›</a:t>
            </a:fld>
            <a:endParaRPr lang="pt-BR"/>
          </a:p>
        </p:txBody>
      </p:sp>
    </p:spTree>
    <p:extLst>
      <p:ext uri="{BB962C8B-B14F-4D97-AF65-F5344CB8AC3E}">
        <p14:creationId xmlns:p14="http://schemas.microsoft.com/office/powerpoint/2010/main" val="4030932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D821D3-5A46-4C8B-A357-BB11B1DDCBEA}"/>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25B66690-6FC8-42CB-9575-3B222B42178A}"/>
              </a:ext>
            </a:extLst>
          </p:cNvPr>
          <p:cNvSpPr>
            <a:spLocks noGrp="1"/>
          </p:cNvSpPr>
          <p:nvPr>
            <p:ph type="dt" sz="half" idx="10"/>
          </p:nvPr>
        </p:nvSpPr>
        <p:spPr/>
        <p:txBody>
          <a:bodyPr/>
          <a:lstStyle/>
          <a:p>
            <a:fld id="{F173C421-78E7-4F2F-AA80-2269C56115F5}" type="datetimeFigureOut">
              <a:rPr lang="pt-BR" smtClean="0"/>
              <a:t>25/01/2019</a:t>
            </a:fld>
            <a:endParaRPr lang="pt-BR"/>
          </a:p>
        </p:txBody>
      </p:sp>
      <p:sp>
        <p:nvSpPr>
          <p:cNvPr id="4" name="Espaço Reservado para Rodapé 3">
            <a:extLst>
              <a:ext uri="{FF2B5EF4-FFF2-40B4-BE49-F238E27FC236}">
                <a16:creationId xmlns:a16="http://schemas.microsoft.com/office/drawing/2014/main" id="{12FBD352-F19D-4A2B-9FCF-07068A4A368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1C7E5259-B6E9-4608-A02F-3D72C0AB29D4}"/>
              </a:ext>
            </a:extLst>
          </p:cNvPr>
          <p:cNvSpPr>
            <a:spLocks noGrp="1"/>
          </p:cNvSpPr>
          <p:nvPr>
            <p:ph type="sldNum" sz="quarter" idx="12"/>
          </p:nvPr>
        </p:nvSpPr>
        <p:spPr/>
        <p:txBody>
          <a:bodyPr/>
          <a:lstStyle/>
          <a:p>
            <a:fld id="{15A024B0-913C-4FBE-9A4D-347AD47B595B}" type="slidenum">
              <a:rPr lang="pt-BR" smtClean="0"/>
              <a:t>‹nº›</a:t>
            </a:fld>
            <a:endParaRPr lang="pt-BR"/>
          </a:p>
        </p:txBody>
      </p:sp>
    </p:spTree>
    <p:extLst>
      <p:ext uri="{BB962C8B-B14F-4D97-AF65-F5344CB8AC3E}">
        <p14:creationId xmlns:p14="http://schemas.microsoft.com/office/powerpoint/2010/main" val="238331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E7F5D403-9145-45E7-AB62-6DB0F226ECE2}"/>
              </a:ext>
            </a:extLst>
          </p:cNvPr>
          <p:cNvSpPr>
            <a:spLocks noGrp="1"/>
          </p:cNvSpPr>
          <p:nvPr>
            <p:ph type="dt" sz="half" idx="10"/>
          </p:nvPr>
        </p:nvSpPr>
        <p:spPr/>
        <p:txBody>
          <a:bodyPr/>
          <a:lstStyle/>
          <a:p>
            <a:fld id="{F173C421-78E7-4F2F-AA80-2269C56115F5}" type="datetimeFigureOut">
              <a:rPr lang="pt-BR" smtClean="0"/>
              <a:t>25/01/2019</a:t>
            </a:fld>
            <a:endParaRPr lang="pt-BR"/>
          </a:p>
        </p:txBody>
      </p:sp>
      <p:sp>
        <p:nvSpPr>
          <p:cNvPr id="3" name="Espaço Reservado para Rodapé 2">
            <a:extLst>
              <a:ext uri="{FF2B5EF4-FFF2-40B4-BE49-F238E27FC236}">
                <a16:creationId xmlns:a16="http://schemas.microsoft.com/office/drawing/2014/main" id="{AA112F53-B53F-48A7-B564-483963A01469}"/>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79BA65BD-CB6B-420D-8EA0-0C716103DB11}"/>
              </a:ext>
            </a:extLst>
          </p:cNvPr>
          <p:cNvSpPr>
            <a:spLocks noGrp="1"/>
          </p:cNvSpPr>
          <p:nvPr>
            <p:ph type="sldNum" sz="quarter" idx="12"/>
          </p:nvPr>
        </p:nvSpPr>
        <p:spPr/>
        <p:txBody>
          <a:bodyPr/>
          <a:lstStyle/>
          <a:p>
            <a:fld id="{15A024B0-913C-4FBE-9A4D-347AD47B595B}" type="slidenum">
              <a:rPr lang="pt-BR" smtClean="0"/>
              <a:t>‹nº›</a:t>
            </a:fld>
            <a:endParaRPr lang="pt-BR"/>
          </a:p>
        </p:txBody>
      </p:sp>
    </p:spTree>
    <p:extLst>
      <p:ext uri="{BB962C8B-B14F-4D97-AF65-F5344CB8AC3E}">
        <p14:creationId xmlns:p14="http://schemas.microsoft.com/office/powerpoint/2010/main" val="2198902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7781D1-B95C-4372-9C2B-FBAA4FFEC40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E861C590-2329-4945-93BB-CF661BC23E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CF6BB1A5-D2ED-4D21-9BE4-4F6E65D2D6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3A1C8D3F-47D5-4458-93DD-622672889A7C}"/>
              </a:ext>
            </a:extLst>
          </p:cNvPr>
          <p:cNvSpPr>
            <a:spLocks noGrp="1"/>
          </p:cNvSpPr>
          <p:nvPr>
            <p:ph type="dt" sz="half" idx="10"/>
          </p:nvPr>
        </p:nvSpPr>
        <p:spPr/>
        <p:txBody>
          <a:bodyPr/>
          <a:lstStyle/>
          <a:p>
            <a:fld id="{F173C421-78E7-4F2F-AA80-2269C56115F5}" type="datetimeFigureOut">
              <a:rPr lang="pt-BR" smtClean="0"/>
              <a:t>25/01/2019</a:t>
            </a:fld>
            <a:endParaRPr lang="pt-BR"/>
          </a:p>
        </p:txBody>
      </p:sp>
      <p:sp>
        <p:nvSpPr>
          <p:cNvPr id="6" name="Espaço Reservado para Rodapé 5">
            <a:extLst>
              <a:ext uri="{FF2B5EF4-FFF2-40B4-BE49-F238E27FC236}">
                <a16:creationId xmlns:a16="http://schemas.microsoft.com/office/drawing/2014/main" id="{11C0F08F-49AE-4D00-B893-39F54960ED9E}"/>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E84BF14-90D9-4598-BBBD-444C40BC843C}"/>
              </a:ext>
            </a:extLst>
          </p:cNvPr>
          <p:cNvSpPr>
            <a:spLocks noGrp="1"/>
          </p:cNvSpPr>
          <p:nvPr>
            <p:ph type="sldNum" sz="quarter" idx="12"/>
          </p:nvPr>
        </p:nvSpPr>
        <p:spPr/>
        <p:txBody>
          <a:bodyPr/>
          <a:lstStyle/>
          <a:p>
            <a:fld id="{15A024B0-913C-4FBE-9A4D-347AD47B595B}" type="slidenum">
              <a:rPr lang="pt-BR" smtClean="0"/>
              <a:t>‹nº›</a:t>
            </a:fld>
            <a:endParaRPr lang="pt-BR"/>
          </a:p>
        </p:txBody>
      </p:sp>
    </p:spTree>
    <p:extLst>
      <p:ext uri="{BB962C8B-B14F-4D97-AF65-F5344CB8AC3E}">
        <p14:creationId xmlns:p14="http://schemas.microsoft.com/office/powerpoint/2010/main" val="4130040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3A6E2-7B36-4E54-B963-CA0BC9CBAB7D}"/>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73F0B4AC-84BB-4427-9E9C-011E850A65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C48BBB2E-E969-42A0-B2E7-73C83C5B7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5691038B-DCC4-40E4-9744-C9FCC9B83B5B}"/>
              </a:ext>
            </a:extLst>
          </p:cNvPr>
          <p:cNvSpPr>
            <a:spLocks noGrp="1"/>
          </p:cNvSpPr>
          <p:nvPr>
            <p:ph type="dt" sz="half" idx="10"/>
          </p:nvPr>
        </p:nvSpPr>
        <p:spPr/>
        <p:txBody>
          <a:bodyPr/>
          <a:lstStyle/>
          <a:p>
            <a:fld id="{F173C421-78E7-4F2F-AA80-2269C56115F5}" type="datetimeFigureOut">
              <a:rPr lang="pt-BR" smtClean="0"/>
              <a:t>25/01/2019</a:t>
            </a:fld>
            <a:endParaRPr lang="pt-BR"/>
          </a:p>
        </p:txBody>
      </p:sp>
      <p:sp>
        <p:nvSpPr>
          <p:cNvPr id="6" name="Espaço Reservado para Rodapé 5">
            <a:extLst>
              <a:ext uri="{FF2B5EF4-FFF2-40B4-BE49-F238E27FC236}">
                <a16:creationId xmlns:a16="http://schemas.microsoft.com/office/drawing/2014/main" id="{9AE102F0-D799-428A-9F02-F3E0B823EC9F}"/>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0528B9B-91F3-4F7A-BE2B-7721C5941154}"/>
              </a:ext>
            </a:extLst>
          </p:cNvPr>
          <p:cNvSpPr>
            <a:spLocks noGrp="1"/>
          </p:cNvSpPr>
          <p:nvPr>
            <p:ph type="sldNum" sz="quarter" idx="12"/>
          </p:nvPr>
        </p:nvSpPr>
        <p:spPr/>
        <p:txBody>
          <a:bodyPr/>
          <a:lstStyle/>
          <a:p>
            <a:fld id="{15A024B0-913C-4FBE-9A4D-347AD47B595B}" type="slidenum">
              <a:rPr lang="pt-BR" smtClean="0"/>
              <a:t>‹nº›</a:t>
            </a:fld>
            <a:endParaRPr lang="pt-BR"/>
          </a:p>
        </p:txBody>
      </p:sp>
    </p:spTree>
    <p:extLst>
      <p:ext uri="{BB962C8B-B14F-4D97-AF65-F5344CB8AC3E}">
        <p14:creationId xmlns:p14="http://schemas.microsoft.com/office/powerpoint/2010/main" val="525483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B9696D58-75E3-474F-8E23-9757EB531F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67DD87B6-EC26-4FA6-B1A5-FAAD5F5777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45B8998-AC39-4B79-AB3E-93E9C94677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73C421-78E7-4F2F-AA80-2269C56115F5}" type="datetimeFigureOut">
              <a:rPr lang="pt-BR" smtClean="0"/>
              <a:t>25/01/2019</a:t>
            </a:fld>
            <a:endParaRPr lang="pt-BR"/>
          </a:p>
        </p:txBody>
      </p:sp>
      <p:sp>
        <p:nvSpPr>
          <p:cNvPr id="5" name="Espaço Reservado para Rodapé 4">
            <a:extLst>
              <a:ext uri="{FF2B5EF4-FFF2-40B4-BE49-F238E27FC236}">
                <a16:creationId xmlns:a16="http://schemas.microsoft.com/office/drawing/2014/main" id="{87BC532F-65FE-43E1-A698-7E1FDDE154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1B681128-7E5B-4C7E-BC84-99EFC79A72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A024B0-913C-4FBE-9A4D-347AD47B595B}" type="slidenum">
              <a:rPr lang="pt-BR" smtClean="0"/>
              <a:t>‹nº›</a:t>
            </a:fld>
            <a:endParaRPr lang="pt-BR"/>
          </a:p>
        </p:txBody>
      </p:sp>
    </p:spTree>
    <p:extLst>
      <p:ext uri="{BB962C8B-B14F-4D97-AF65-F5344CB8AC3E}">
        <p14:creationId xmlns:p14="http://schemas.microsoft.com/office/powerpoint/2010/main" val="2325158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yannickcr/eslint-plugin-react/blob/master/docs/rules/jsx-no-bind.md#es6-classes"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facebook.github.io/react/docs/react-component.html#render"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facebook.github.io/react/docs/react-component.html#componentwillmount"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facebook.github.io/react/docs/react-component.html#shouldcomponentupdate"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nodejs.org/en/" TargetMode="External"/><Relationship Id="rId7" Type="http://schemas.openxmlformats.org/officeDocument/2006/relationships/image" Target="../media/image5.png"/><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gabrielsobrinho.com/introducao-ao-react-js/" TargetMode="External"/><Relationship Id="rId7" Type="http://schemas.openxmlformats.org/officeDocument/2006/relationships/image" Target="../media/image2.png"/><Relationship Id="rId2" Type="http://schemas.openxmlformats.org/officeDocument/2006/relationships/hyperlink" Target="https://medium.com/by-vinicius-reis/o-que-e-react-ng2-auleria-vue-e34b0c77b5a1" TargetMode="External"/><Relationship Id="rId1" Type="http://schemas.openxmlformats.org/officeDocument/2006/relationships/slideLayout" Target="../slideLayouts/slideLayout2.xml"/><Relationship Id="rId6" Type="http://schemas.openxmlformats.org/officeDocument/2006/relationships/hyperlink" Target="https://reactjs.org/docs/fragments.html" TargetMode="External"/><Relationship Id="rId5" Type="http://schemas.openxmlformats.org/officeDocument/2006/relationships/hyperlink" Target="https://www.w3schools.com/howto/howto_css_animate_buttons.asp" TargetMode="External"/><Relationship Id="rId4" Type="http://schemas.openxmlformats.org/officeDocument/2006/relationships/hyperlink" Target="https://medium.com/reactbrasil/jsx-de6f43b06f4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1B370FCA-EEEE-4536-8A47-C0063E86178D}"/>
              </a:ext>
            </a:extLst>
          </p:cNvPr>
          <p:cNvPicPr>
            <a:picLocks noChangeAspect="1"/>
          </p:cNvPicPr>
          <p:nvPr/>
        </p:nvPicPr>
        <p:blipFill>
          <a:blip r:embed="rId2"/>
          <a:stretch>
            <a:fillRect/>
          </a:stretch>
        </p:blipFill>
        <p:spPr>
          <a:xfrm>
            <a:off x="6057900" y="2800350"/>
            <a:ext cx="6134100" cy="4057650"/>
          </a:xfrm>
          <a:prstGeom prst="rect">
            <a:avLst/>
          </a:prstGeom>
        </p:spPr>
      </p:pic>
      <p:sp>
        <p:nvSpPr>
          <p:cNvPr id="2" name="Título 1">
            <a:extLst>
              <a:ext uri="{FF2B5EF4-FFF2-40B4-BE49-F238E27FC236}">
                <a16:creationId xmlns:a16="http://schemas.microsoft.com/office/drawing/2014/main" id="{D0C33C34-3BCD-47E6-9A2E-8117CAABB294}"/>
              </a:ext>
            </a:extLst>
          </p:cNvPr>
          <p:cNvSpPr>
            <a:spLocks noGrp="1"/>
          </p:cNvSpPr>
          <p:nvPr>
            <p:ph type="ctrTitle"/>
          </p:nvPr>
        </p:nvSpPr>
        <p:spPr>
          <a:xfrm>
            <a:off x="640302" y="2213068"/>
            <a:ext cx="9144000" cy="1139054"/>
          </a:xfrm>
        </p:spPr>
        <p:txBody>
          <a:bodyPr/>
          <a:lstStyle/>
          <a:p>
            <a:pPr algn="l"/>
            <a:r>
              <a:rPr lang="pt-BR" b="1" dirty="0">
                <a:solidFill>
                  <a:srgbClr val="F46524"/>
                </a:solidFill>
                <a:latin typeface="Arial" panose="020B0604020202020204" pitchFamily="34" charset="0"/>
                <a:cs typeface="Arial" panose="020B0604020202020204" pitchFamily="34" charset="0"/>
              </a:rPr>
              <a:t>TEES - TREINAMENTO</a:t>
            </a:r>
          </a:p>
        </p:txBody>
      </p:sp>
      <p:pic>
        <p:nvPicPr>
          <p:cNvPr id="6" name="Imagem 5">
            <a:extLst>
              <a:ext uri="{FF2B5EF4-FFF2-40B4-BE49-F238E27FC236}">
                <a16:creationId xmlns:a16="http://schemas.microsoft.com/office/drawing/2014/main" id="{5CC453F6-7379-4958-9557-6B6218C8F00D}"/>
              </a:ext>
            </a:extLst>
          </p:cNvPr>
          <p:cNvPicPr>
            <a:picLocks noChangeAspect="1"/>
          </p:cNvPicPr>
          <p:nvPr/>
        </p:nvPicPr>
        <p:blipFill>
          <a:blip r:embed="rId3"/>
          <a:stretch>
            <a:fillRect/>
          </a:stretch>
        </p:blipFill>
        <p:spPr>
          <a:xfrm>
            <a:off x="76200" y="5534102"/>
            <a:ext cx="1447800" cy="790575"/>
          </a:xfrm>
          <a:prstGeom prst="rect">
            <a:avLst/>
          </a:prstGeom>
        </p:spPr>
      </p:pic>
      <p:sp>
        <p:nvSpPr>
          <p:cNvPr id="9" name="CaixaDeTexto 8">
            <a:extLst>
              <a:ext uri="{FF2B5EF4-FFF2-40B4-BE49-F238E27FC236}">
                <a16:creationId xmlns:a16="http://schemas.microsoft.com/office/drawing/2014/main" id="{959B9051-483C-4263-82B2-A478933A0483}"/>
              </a:ext>
            </a:extLst>
          </p:cNvPr>
          <p:cNvSpPr txBox="1"/>
          <p:nvPr/>
        </p:nvSpPr>
        <p:spPr>
          <a:xfrm>
            <a:off x="800100" y="3429000"/>
            <a:ext cx="7838982" cy="1200329"/>
          </a:xfrm>
          <a:prstGeom prst="rect">
            <a:avLst/>
          </a:prstGeom>
          <a:noFill/>
        </p:spPr>
        <p:txBody>
          <a:bodyPr wrap="square" rtlCol="0" anchor="ctr">
            <a:spAutoFit/>
          </a:bodyPr>
          <a:lstStyle/>
          <a:p>
            <a:r>
              <a:rPr lang="pt-BR" sz="7200" b="1" dirty="0">
                <a:latin typeface="Arial" panose="020B0604020202020204" pitchFamily="34" charset="0"/>
                <a:cs typeface="Arial" panose="020B0604020202020204" pitchFamily="34" charset="0"/>
              </a:rPr>
              <a:t>         </a:t>
            </a:r>
            <a:r>
              <a:rPr lang="pt-BR" sz="5400" b="1" dirty="0">
                <a:latin typeface="Arial" panose="020B0604020202020204" pitchFamily="34" charset="0"/>
                <a:cs typeface="Arial" panose="020B0604020202020204" pitchFamily="34" charset="0"/>
              </a:rPr>
              <a:t>+</a:t>
            </a:r>
            <a:r>
              <a:rPr lang="pt-BR" sz="7200" b="1" dirty="0">
                <a:latin typeface="Arial" panose="020B0604020202020204" pitchFamily="34" charset="0"/>
                <a:cs typeface="Arial" panose="020B0604020202020204" pitchFamily="34" charset="0"/>
              </a:rPr>
              <a:t>    </a:t>
            </a:r>
            <a:r>
              <a:rPr lang="pt-BR" sz="3200" b="1" dirty="0" err="1">
                <a:latin typeface="Arial" panose="020B0604020202020204" pitchFamily="34" charset="0"/>
                <a:cs typeface="Arial" panose="020B0604020202020204" pitchFamily="34" charset="0"/>
              </a:rPr>
              <a:t>React</a:t>
            </a:r>
            <a:r>
              <a:rPr lang="pt-BR" sz="3200" b="1" dirty="0">
                <a:latin typeface="Arial" panose="020B0604020202020204" pitchFamily="34" charset="0"/>
                <a:cs typeface="Arial" panose="020B0604020202020204" pitchFamily="34" charset="0"/>
              </a:rPr>
              <a:t> </a:t>
            </a:r>
          </a:p>
        </p:txBody>
      </p:sp>
      <p:pic>
        <p:nvPicPr>
          <p:cNvPr id="11" name="Imagem 10">
            <a:extLst>
              <a:ext uri="{FF2B5EF4-FFF2-40B4-BE49-F238E27FC236}">
                <a16:creationId xmlns:a16="http://schemas.microsoft.com/office/drawing/2014/main" id="{AC7E4071-82EE-44A7-8B7B-9AA15AFB96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0835" y="3779730"/>
            <a:ext cx="1403794" cy="859947"/>
          </a:xfrm>
          <a:prstGeom prst="rect">
            <a:avLst/>
          </a:prstGeom>
        </p:spPr>
      </p:pic>
      <p:pic>
        <p:nvPicPr>
          <p:cNvPr id="13" name="Imagem 12">
            <a:extLst>
              <a:ext uri="{FF2B5EF4-FFF2-40B4-BE49-F238E27FC236}">
                <a16:creationId xmlns:a16="http://schemas.microsoft.com/office/drawing/2014/main" id="{0B955C44-21FD-4B85-A97C-28F0080B64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99935" y="3672660"/>
            <a:ext cx="1368743" cy="967017"/>
          </a:xfrm>
          <a:prstGeom prst="rect">
            <a:avLst/>
          </a:prstGeom>
        </p:spPr>
      </p:pic>
    </p:spTree>
    <p:extLst>
      <p:ext uri="{BB962C8B-B14F-4D97-AF65-F5344CB8AC3E}">
        <p14:creationId xmlns:p14="http://schemas.microsoft.com/office/powerpoint/2010/main" val="374537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a:xfrm>
            <a:off x="838200" y="1825625"/>
            <a:ext cx="10515600" cy="4351338"/>
          </a:xfrm>
        </p:spPr>
        <p:txBody>
          <a:bodyPr>
            <a:normAutofit/>
          </a:bodyPr>
          <a:lstStyle/>
          <a:p>
            <a:pPr>
              <a:buFont typeface="Wingdings" panose="05000000000000000000" pitchFamily="2" charset="2"/>
              <a:buChar char="Ø"/>
            </a:pPr>
            <a:r>
              <a:rPr lang="pt-BR" dirty="0">
                <a:latin typeface="Arial" panose="020B0604020202020204" pitchFamily="34" charset="0"/>
                <a:cs typeface="Arial" panose="020B0604020202020204" pitchFamily="34" charset="0"/>
              </a:rPr>
              <a:t>Código sem JSX</a:t>
            </a:r>
          </a:p>
          <a:p>
            <a:pPr marL="457200" lvl="1" indent="0" algn="just">
              <a:buNone/>
            </a:pPr>
            <a:endParaRPr lang="pt-BR" dirty="0">
              <a:latin typeface="Arial" panose="020B0604020202020204" pitchFamily="34" charset="0"/>
              <a:cs typeface="Arial" panose="020B0604020202020204" pitchFamily="34" charset="0"/>
            </a:endParaRPr>
          </a:p>
          <a:p>
            <a:pPr marL="457200" lvl="1" indent="0" algn="just">
              <a:buNone/>
            </a:pPr>
            <a:endParaRPr lang="pt-BR"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pt-BR"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b="1">
                <a:solidFill>
                  <a:srgbClr val="F46524"/>
                </a:solidFill>
                <a:latin typeface="Arial" panose="020B0604020202020204" pitchFamily="34" charset="0"/>
                <a:cs typeface="Arial" panose="020B0604020202020204" pitchFamily="34" charset="0"/>
              </a:rPr>
              <a:t>React</a:t>
            </a:r>
            <a:r>
              <a:rPr lang="pt-BR" sz="7200" b="1">
                <a:solidFill>
                  <a:srgbClr val="F46524"/>
                </a:solidFill>
                <a:latin typeface="Arial" panose="020B0604020202020204" pitchFamily="34" charset="0"/>
                <a:cs typeface="Arial" panose="020B0604020202020204" pitchFamily="34" charset="0"/>
              </a:rPr>
              <a:t>.js</a:t>
            </a:r>
            <a:endParaRPr lang="pt-BR" sz="72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pic>
        <p:nvPicPr>
          <p:cNvPr id="4" name="Imagem 3">
            <a:extLst>
              <a:ext uri="{FF2B5EF4-FFF2-40B4-BE49-F238E27FC236}">
                <a16:creationId xmlns:a16="http://schemas.microsoft.com/office/drawing/2014/main" id="{20D50887-0512-4CF1-9C8F-CACFCCDEAA68}"/>
              </a:ext>
            </a:extLst>
          </p:cNvPr>
          <p:cNvPicPr>
            <a:picLocks noChangeAspect="1"/>
          </p:cNvPicPr>
          <p:nvPr/>
        </p:nvPicPr>
        <p:blipFill>
          <a:blip r:embed="rId4"/>
          <a:stretch>
            <a:fillRect/>
          </a:stretch>
        </p:blipFill>
        <p:spPr>
          <a:xfrm>
            <a:off x="2676525" y="2771524"/>
            <a:ext cx="7112476" cy="2902445"/>
          </a:xfrm>
          <a:prstGeom prst="rect">
            <a:avLst/>
          </a:prstGeom>
        </p:spPr>
      </p:pic>
    </p:spTree>
    <p:extLst>
      <p:ext uri="{BB962C8B-B14F-4D97-AF65-F5344CB8AC3E}">
        <p14:creationId xmlns:p14="http://schemas.microsoft.com/office/powerpoint/2010/main" val="1159842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buFont typeface="Wingdings" panose="05000000000000000000" pitchFamily="2" charset="2"/>
              <a:buChar char="Ø"/>
            </a:pPr>
            <a:r>
              <a:rPr lang="pt-BR" dirty="0">
                <a:latin typeface="Arial" panose="020B0604020202020204" pitchFamily="34" charset="0"/>
                <a:cs typeface="Arial" panose="020B0604020202020204" pitchFamily="34" charset="0"/>
              </a:rPr>
              <a:t>O que é realmente?</a:t>
            </a:r>
          </a:p>
          <a:p>
            <a:pPr lvl="1" algn="just"/>
            <a:r>
              <a:rPr lang="pt-BR" dirty="0">
                <a:latin typeface="Arial" panose="020B0604020202020204" pitchFamily="34" charset="0"/>
                <a:cs typeface="Arial" panose="020B0604020202020204" pitchFamily="34" charset="0"/>
              </a:rPr>
              <a:t>É uma biblioteca para criar interfaces.</a:t>
            </a:r>
          </a:p>
          <a:p>
            <a:pPr lvl="1" algn="just"/>
            <a:r>
              <a:rPr lang="pt-BR" dirty="0">
                <a:latin typeface="Arial" panose="020B0604020202020204" pitchFamily="34" charset="0"/>
                <a:cs typeface="Arial" panose="020B0604020202020204" pitchFamily="34" charset="0"/>
              </a:rPr>
              <a:t>Ajuda a resolver a quantidade de </a:t>
            </a:r>
            <a:r>
              <a:rPr lang="pt-BR" dirty="0" err="1">
                <a:latin typeface="Arial" panose="020B0604020202020204" pitchFamily="34" charset="0"/>
                <a:cs typeface="Arial" panose="020B0604020202020204" pitchFamily="34" charset="0"/>
              </a:rPr>
              <a:t>jQuery</a:t>
            </a:r>
            <a:r>
              <a:rPr lang="pt-BR" dirty="0">
                <a:latin typeface="Arial" panose="020B0604020202020204" pitchFamily="34" charset="0"/>
                <a:cs typeface="Arial" panose="020B0604020202020204" pitchFamily="34" charset="0"/>
              </a:rPr>
              <a:t> que tínhamos para manipular o DOM.</a:t>
            </a:r>
          </a:p>
          <a:p>
            <a:pPr lvl="1" algn="just"/>
            <a:r>
              <a:rPr lang="pt-BR" dirty="0">
                <a:latin typeface="Arial" panose="020B0604020202020204" pitchFamily="34" charset="0"/>
                <a:cs typeface="Arial" panose="020B0604020202020204" pitchFamily="34" charset="0"/>
              </a:rPr>
              <a:t>Criar coisas performáticas e reutilizáveis.</a:t>
            </a:r>
          </a:p>
          <a:p>
            <a:pPr>
              <a:buFont typeface="Wingdings" panose="05000000000000000000" pitchFamily="2" charset="2"/>
              <a:buChar char="Ø"/>
            </a:pPr>
            <a:endParaRPr lang="pt-BR"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b="1" dirty="0">
                <a:solidFill>
                  <a:srgbClr val="F46524"/>
                </a:solidFill>
                <a:latin typeface="Arial" panose="020B0604020202020204" pitchFamily="34" charset="0"/>
                <a:cs typeface="Arial" panose="020B0604020202020204" pitchFamily="34" charset="0"/>
              </a:rPr>
              <a:t>React</a:t>
            </a:r>
            <a:r>
              <a:rPr lang="pt-BR" sz="7200" b="1" dirty="0">
                <a:solidFill>
                  <a:srgbClr val="F46524"/>
                </a:solidFill>
                <a:latin typeface="Arial" panose="020B0604020202020204" pitchFamily="34" charset="0"/>
                <a:cs typeface="Arial" panose="020B0604020202020204" pitchFamily="34" charset="0"/>
              </a:rPr>
              <a:t>.js</a:t>
            </a: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575885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buFont typeface="Wingdings" panose="05000000000000000000" pitchFamily="2" charset="2"/>
              <a:buChar char="Ø"/>
            </a:pPr>
            <a:r>
              <a:rPr lang="pt-BR" dirty="0">
                <a:latin typeface="Arial" panose="020B0604020202020204" pitchFamily="34" charset="0"/>
                <a:cs typeface="Arial" panose="020B0604020202020204" pitchFamily="34" charset="0"/>
              </a:rPr>
              <a:t>Posso criar um projeto grande somente com </a:t>
            </a:r>
            <a:r>
              <a:rPr lang="pt-BR" dirty="0" err="1">
                <a:latin typeface="Arial" panose="020B0604020202020204" pitchFamily="34" charset="0"/>
                <a:cs typeface="Arial" panose="020B0604020202020204" pitchFamily="34" charset="0"/>
              </a:rPr>
              <a:t>React</a:t>
            </a:r>
            <a:r>
              <a:rPr lang="pt-BR" dirty="0">
                <a:latin typeface="Arial" panose="020B0604020202020204" pitchFamily="34" charset="0"/>
                <a:cs typeface="Arial" panose="020B0604020202020204" pitchFamily="34" charset="0"/>
              </a:rPr>
              <a:t>?</a:t>
            </a:r>
          </a:p>
          <a:p>
            <a:pPr lvl="1" algn="just"/>
            <a:r>
              <a:rPr lang="pt-BR" dirty="0">
                <a:latin typeface="Arial" panose="020B0604020202020204" pitchFamily="34" charset="0"/>
                <a:cs typeface="Arial" panose="020B0604020202020204" pitchFamily="34" charset="0"/>
              </a:rPr>
              <a:t>A resposta é: </a:t>
            </a:r>
            <a:r>
              <a:rPr lang="pt-BR" b="1" dirty="0">
                <a:latin typeface="Arial" panose="020B0604020202020204" pitchFamily="34" charset="0"/>
                <a:cs typeface="Arial" panose="020B0604020202020204" pitchFamily="34" charset="0"/>
              </a:rPr>
              <a:t>não pode</a:t>
            </a:r>
            <a:r>
              <a:rPr lang="pt-BR" dirty="0">
                <a:latin typeface="Arial" panose="020B0604020202020204" pitchFamily="34" charset="0"/>
                <a:cs typeface="Arial" panose="020B0604020202020204" pitchFamily="34" charset="0"/>
              </a:rPr>
              <a:t>.</a:t>
            </a:r>
          </a:p>
          <a:p>
            <a:pPr lvl="1" algn="just"/>
            <a:r>
              <a:rPr lang="pt-BR" dirty="0" err="1">
                <a:latin typeface="Arial" panose="020B0604020202020204" pitchFamily="34" charset="0"/>
                <a:cs typeface="Arial" panose="020B0604020202020204" pitchFamily="34" charset="0"/>
              </a:rPr>
              <a:t>React</a:t>
            </a:r>
            <a:r>
              <a:rPr lang="pt-BR" dirty="0">
                <a:latin typeface="Arial" panose="020B0604020202020204" pitchFamily="34" charset="0"/>
                <a:cs typeface="Arial" panose="020B0604020202020204" pitchFamily="34" charset="0"/>
              </a:rPr>
              <a:t> sozinho não é capaz de criar um SPA complexo.</a:t>
            </a:r>
          </a:p>
          <a:p>
            <a:pPr lvl="1" algn="just"/>
            <a:r>
              <a:rPr lang="pt-BR" dirty="0">
                <a:latin typeface="Arial" panose="020B0604020202020204" pitchFamily="34" charset="0"/>
                <a:cs typeface="Arial" panose="020B0604020202020204" pitchFamily="34" charset="0"/>
              </a:rPr>
              <a:t>Possui um ecossistema de ferramentas para auxílio.</a:t>
            </a:r>
          </a:p>
          <a:p>
            <a:pPr>
              <a:buFont typeface="Wingdings" panose="05000000000000000000" pitchFamily="2" charset="2"/>
              <a:buChar char="Ø"/>
            </a:pPr>
            <a:endParaRPr lang="pt-BR"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b="1" dirty="0">
                <a:solidFill>
                  <a:srgbClr val="F46524"/>
                </a:solidFill>
                <a:latin typeface="Arial" panose="020B0604020202020204" pitchFamily="34" charset="0"/>
                <a:cs typeface="Arial" panose="020B0604020202020204" pitchFamily="34" charset="0"/>
              </a:rPr>
              <a:t>React</a:t>
            </a:r>
            <a:r>
              <a:rPr lang="pt-BR" sz="7200" b="1" dirty="0">
                <a:solidFill>
                  <a:srgbClr val="F46524"/>
                </a:solidFill>
                <a:latin typeface="Arial" panose="020B0604020202020204" pitchFamily="34" charset="0"/>
                <a:cs typeface="Arial" panose="020B0604020202020204" pitchFamily="34" charset="0"/>
              </a:rPr>
              <a:t>.js</a:t>
            </a: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254299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buFont typeface="Wingdings" panose="05000000000000000000" pitchFamily="2" charset="2"/>
              <a:buChar char="Ø"/>
            </a:pPr>
            <a:r>
              <a:rPr lang="pt-BR" dirty="0">
                <a:latin typeface="Arial" panose="020B0604020202020204" pitchFamily="34" charset="0"/>
                <a:cs typeface="Arial" panose="020B0604020202020204" pitchFamily="34" charset="0"/>
              </a:rPr>
              <a:t>A diferença entre os dois é que </a:t>
            </a:r>
            <a:r>
              <a:rPr lang="pt-BR" b="1" i="1" dirty="0" err="1">
                <a:latin typeface="Arial" panose="020B0604020202020204" pitchFamily="34" charset="0"/>
                <a:cs typeface="Arial" panose="020B0604020202020204" pitchFamily="34" charset="0"/>
              </a:rPr>
              <a:t>props</a:t>
            </a:r>
            <a:r>
              <a:rPr lang="pt-BR" dirty="0">
                <a:latin typeface="Arial" panose="020B0604020202020204" pitchFamily="34" charset="0"/>
                <a:cs typeface="Arial" panose="020B0604020202020204" pitchFamily="34" charset="0"/>
              </a:rPr>
              <a:t> é tudo aquilo que vem de fora do seu componente e não pode ser </a:t>
            </a:r>
            <a:r>
              <a:rPr lang="pt-BR" dirty="0" err="1">
                <a:latin typeface="Arial" panose="020B0604020202020204" pitchFamily="34" charset="0"/>
                <a:cs typeface="Arial" panose="020B0604020202020204" pitchFamily="34" charset="0"/>
              </a:rPr>
              <a:t>mutado</a:t>
            </a:r>
            <a:r>
              <a:rPr lang="pt-BR" dirty="0">
                <a:latin typeface="Arial" panose="020B0604020202020204" pitchFamily="34" charset="0"/>
                <a:cs typeface="Arial" panose="020B0604020202020204" pitchFamily="34" charset="0"/>
              </a:rPr>
              <a:t>, enquanto </a:t>
            </a:r>
            <a:r>
              <a:rPr lang="pt-BR" b="1" i="1" dirty="0" err="1">
                <a:latin typeface="Arial" panose="020B0604020202020204" pitchFamily="34" charset="0"/>
                <a:cs typeface="Arial" panose="020B0604020202020204" pitchFamily="34" charset="0"/>
              </a:rPr>
              <a:t>state</a:t>
            </a:r>
            <a:r>
              <a:rPr lang="pt-BR" dirty="0">
                <a:latin typeface="Arial" panose="020B0604020202020204" pitchFamily="34" charset="0"/>
                <a:cs typeface="Arial" panose="020B0604020202020204" pitchFamily="34" charset="0"/>
              </a:rPr>
              <a:t> é literalmente o estado do seu componente e pode ser </a:t>
            </a:r>
            <a:r>
              <a:rPr lang="pt-BR" dirty="0" err="1">
                <a:latin typeface="Arial" panose="020B0604020202020204" pitchFamily="34" charset="0"/>
                <a:cs typeface="Arial" panose="020B0604020202020204" pitchFamily="34" charset="0"/>
              </a:rPr>
              <a:t>mutado</a:t>
            </a:r>
            <a:r>
              <a:rPr lang="pt-BR" dirty="0">
                <a:latin typeface="Arial" panose="020B0604020202020204" pitchFamily="34" charset="0"/>
                <a:cs typeface="Arial" panose="020B0604020202020204" pitchFamily="34" charset="0"/>
              </a:rPr>
              <a:t>.</a:t>
            </a:r>
          </a:p>
          <a:p>
            <a:pPr>
              <a:buFont typeface="Wingdings" panose="05000000000000000000" pitchFamily="2" charset="2"/>
              <a:buChar char="Ø"/>
            </a:pPr>
            <a:r>
              <a:rPr lang="pt-BR" dirty="0">
                <a:latin typeface="Arial" panose="020B0604020202020204" pitchFamily="34" charset="0"/>
                <a:cs typeface="Arial" panose="020B0604020202020204" pitchFamily="34" charset="0"/>
              </a:rPr>
              <a:t>O </a:t>
            </a:r>
            <a:r>
              <a:rPr lang="pt-BR" dirty="0" err="1">
                <a:latin typeface="Arial" panose="020B0604020202020204" pitchFamily="34" charset="0"/>
                <a:cs typeface="Arial" panose="020B0604020202020204" pitchFamily="34" charset="0"/>
              </a:rPr>
              <a:t>state</a:t>
            </a:r>
            <a:r>
              <a:rPr lang="pt-BR" dirty="0">
                <a:latin typeface="Arial" panose="020B0604020202020204" pitchFamily="34" charset="0"/>
                <a:cs typeface="Arial" panose="020B0604020202020204" pitchFamily="34" charset="0"/>
              </a:rPr>
              <a:t> pode ser qualquer conjunto de informações que serão utilizadas em algum momento pela interface.</a:t>
            </a: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b="1" dirty="0" err="1">
                <a:solidFill>
                  <a:srgbClr val="F46524"/>
                </a:solidFill>
                <a:latin typeface="Arial" panose="020B0604020202020204" pitchFamily="34" charset="0"/>
                <a:cs typeface="Arial" panose="020B0604020202020204" pitchFamily="34" charset="0"/>
              </a:rPr>
              <a:t>Props</a:t>
            </a:r>
            <a:r>
              <a:rPr lang="pt-BR" sz="6600" b="1" dirty="0">
                <a:solidFill>
                  <a:srgbClr val="F46524"/>
                </a:solidFill>
                <a:latin typeface="Arial" panose="020B0604020202020204" pitchFamily="34" charset="0"/>
                <a:cs typeface="Arial" panose="020B0604020202020204" pitchFamily="34" charset="0"/>
              </a:rPr>
              <a:t> e </a:t>
            </a:r>
            <a:r>
              <a:rPr lang="pt-BR" sz="6600" b="1" dirty="0" err="1">
                <a:solidFill>
                  <a:srgbClr val="F46524"/>
                </a:solidFill>
                <a:latin typeface="Arial" panose="020B0604020202020204" pitchFamily="34" charset="0"/>
                <a:cs typeface="Arial" panose="020B0604020202020204" pitchFamily="34" charset="0"/>
              </a:rPr>
              <a:t>State</a:t>
            </a:r>
            <a:endParaRPr lang="pt-BR" sz="72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305874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lgn="just">
              <a:buFont typeface="Wingdings" panose="05000000000000000000" pitchFamily="2" charset="2"/>
              <a:buChar char="Ø"/>
            </a:pPr>
            <a:r>
              <a:rPr lang="pt-BR" dirty="0">
                <a:latin typeface="Arial" panose="020B0604020202020204" pitchFamily="34" charset="0"/>
                <a:cs typeface="Arial" panose="020B0604020202020204" pitchFamily="34" charset="0"/>
              </a:rPr>
              <a:t>Simplificando, um componente é uma classe ou função </a:t>
            </a:r>
            <a:r>
              <a:rPr lang="pt-BR" dirty="0" err="1">
                <a:latin typeface="Arial" panose="020B0604020202020204" pitchFamily="34" charset="0"/>
                <a:cs typeface="Arial" panose="020B0604020202020204" pitchFamily="34" charset="0"/>
              </a:rPr>
              <a:t>JavaScript</a:t>
            </a:r>
            <a:r>
              <a:rPr lang="pt-BR" dirty="0">
                <a:latin typeface="Arial" panose="020B0604020202020204" pitchFamily="34" charset="0"/>
                <a:cs typeface="Arial" panose="020B0604020202020204" pitchFamily="34" charset="0"/>
              </a:rPr>
              <a:t> que aceita opcionalmente entradas, isto é, propriedades (</a:t>
            </a:r>
            <a:r>
              <a:rPr lang="pt-BR" dirty="0" err="1">
                <a:latin typeface="Arial" panose="020B0604020202020204" pitchFamily="34" charset="0"/>
                <a:cs typeface="Arial" panose="020B0604020202020204" pitchFamily="34" charset="0"/>
              </a:rPr>
              <a:t>props</a:t>
            </a:r>
            <a:r>
              <a:rPr lang="pt-BR" dirty="0">
                <a:latin typeface="Arial" panose="020B0604020202020204" pitchFamily="34" charset="0"/>
                <a:cs typeface="Arial" panose="020B0604020202020204" pitchFamily="34" charset="0"/>
              </a:rPr>
              <a:t>) e retorna um elemento </a:t>
            </a:r>
            <a:r>
              <a:rPr lang="pt-BR" dirty="0" err="1">
                <a:latin typeface="Arial" panose="020B0604020202020204" pitchFamily="34" charset="0"/>
                <a:cs typeface="Arial" panose="020B0604020202020204" pitchFamily="34" charset="0"/>
              </a:rPr>
              <a:t>React</a:t>
            </a:r>
            <a:r>
              <a:rPr lang="pt-BR" dirty="0">
                <a:latin typeface="Arial" panose="020B0604020202020204" pitchFamily="34" charset="0"/>
                <a:cs typeface="Arial" panose="020B0604020202020204" pitchFamily="34" charset="0"/>
              </a:rPr>
              <a:t> que descreve como uma seção da interface do usuário deve aparecer.</a:t>
            </a: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b="1" dirty="0" err="1">
                <a:solidFill>
                  <a:srgbClr val="F46524"/>
                </a:solidFill>
                <a:latin typeface="Arial" panose="020B0604020202020204" pitchFamily="34" charset="0"/>
                <a:cs typeface="Arial" panose="020B0604020202020204" pitchFamily="34" charset="0"/>
              </a:rPr>
              <a:t>Components</a:t>
            </a:r>
            <a:endParaRPr lang="pt-BR" sz="72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723773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lgn="just">
              <a:buFont typeface="Wingdings" panose="05000000000000000000" pitchFamily="2" charset="2"/>
              <a:buChar char="Ø"/>
            </a:pPr>
            <a:r>
              <a:rPr lang="pt-BR" dirty="0">
                <a:latin typeface="Arial" panose="020B0604020202020204" pitchFamily="34" charset="0"/>
                <a:cs typeface="Arial" panose="020B0604020202020204" pitchFamily="34" charset="0"/>
              </a:rPr>
              <a:t>São os ciclos de vida que um componente tem.</a:t>
            </a: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800" b="1" dirty="0">
                <a:solidFill>
                  <a:srgbClr val="F46524"/>
                </a:solidFill>
                <a:latin typeface="Arial" panose="020B0604020202020204" pitchFamily="34" charset="0"/>
                <a:cs typeface="Arial" panose="020B0604020202020204" pitchFamily="34" charset="0"/>
              </a:rPr>
              <a:t>The </a:t>
            </a:r>
            <a:r>
              <a:rPr lang="pt-BR" sz="4800" b="1" dirty="0" err="1">
                <a:solidFill>
                  <a:srgbClr val="F46524"/>
                </a:solidFill>
                <a:latin typeface="Arial" panose="020B0604020202020204" pitchFamily="34" charset="0"/>
                <a:cs typeface="Arial" panose="020B0604020202020204" pitchFamily="34" charset="0"/>
              </a:rPr>
              <a:t>Component</a:t>
            </a:r>
            <a:r>
              <a:rPr lang="pt-BR" sz="4800" b="1" dirty="0">
                <a:solidFill>
                  <a:srgbClr val="F46524"/>
                </a:solidFill>
                <a:latin typeface="Arial" panose="020B0604020202020204" pitchFamily="34" charset="0"/>
                <a:cs typeface="Arial" panose="020B0604020202020204" pitchFamily="34" charset="0"/>
              </a:rPr>
              <a:t> </a:t>
            </a:r>
            <a:r>
              <a:rPr lang="pt-BR" sz="4800" b="1" dirty="0" err="1">
                <a:solidFill>
                  <a:srgbClr val="F46524"/>
                </a:solidFill>
                <a:latin typeface="Arial" panose="020B0604020202020204" pitchFamily="34" charset="0"/>
                <a:cs typeface="Arial" panose="020B0604020202020204" pitchFamily="34" charset="0"/>
              </a:rPr>
              <a:t>Lifecycle</a:t>
            </a:r>
            <a:endParaRPr lang="pt-BR" sz="48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410411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lgn="just">
              <a:buFont typeface="Wingdings" panose="05000000000000000000" pitchFamily="2" charset="2"/>
              <a:buChar char="Ø"/>
            </a:pPr>
            <a:r>
              <a:rPr lang="pt-BR" dirty="0">
                <a:latin typeface="Arial" panose="020B0604020202020204" pitchFamily="34" charset="0"/>
                <a:cs typeface="Arial" panose="020B0604020202020204" pitchFamily="34" charset="0"/>
              </a:rPr>
              <a:t>Criação</a:t>
            </a:r>
          </a:p>
          <a:p>
            <a:pPr lvl="1" algn="just"/>
            <a:r>
              <a:rPr lang="pt-BR" b="1" dirty="0" err="1">
                <a:latin typeface="Arial" panose="020B0604020202020204" pitchFamily="34" charset="0"/>
                <a:cs typeface="Arial" panose="020B0604020202020204" pitchFamily="34" charset="0"/>
              </a:rPr>
              <a:t>Constructor</a:t>
            </a:r>
            <a:r>
              <a:rPr lang="pt-BR" dirty="0">
                <a:latin typeface="Arial" panose="020B0604020202020204" pitchFamily="34" charset="0"/>
                <a:cs typeface="Arial" panose="020B0604020202020204" pitchFamily="34" charset="0"/>
              </a:rPr>
              <a:t> - </a:t>
            </a:r>
            <a:r>
              <a:rPr lang="pt-BR" dirty="0"/>
              <a:t>Esse é o método construtor do nosso componente, executado logo quando o componente é instanciado. Normalmente, esse método é utilizado para inicializarmos valores dentro e também quando precisamos fazer </a:t>
            </a:r>
            <a:r>
              <a:rPr lang="pt-BR" dirty="0" err="1">
                <a:hlinkClick r:id="rId2">
                  <a:extLst>
                    <a:ext uri="{A12FA001-AC4F-418D-AE19-62706E023703}">
                      <ahyp:hlinkClr xmlns:ahyp="http://schemas.microsoft.com/office/drawing/2018/hyperlinkcolor" val="tx"/>
                    </a:ext>
                  </a:extLst>
                </a:hlinkClick>
              </a:rPr>
              <a:t>bind</a:t>
            </a:r>
            <a:r>
              <a:rPr lang="pt-BR" dirty="0">
                <a:hlinkClick r:id="rId2">
                  <a:extLst>
                    <a:ext uri="{A12FA001-AC4F-418D-AE19-62706E023703}">
                      <ahyp:hlinkClr xmlns:ahyp="http://schemas.microsoft.com/office/drawing/2018/hyperlinkcolor" val="tx"/>
                    </a:ext>
                  </a:extLst>
                </a:hlinkClick>
              </a:rPr>
              <a:t> dos métodos</a:t>
            </a:r>
            <a:r>
              <a:rPr lang="pt-BR" dirty="0"/>
              <a:t> da nossa classe</a:t>
            </a:r>
            <a:endParaRPr lang="pt-BR"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800" b="1" dirty="0">
                <a:solidFill>
                  <a:srgbClr val="F46524"/>
                </a:solidFill>
                <a:latin typeface="Arial" panose="020B0604020202020204" pitchFamily="34" charset="0"/>
                <a:cs typeface="Arial" panose="020B0604020202020204" pitchFamily="34" charset="0"/>
              </a:rPr>
              <a:t>The </a:t>
            </a:r>
            <a:r>
              <a:rPr lang="pt-BR" sz="4800" b="1" dirty="0" err="1">
                <a:solidFill>
                  <a:srgbClr val="F46524"/>
                </a:solidFill>
                <a:latin typeface="Arial" panose="020B0604020202020204" pitchFamily="34" charset="0"/>
                <a:cs typeface="Arial" panose="020B0604020202020204" pitchFamily="34" charset="0"/>
              </a:rPr>
              <a:t>Component</a:t>
            </a:r>
            <a:r>
              <a:rPr lang="pt-BR" sz="4800" b="1" dirty="0">
                <a:solidFill>
                  <a:srgbClr val="F46524"/>
                </a:solidFill>
                <a:latin typeface="Arial" panose="020B0604020202020204" pitchFamily="34" charset="0"/>
                <a:cs typeface="Arial" panose="020B0604020202020204" pitchFamily="34" charset="0"/>
              </a:rPr>
              <a:t> </a:t>
            </a:r>
            <a:r>
              <a:rPr lang="pt-BR" sz="4800" b="1" dirty="0" err="1">
                <a:solidFill>
                  <a:srgbClr val="F46524"/>
                </a:solidFill>
                <a:latin typeface="Arial" panose="020B0604020202020204" pitchFamily="34" charset="0"/>
                <a:cs typeface="Arial" panose="020B0604020202020204" pitchFamily="34" charset="0"/>
              </a:rPr>
              <a:t>Lifecycle</a:t>
            </a:r>
            <a:endParaRPr lang="pt-BR" sz="48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3"/>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4"/>
          <a:stretch>
            <a:fillRect/>
          </a:stretch>
        </p:blipFill>
        <p:spPr>
          <a:xfrm>
            <a:off x="0" y="0"/>
            <a:ext cx="1419225" cy="1495425"/>
          </a:xfrm>
          <a:prstGeom prst="rect">
            <a:avLst/>
          </a:prstGeom>
        </p:spPr>
      </p:pic>
    </p:spTree>
    <p:extLst>
      <p:ext uri="{BB962C8B-B14F-4D97-AF65-F5344CB8AC3E}">
        <p14:creationId xmlns:p14="http://schemas.microsoft.com/office/powerpoint/2010/main" val="81870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lgn="just">
              <a:buFont typeface="Wingdings" panose="05000000000000000000" pitchFamily="2" charset="2"/>
              <a:buChar char="Ø"/>
            </a:pPr>
            <a:r>
              <a:rPr lang="pt-BR" dirty="0">
                <a:latin typeface="Arial" panose="020B0604020202020204" pitchFamily="34" charset="0"/>
                <a:cs typeface="Arial" panose="020B0604020202020204" pitchFamily="34" charset="0"/>
              </a:rPr>
              <a:t>Criação</a:t>
            </a:r>
          </a:p>
          <a:p>
            <a:pPr lvl="1" algn="just"/>
            <a:r>
              <a:rPr lang="en-US" b="1"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Render</a:t>
            </a:r>
            <a:r>
              <a:rPr lang="en-US" dirty="0">
                <a:latin typeface="Arial" panose="020B0604020202020204" pitchFamily="34" charset="0"/>
                <a:cs typeface="Arial" panose="020B0604020202020204" pitchFamily="34" charset="0"/>
              </a:rPr>
              <a:t> - </a:t>
            </a:r>
            <a:r>
              <a:rPr lang="pt-BR" dirty="0"/>
              <a:t>No ciclo de montagem do componente, esse método é executado logo após </a:t>
            </a:r>
            <a:r>
              <a:rPr lang="pt-BR" b="1" dirty="0" err="1"/>
              <a:t>componentWillMount</a:t>
            </a:r>
            <a:r>
              <a:rPr lang="pt-BR" dirty="0"/>
              <a:t>, e o mesmo deve retornar o JSX do componente. Esse é o único método obrigatório. É importante manter o método </a:t>
            </a:r>
            <a:r>
              <a:rPr lang="pt-BR" b="1" dirty="0"/>
              <a:t>render</a:t>
            </a:r>
            <a:r>
              <a:rPr lang="pt-BR" dirty="0"/>
              <a:t> como uma função pura, uma vez que dados os mesmos </a:t>
            </a:r>
            <a:r>
              <a:rPr lang="pt-BR" i="1" dirty="0" err="1"/>
              <a:t>state</a:t>
            </a:r>
            <a:r>
              <a:rPr lang="pt-BR" dirty="0"/>
              <a:t> e </a:t>
            </a:r>
            <a:r>
              <a:rPr lang="pt-BR" i="1" dirty="0" err="1"/>
              <a:t>props</a:t>
            </a:r>
            <a:r>
              <a:rPr lang="pt-BR" dirty="0"/>
              <a:t>, ele retorne sempre o mesmo resultado. Não faça alterações ao estado de dentro desse método, utilize os outros métodos do </a:t>
            </a:r>
            <a:r>
              <a:rPr lang="pt-BR" i="1" dirty="0" err="1"/>
              <a:t>lifecycle</a:t>
            </a:r>
            <a:r>
              <a:rPr lang="pt-BR" dirty="0"/>
              <a:t> para o fazê-lo.</a:t>
            </a:r>
            <a:endParaRPr lang="en-US"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800" b="1" dirty="0">
                <a:solidFill>
                  <a:srgbClr val="F46524"/>
                </a:solidFill>
                <a:latin typeface="Arial" panose="020B0604020202020204" pitchFamily="34" charset="0"/>
                <a:cs typeface="Arial" panose="020B0604020202020204" pitchFamily="34" charset="0"/>
              </a:rPr>
              <a:t>The </a:t>
            </a:r>
            <a:r>
              <a:rPr lang="pt-BR" sz="4800" b="1" dirty="0" err="1">
                <a:solidFill>
                  <a:srgbClr val="F46524"/>
                </a:solidFill>
                <a:latin typeface="Arial" panose="020B0604020202020204" pitchFamily="34" charset="0"/>
                <a:cs typeface="Arial" panose="020B0604020202020204" pitchFamily="34" charset="0"/>
              </a:rPr>
              <a:t>Component</a:t>
            </a:r>
            <a:r>
              <a:rPr lang="pt-BR" sz="4800" b="1" dirty="0">
                <a:solidFill>
                  <a:srgbClr val="F46524"/>
                </a:solidFill>
                <a:latin typeface="Arial" panose="020B0604020202020204" pitchFamily="34" charset="0"/>
                <a:cs typeface="Arial" panose="020B0604020202020204" pitchFamily="34" charset="0"/>
              </a:rPr>
              <a:t> </a:t>
            </a:r>
            <a:r>
              <a:rPr lang="pt-BR" sz="4800" b="1" dirty="0" err="1">
                <a:solidFill>
                  <a:srgbClr val="F46524"/>
                </a:solidFill>
                <a:latin typeface="Arial" panose="020B0604020202020204" pitchFamily="34" charset="0"/>
                <a:cs typeface="Arial" panose="020B0604020202020204" pitchFamily="34" charset="0"/>
              </a:rPr>
              <a:t>Lifecycle</a:t>
            </a:r>
            <a:endParaRPr lang="pt-BR" sz="48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3"/>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4"/>
          <a:stretch>
            <a:fillRect/>
          </a:stretch>
        </p:blipFill>
        <p:spPr>
          <a:xfrm>
            <a:off x="0" y="0"/>
            <a:ext cx="1419225" cy="1495425"/>
          </a:xfrm>
          <a:prstGeom prst="rect">
            <a:avLst/>
          </a:prstGeom>
        </p:spPr>
      </p:pic>
    </p:spTree>
    <p:extLst>
      <p:ext uri="{BB962C8B-B14F-4D97-AF65-F5344CB8AC3E}">
        <p14:creationId xmlns:p14="http://schemas.microsoft.com/office/powerpoint/2010/main" val="376152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lgn="just">
              <a:buFont typeface="Wingdings" panose="05000000000000000000" pitchFamily="2" charset="2"/>
              <a:buChar char="Ø"/>
            </a:pPr>
            <a:r>
              <a:rPr lang="pt-BR" dirty="0">
                <a:latin typeface="Arial" panose="020B0604020202020204" pitchFamily="34" charset="0"/>
                <a:cs typeface="Arial" panose="020B0604020202020204" pitchFamily="34" charset="0"/>
              </a:rPr>
              <a:t>Criação</a:t>
            </a:r>
          </a:p>
          <a:p>
            <a:pPr lvl="1" algn="just"/>
            <a:r>
              <a:rPr lang="en-US" b="1" dirty="0" err="1">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componentDidMount</a:t>
            </a:r>
            <a:r>
              <a:rPr lang="en-US" dirty="0">
                <a:latin typeface="Arial" panose="020B0604020202020204" pitchFamily="34" charset="0"/>
                <a:cs typeface="Arial" panose="020B0604020202020204" pitchFamily="34" charset="0"/>
              </a:rPr>
              <a:t> - </a:t>
            </a:r>
            <a:r>
              <a:rPr lang="pt-BR" dirty="0"/>
              <a:t>Esse método é chamado imediatamente após a montagem do componente. Em casos que precisamos fazer alguma operação que precise de elementos do DOM, é aqui o lugar certo. Aqui também é um bom lugar para inicializarmos </a:t>
            </a:r>
            <a:r>
              <a:rPr lang="pt-BR" dirty="0" err="1"/>
              <a:t>requests</a:t>
            </a:r>
            <a:r>
              <a:rPr lang="pt-BR" dirty="0"/>
              <a:t> quando necessário.</a:t>
            </a:r>
            <a:endParaRPr lang="pt-BR"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800" b="1" dirty="0">
                <a:solidFill>
                  <a:srgbClr val="F46524"/>
                </a:solidFill>
                <a:latin typeface="Arial" panose="020B0604020202020204" pitchFamily="34" charset="0"/>
                <a:cs typeface="Arial" panose="020B0604020202020204" pitchFamily="34" charset="0"/>
              </a:rPr>
              <a:t>The </a:t>
            </a:r>
            <a:r>
              <a:rPr lang="pt-BR" sz="4800" b="1" dirty="0" err="1">
                <a:solidFill>
                  <a:srgbClr val="F46524"/>
                </a:solidFill>
                <a:latin typeface="Arial" panose="020B0604020202020204" pitchFamily="34" charset="0"/>
                <a:cs typeface="Arial" panose="020B0604020202020204" pitchFamily="34" charset="0"/>
              </a:rPr>
              <a:t>Component</a:t>
            </a:r>
            <a:r>
              <a:rPr lang="pt-BR" sz="4800" b="1" dirty="0">
                <a:solidFill>
                  <a:srgbClr val="F46524"/>
                </a:solidFill>
                <a:latin typeface="Arial" panose="020B0604020202020204" pitchFamily="34" charset="0"/>
                <a:cs typeface="Arial" panose="020B0604020202020204" pitchFamily="34" charset="0"/>
              </a:rPr>
              <a:t> </a:t>
            </a:r>
            <a:r>
              <a:rPr lang="pt-BR" sz="4800" b="1" dirty="0" err="1">
                <a:solidFill>
                  <a:srgbClr val="F46524"/>
                </a:solidFill>
                <a:latin typeface="Arial" panose="020B0604020202020204" pitchFamily="34" charset="0"/>
                <a:cs typeface="Arial" panose="020B0604020202020204" pitchFamily="34" charset="0"/>
              </a:rPr>
              <a:t>Lifecycle</a:t>
            </a:r>
            <a:endParaRPr lang="pt-BR" sz="48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3"/>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4"/>
          <a:stretch>
            <a:fillRect/>
          </a:stretch>
        </p:blipFill>
        <p:spPr>
          <a:xfrm>
            <a:off x="0" y="0"/>
            <a:ext cx="1419225" cy="1495425"/>
          </a:xfrm>
          <a:prstGeom prst="rect">
            <a:avLst/>
          </a:prstGeom>
        </p:spPr>
      </p:pic>
    </p:spTree>
    <p:extLst>
      <p:ext uri="{BB962C8B-B14F-4D97-AF65-F5344CB8AC3E}">
        <p14:creationId xmlns:p14="http://schemas.microsoft.com/office/powerpoint/2010/main" val="296331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lgn="just">
              <a:buFont typeface="Wingdings" panose="05000000000000000000" pitchFamily="2" charset="2"/>
              <a:buChar char="Ø"/>
            </a:pPr>
            <a:r>
              <a:rPr lang="pt-BR" dirty="0">
                <a:latin typeface="Arial" panose="020B0604020202020204" pitchFamily="34" charset="0"/>
                <a:cs typeface="Arial" panose="020B0604020202020204" pitchFamily="34" charset="0"/>
              </a:rPr>
              <a:t>Remoção</a:t>
            </a:r>
          </a:p>
          <a:p>
            <a:pPr lvl="1" algn="just"/>
            <a:r>
              <a:rPr lang="pt-BR" b="1" dirty="0" err="1"/>
              <a:t>componentWillUnmount</a:t>
            </a:r>
            <a:r>
              <a:rPr lang="pt-BR" b="1" dirty="0"/>
              <a:t> </a:t>
            </a:r>
            <a:r>
              <a:rPr lang="pt-BR" dirty="0"/>
              <a:t>- é invocado imediatamente antes de um componente ser desmontado e destruído. Execute qualquer limpeza necessária nesse método, como invalidar cronômetros, cancelar solicitações de rede ou limpar todas as assinaturas criadas </a:t>
            </a:r>
            <a:r>
              <a:rPr lang="pt-BR" dirty="0" err="1"/>
              <a:t>componentDidMount</a:t>
            </a:r>
            <a:r>
              <a:rPr lang="pt-BR" dirty="0"/>
              <a:t>().</a:t>
            </a: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800" b="1" dirty="0">
                <a:solidFill>
                  <a:srgbClr val="F46524"/>
                </a:solidFill>
                <a:latin typeface="Arial" panose="020B0604020202020204" pitchFamily="34" charset="0"/>
                <a:cs typeface="Arial" panose="020B0604020202020204" pitchFamily="34" charset="0"/>
              </a:rPr>
              <a:t>The </a:t>
            </a:r>
            <a:r>
              <a:rPr lang="pt-BR" sz="4800" b="1" dirty="0" err="1">
                <a:solidFill>
                  <a:srgbClr val="F46524"/>
                </a:solidFill>
                <a:latin typeface="Arial" panose="020B0604020202020204" pitchFamily="34" charset="0"/>
                <a:cs typeface="Arial" panose="020B0604020202020204" pitchFamily="34" charset="0"/>
              </a:rPr>
              <a:t>Component</a:t>
            </a:r>
            <a:r>
              <a:rPr lang="pt-BR" sz="4800" b="1" dirty="0">
                <a:solidFill>
                  <a:srgbClr val="F46524"/>
                </a:solidFill>
                <a:latin typeface="Arial" panose="020B0604020202020204" pitchFamily="34" charset="0"/>
                <a:cs typeface="Arial" panose="020B0604020202020204" pitchFamily="34" charset="0"/>
              </a:rPr>
              <a:t> </a:t>
            </a:r>
            <a:r>
              <a:rPr lang="pt-BR" sz="4800" b="1" dirty="0" err="1">
                <a:solidFill>
                  <a:srgbClr val="F46524"/>
                </a:solidFill>
                <a:latin typeface="Arial" panose="020B0604020202020204" pitchFamily="34" charset="0"/>
                <a:cs typeface="Arial" panose="020B0604020202020204" pitchFamily="34" charset="0"/>
              </a:rPr>
              <a:t>Lifecycle</a:t>
            </a:r>
            <a:endParaRPr lang="pt-BR" sz="48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299334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charRg st="8" end="275"/>
                                            </p:txEl>
                                          </p:spTgt>
                                        </p:tgtEl>
                                        <p:attrNameLst>
                                          <p:attrName>style.visibility</p:attrName>
                                        </p:attrNameLst>
                                      </p:cBhvr>
                                      <p:to>
                                        <p:strVal val="visible"/>
                                      </p:to>
                                    </p:set>
                                    <p:anim calcmode="lin" valueType="num">
                                      <p:cBhvr additive="base">
                                        <p:cTn id="11" dur="500" fill="hold"/>
                                        <p:tgtEl>
                                          <p:spTgt spid="3">
                                            <p:txEl>
                                              <p:charRg st="8" end="27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charRg st="8" end="27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5133D2B-05B8-45BE-AEB6-132F3A3E08A8}"/>
              </a:ext>
            </a:extLst>
          </p:cNvPr>
          <p:cNvSpPr>
            <a:spLocks noGrp="1"/>
          </p:cNvSpPr>
          <p:nvPr>
            <p:ph idx="1"/>
          </p:nvPr>
        </p:nvSpPr>
        <p:spPr>
          <a:xfrm>
            <a:off x="838200" y="1825625"/>
            <a:ext cx="10515600" cy="4877016"/>
          </a:xfrm>
        </p:spPr>
        <p:txBody>
          <a:bodyPr>
            <a:normAutofit/>
          </a:bodyPr>
          <a:lstStyle/>
          <a:p>
            <a:pPr>
              <a:buFont typeface="Wingdings" panose="05000000000000000000" pitchFamily="2" charset="2"/>
              <a:buChar char="Ø"/>
            </a:pPr>
            <a:r>
              <a:rPr lang="pt-BR" dirty="0">
                <a:solidFill>
                  <a:srgbClr val="F46524"/>
                </a:solidFill>
                <a:latin typeface="Arial" panose="020B0604020202020204" pitchFamily="34" charset="0"/>
                <a:cs typeface="Arial" panose="020B0604020202020204" pitchFamily="34" charset="0"/>
              </a:rPr>
              <a:t>Introdução, conceitos e ambiente</a:t>
            </a:r>
          </a:p>
          <a:p>
            <a:pPr>
              <a:buFont typeface="Wingdings" panose="05000000000000000000" pitchFamily="2" charset="2"/>
              <a:buChar char="Ø"/>
            </a:pPr>
            <a:r>
              <a:rPr lang="pt-BR" dirty="0">
                <a:latin typeface="Arial" panose="020B0604020202020204" pitchFamily="34" charset="0"/>
                <a:cs typeface="Arial" panose="020B0604020202020204" pitchFamily="34" charset="0"/>
              </a:rPr>
              <a:t>Criação do projeto (Ciclo de pagamento)</a:t>
            </a:r>
          </a:p>
          <a:p>
            <a:pPr>
              <a:buFont typeface="Wingdings" panose="05000000000000000000" pitchFamily="2" charset="2"/>
              <a:buChar char="Ø"/>
            </a:pPr>
            <a:r>
              <a:rPr lang="pt-BR" dirty="0">
                <a:latin typeface="Arial" panose="020B0604020202020204" pitchFamily="34" charset="0"/>
                <a:cs typeface="Arial" panose="020B0604020202020204" pitchFamily="34" charset="0"/>
              </a:rPr>
              <a:t>Criação </a:t>
            </a:r>
            <a:r>
              <a:rPr lang="pt-BR" dirty="0" err="1">
                <a:latin typeface="Arial" panose="020B0604020202020204" pitchFamily="34" charset="0"/>
                <a:cs typeface="Arial" panose="020B0604020202020204" pitchFamily="34" charset="0"/>
              </a:rPr>
              <a:t>Crud</a:t>
            </a:r>
            <a:r>
              <a:rPr lang="pt-BR" dirty="0">
                <a:latin typeface="Arial" panose="020B0604020202020204" pitchFamily="34" charset="0"/>
                <a:cs typeface="Arial" panose="020B0604020202020204" pitchFamily="34" charset="0"/>
              </a:rPr>
              <a:t> Motorista</a:t>
            </a:r>
          </a:p>
          <a:p>
            <a:pPr>
              <a:buFont typeface="Wingdings" panose="05000000000000000000" pitchFamily="2" charset="2"/>
              <a:buChar char="Ø"/>
            </a:pPr>
            <a:endParaRPr lang="pt-BR" dirty="0"/>
          </a:p>
          <a:p>
            <a:endParaRPr lang="pt-BR" dirty="0"/>
          </a:p>
        </p:txBody>
      </p:sp>
      <p:sp>
        <p:nvSpPr>
          <p:cNvPr id="4" name="Título 1">
            <a:extLst>
              <a:ext uri="{FF2B5EF4-FFF2-40B4-BE49-F238E27FC236}">
                <a16:creationId xmlns:a16="http://schemas.microsoft.com/office/drawing/2014/main" id="{9B5D65E3-432B-4E09-A19F-C3AD55EC506C}"/>
              </a:ext>
            </a:extLst>
          </p:cNvPr>
          <p:cNvSpPr txBox="1">
            <a:spLocks/>
          </p:cNvSpPr>
          <p:nvPr/>
        </p:nvSpPr>
        <p:spPr>
          <a:xfrm>
            <a:off x="0" y="122968"/>
            <a:ext cx="12192000" cy="8544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000" b="1" dirty="0">
                <a:solidFill>
                  <a:srgbClr val="F46524"/>
                </a:solidFill>
                <a:latin typeface="Arial" panose="020B0604020202020204" pitchFamily="34" charset="0"/>
                <a:cs typeface="Arial" panose="020B0604020202020204" pitchFamily="34" charset="0"/>
              </a:rPr>
              <a:t>Programa do Treinamento Node</a:t>
            </a:r>
          </a:p>
        </p:txBody>
      </p:sp>
      <p:pic>
        <p:nvPicPr>
          <p:cNvPr id="5" name="Imagem 4">
            <a:extLst>
              <a:ext uri="{FF2B5EF4-FFF2-40B4-BE49-F238E27FC236}">
                <a16:creationId xmlns:a16="http://schemas.microsoft.com/office/drawing/2014/main" id="{77CFD0DA-86DA-4738-BA18-F2B3B8F429FC}"/>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6" name="Imagem 5">
            <a:extLst>
              <a:ext uri="{FF2B5EF4-FFF2-40B4-BE49-F238E27FC236}">
                <a16:creationId xmlns:a16="http://schemas.microsoft.com/office/drawing/2014/main" id="{DE9A4B7E-F14F-4669-9AC5-E9C4AB06ACD7}"/>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293412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lgn="just">
              <a:buFont typeface="Wingdings" panose="05000000000000000000" pitchFamily="2" charset="2"/>
              <a:buChar char="Ø"/>
            </a:pPr>
            <a:r>
              <a:rPr lang="pt-BR" dirty="0">
                <a:latin typeface="Arial" panose="020B0604020202020204" pitchFamily="34" charset="0"/>
                <a:cs typeface="Arial" panose="020B0604020202020204" pitchFamily="34" charset="0"/>
              </a:rPr>
              <a:t>Atualização</a:t>
            </a:r>
          </a:p>
          <a:p>
            <a:pPr lvl="1" algn="just"/>
            <a:r>
              <a:rPr lang="pt-BR" b="1" dirty="0" err="1">
                <a:hlinkClick r:id="rId2">
                  <a:extLst>
                    <a:ext uri="{A12FA001-AC4F-418D-AE19-62706E023703}">
                      <ahyp:hlinkClr xmlns:ahyp="http://schemas.microsoft.com/office/drawing/2018/hyperlinkcolor" val="tx"/>
                    </a:ext>
                  </a:extLst>
                </a:hlinkClick>
              </a:rPr>
              <a:t>shouldComponentUpdate</a:t>
            </a:r>
            <a:r>
              <a:rPr lang="pt-BR" b="1" dirty="0">
                <a:hlinkClick r:id="rId2">
                  <a:extLst>
                    <a:ext uri="{A12FA001-AC4F-418D-AE19-62706E023703}">
                      <ahyp:hlinkClr xmlns:ahyp="http://schemas.microsoft.com/office/drawing/2018/hyperlinkcolor" val="tx"/>
                    </a:ext>
                  </a:extLst>
                </a:hlinkClick>
              </a:rPr>
              <a:t>(</a:t>
            </a:r>
            <a:r>
              <a:rPr lang="pt-BR" b="1" dirty="0" err="1">
                <a:hlinkClick r:id="rId2">
                  <a:extLst>
                    <a:ext uri="{A12FA001-AC4F-418D-AE19-62706E023703}">
                      <ahyp:hlinkClr xmlns:ahyp="http://schemas.microsoft.com/office/drawing/2018/hyperlinkcolor" val="tx"/>
                    </a:ext>
                  </a:extLst>
                </a:hlinkClick>
              </a:rPr>
              <a:t>nextProps</a:t>
            </a:r>
            <a:r>
              <a:rPr lang="pt-BR" b="1" dirty="0">
                <a:hlinkClick r:id="rId2">
                  <a:extLst>
                    <a:ext uri="{A12FA001-AC4F-418D-AE19-62706E023703}">
                      <ahyp:hlinkClr xmlns:ahyp="http://schemas.microsoft.com/office/drawing/2018/hyperlinkcolor" val="tx"/>
                    </a:ext>
                  </a:extLst>
                </a:hlinkClick>
              </a:rPr>
              <a:t>, </a:t>
            </a:r>
            <a:r>
              <a:rPr lang="pt-BR" b="1" dirty="0" err="1">
                <a:hlinkClick r:id="rId2">
                  <a:extLst>
                    <a:ext uri="{A12FA001-AC4F-418D-AE19-62706E023703}">
                      <ahyp:hlinkClr xmlns:ahyp="http://schemas.microsoft.com/office/drawing/2018/hyperlinkcolor" val="tx"/>
                    </a:ext>
                  </a:extLst>
                </a:hlinkClick>
              </a:rPr>
              <a:t>nextState</a:t>
            </a:r>
            <a:r>
              <a:rPr lang="pt-BR" b="1" dirty="0">
                <a:hlinkClick r:id="rId2">
                  <a:extLst>
                    <a:ext uri="{A12FA001-AC4F-418D-AE19-62706E023703}">
                      <ahyp:hlinkClr xmlns:ahyp="http://schemas.microsoft.com/office/drawing/2018/hyperlinkcolor" val="tx"/>
                    </a:ext>
                  </a:extLst>
                </a:hlinkClick>
              </a:rPr>
              <a:t>)</a:t>
            </a:r>
            <a:r>
              <a:rPr lang="pt-BR" dirty="0"/>
              <a:t> </a:t>
            </a:r>
            <a:r>
              <a:rPr lang="pt-BR" b="1" dirty="0"/>
              <a:t>- </a:t>
            </a:r>
            <a:r>
              <a:rPr lang="pt-BR" dirty="0"/>
              <a:t>Esse método é chamado antes de o componente se atualizar. Ele recebe como parâmetros, as novas </a:t>
            </a:r>
            <a:r>
              <a:rPr lang="pt-BR" b="1" dirty="0" err="1"/>
              <a:t>props</a:t>
            </a:r>
            <a:r>
              <a:rPr lang="pt-BR" dirty="0"/>
              <a:t> e o novo </a:t>
            </a:r>
            <a:r>
              <a:rPr lang="pt-BR" b="1" dirty="0" err="1"/>
              <a:t>state</a:t>
            </a:r>
            <a:r>
              <a:rPr lang="pt-BR" dirty="0"/>
              <a:t> do componente, e deve retornar um </a:t>
            </a:r>
            <a:r>
              <a:rPr lang="pt-BR" dirty="0" err="1"/>
              <a:t>boolean</a:t>
            </a:r>
            <a:r>
              <a:rPr lang="pt-BR" dirty="0"/>
              <a:t>, indicando se o componente deve ou não ser atualizado. Quando retornado </a:t>
            </a:r>
            <a:r>
              <a:rPr lang="pt-BR" b="1" dirty="0"/>
              <a:t>false</a:t>
            </a:r>
            <a:r>
              <a:rPr lang="pt-BR" dirty="0"/>
              <a:t>, o </a:t>
            </a:r>
            <a:r>
              <a:rPr lang="pt-BR" dirty="0" err="1"/>
              <a:t>React</a:t>
            </a:r>
            <a:r>
              <a:rPr lang="pt-BR" dirty="0"/>
              <a:t> interrompe o ciclo de atualização do componente, para economizar processamento. Algumas abordagens para resolver problemas de performance, são focadas nesse método.</a:t>
            </a:r>
            <a:endParaRPr lang="pt-BR"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800" b="1" dirty="0">
                <a:solidFill>
                  <a:srgbClr val="F46524"/>
                </a:solidFill>
                <a:latin typeface="Arial" panose="020B0604020202020204" pitchFamily="34" charset="0"/>
                <a:cs typeface="Arial" panose="020B0604020202020204" pitchFamily="34" charset="0"/>
              </a:rPr>
              <a:t>The </a:t>
            </a:r>
            <a:r>
              <a:rPr lang="pt-BR" sz="4800" b="1" dirty="0" err="1">
                <a:solidFill>
                  <a:srgbClr val="F46524"/>
                </a:solidFill>
                <a:latin typeface="Arial" panose="020B0604020202020204" pitchFamily="34" charset="0"/>
                <a:cs typeface="Arial" panose="020B0604020202020204" pitchFamily="34" charset="0"/>
              </a:rPr>
              <a:t>Component</a:t>
            </a:r>
            <a:r>
              <a:rPr lang="pt-BR" sz="4800" b="1" dirty="0">
                <a:solidFill>
                  <a:srgbClr val="F46524"/>
                </a:solidFill>
                <a:latin typeface="Arial" panose="020B0604020202020204" pitchFamily="34" charset="0"/>
                <a:cs typeface="Arial" panose="020B0604020202020204" pitchFamily="34" charset="0"/>
              </a:rPr>
              <a:t> </a:t>
            </a:r>
            <a:r>
              <a:rPr lang="pt-BR" sz="4800" b="1" dirty="0" err="1">
                <a:solidFill>
                  <a:srgbClr val="F46524"/>
                </a:solidFill>
                <a:latin typeface="Arial" panose="020B0604020202020204" pitchFamily="34" charset="0"/>
                <a:cs typeface="Arial" panose="020B0604020202020204" pitchFamily="34" charset="0"/>
              </a:rPr>
              <a:t>Lifecycle</a:t>
            </a:r>
            <a:endParaRPr lang="pt-BR" sz="48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3"/>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4"/>
          <a:stretch>
            <a:fillRect/>
          </a:stretch>
        </p:blipFill>
        <p:spPr>
          <a:xfrm>
            <a:off x="0" y="0"/>
            <a:ext cx="1419225" cy="1495425"/>
          </a:xfrm>
          <a:prstGeom prst="rect">
            <a:avLst/>
          </a:prstGeom>
        </p:spPr>
      </p:pic>
    </p:spTree>
    <p:extLst>
      <p:ext uri="{BB962C8B-B14F-4D97-AF65-F5344CB8AC3E}">
        <p14:creationId xmlns:p14="http://schemas.microsoft.com/office/powerpoint/2010/main" val="3060246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lgn="just">
              <a:buFont typeface="Wingdings" panose="05000000000000000000" pitchFamily="2" charset="2"/>
              <a:buChar char="Ø"/>
            </a:pPr>
            <a:r>
              <a:rPr lang="pt-BR" dirty="0">
                <a:latin typeface="Arial" panose="020B0604020202020204" pitchFamily="34" charset="0"/>
                <a:cs typeface="Arial" panose="020B0604020202020204" pitchFamily="34" charset="0"/>
              </a:rPr>
              <a:t>Atualização</a:t>
            </a:r>
          </a:p>
          <a:p>
            <a:pPr lvl="1" algn="just"/>
            <a:r>
              <a:rPr lang="pt-BR" b="1" dirty="0" err="1">
                <a:latin typeface="Arial" panose="020B0604020202020204" pitchFamily="34" charset="0"/>
                <a:cs typeface="Arial" panose="020B0604020202020204" pitchFamily="34" charset="0"/>
              </a:rPr>
              <a:t>componentDidUpdate</a:t>
            </a:r>
            <a:r>
              <a:rPr lang="pt-BR" dirty="0">
                <a:latin typeface="Arial" panose="020B0604020202020204" pitchFamily="34" charset="0"/>
                <a:cs typeface="Arial" panose="020B0604020202020204" pitchFamily="34" charset="0"/>
              </a:rPr>
              <a:t> - é invocado imediatamente após a atualização. Este método não é chamado para a renderização inicial.</a:t>
            </a:r>
          </a:p>
          <a:p>
            <a:pPr lvl="1" algn="just"/>
            <a:r>
              <a:rPr lang="pt-BR" dirty="0">
                <a:latin typeface="Arial" panose="020B0604020202020204" pitchFamily="34" charset="0"/>
                <a:cs typeface="Arial" panose="020B0604020202020204" pitchFamily="34" charset="0"/>
              </a:rPr>
              <a:t>Use isso como uma oportunidade para operar no DOM quando o componente tiver sido atualizado. Esse também é um bom lugar para fazer solicitações de rede, desde que você compare os itens atuais com adereços anteriores (por exemplo, uma solicitação de rede pode não ser necessária se os objetos não forem alterados).</a:t>
            </a: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800" b="1" dirty="0">
                <a:solidFill>
                  <a:srgbClr val="F46524"/>
                </a:solidFill>
                <a:latin typeface="Arial" panose="020B0604020202020204" pitchFamily="34" charset="0"/>
                <a:cs typeface="Arial" panose="020B0604020202020204" pitchFamily="34" charset="0"/>
              </a:rPr>
              <a:t>The </a:t>
            </a:r>
            <a:r>
              <a:rPr lang="pt-BR" sz="4800" b="1" dirty="0" err="1">
                <a:solidFill>
                  <a:srgbClr val="F46524"/>
                </a:solidFill>
                <a:latin typeface="Arial" panose="020B0604020202020204" pitchFamily="34" charset="0"/>
                <a:cs typeface="Arial" panose="020B0604020202020204" pitchFamily="34" charset="0"/>
              </a:rPr>
              <a:t>Component</a:t>
            </a:r>
            <a:r>
              <a:rPr lang="pt-BR" sz="4800" b="1" dirty="0">
                <a:solidFill>
                  <a:srgbClr val="F46524"/>
                </a:solidFill>
                <a:latin typeface="Arial" panose="020B0604020202020204" pitchFamily="34" charset="0"/>
                <a:cs typeface="Arial" panose="020B0604020202020204" pitchFamily="34" charset="0"/>
              </a:rPr>
              <a:t> </a:t>
            </a:r>
            <a:r>
              <a:rPr lang="pt-BR" sz="4800" b="1" dirty="0" err="1">
                <a:solidFill>
                  <a:srgbClr val="F46524"/>
                </a:solidFill>
                <a:latin typeface="Arial" panose="020B0604020202020204" pitchFamily="34" charset="0"/>
                <a:cs typeface="Arial" panose="020B0604020202020204" pitchFamily="34" charset="0"/>
              </a:rPr>
              <a:t>Lifecycle</a:t>
            </a:r>
            <a:endParaRPr lang="pt-BR" sz="48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424830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lgn="just">
              <a:buFont typeface="Wingdings" panose="05000000000000000000" pitchFamily="2" charset="2"/>
              <a:buChar char="Ø"/>
            </a:pPr>
            <a:r>
              <a:rPr lang="pt-BR" dirty="0">
                <a:latin typeface="Arial" panose="020B0604020202020204" pitchFamily="34" charset="0"/>
                <a:cs typeface="Arial" panose="020B0604020202020204" pitchFamily="34" charset="0"/>
              </a:rPr>
              <a:t>Atualização</a:t>
            </a:r>
          </a:p>
          <a:p>
            <a:pPr lvl="1" algn="just"/>
            <a:r>
              <a:rPr lang="pt-BR" b="1" dirty="0">
                <a:latin typeface="Arial" panose="020B0604020202020204" pitchFamily="34" charset="0"/>
                <a:cs typeface="Arial" panose="020B0604020202020204" pitchFamily="34" charset="0"/>
              </a:rPr>
              <a:t>Render</a:t>
            </a:r>
            <a:r>
              <a:rPr lang="pt-BR" dirty="0">
                <a:latin typeface="Arial" panose="020B0604020202020204" pitchFamily="34" charset="0"/>
                <a:cs typeface="Arial" panose="020B0604020202020204" pitchFamily="34" charset="0"/>
              </a:rPr>
              <a:t> – Também é chamado quando ocorrem atualização no componente.</a:t>
            </a: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800" b="1" dirty="0">
                <a:solidFill>
                  <a:srgbClr val="F46524"/>
                </a:solidFill>
                <a:latin typeface="Arial" panose="020B0604020202020204" pitchFamily="34" charset="0"/>
                <a:cs typeface="Arial" panose="020B0604020202020204" pitchFamily="34" charset="0"/>
              </a:rPr>
              <a:t>The </a:t>
            </a:r>
            <a:r>
              <a:rPr lang="pt-BR" sz="4800" b="1" dirty="0" err="1">
                <a:solidFill>
                  <a:srgbClr val="F46524"/>
                </a:solidFill>
                <a:latin typeface="Arial" panose="020B0604020202020204" pitchFamily="34" charset="0"/>
                <a:cs typeface="Arial" panose="020B0604020202020204" pitchFamily="34" charset="0"/>
              </a:rPr>
              <a:t>Component</a:t>
            </a:r>
            <a:r>
              <a:rPr lang="pt-BR" sz="4800" b="1" dirty="0">
                <a:solidFill>
                  <a:srgbClr val="F46524"/>
                </a:solidFill>
                <a:latin typeface="Arial" panose="020B0604020202020204" pitchFamily="34" charset="0"/>
                <a:cs typeface="Arial" panose="020B0604020202020204" pitchFamily="34" charset="0"/>
              </a:rPr>
              <a:t> </a:t>
            </a:r>
            <a:r>
              <a:rPr lang="pt-BR" sz="4800" b="1" dirty="0" err="1">
                <a:solidFill>
                  <a:srgbClr val="F46524"/>
                </a:solidFill>
                <a:latin typeface="Arial" panose="020B0604020202020204" pitchFamily="34" charset="0"/>
                <a:cs typeface="Arial" panose="020B0604020202020204" pitchFamily="34" charset="0"/>
              </a:rPr>
              <a:t>Lifecycle</a:t>
            </a:r>
            <a:endParaRPr lang="pt-BR" sz="48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693051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Espaço Reservado para Conteúdo 1">
            <a:extLst>
              <a:ext uri="{FF2B5EF4-FFF2-40B4-BE49-F238E27FC236}">
                <a16:creationId xmlns:a16="http://schemas.microsoft.com/office/drawing/2014/main" id="{6353C51C-7894-44BF-ACF0-8153B0C8BB54}"/>
              </a:ext>
            </a:extLst>
          </p:cNvPr>
          <p:cNvPicPr>
            <a:picLocks noGrp="1" noChangeAspect="1"/>
          </p:cNvPicPr>
          <p:nvPr>
            <p:ph idx="1"/>
          </p:nvPr>
        </p:nvPicPr>
        <p:blipFill>
          <a:blip r:embed="rId2"/>
          <a:stretch>
            <a:fillRect/>
          </a:stretch>
        </p:blipFill>
        <p:spPr>
          <a:xfrm>
            <a:off x="4722326" y="1825625"/>
            <a:ext cx="2747347" cy="4351338"/>
          </a:xfrm>
          <a:prstGeom prst="rect">
            <a:avLst/>
          </a:prstGeom>
        </p:spPr>
      </p:pic>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800" b="1" dirty="0">
                <a:solidFill>
                  <a:srgbClr val="F46524"/>
                </a:solidFill>
                <a:latin typeface="Arial" panose="020B0604020202020204" pitchFamily="34" charset="0"/>
                <a:cs typeface="Arial" panose="020B0604020202020204" pitchFamily="34" charset="0"/>
              </a:rPr>
              <a:t>Estrutura de Pastas</a:t>
            </a: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3"/>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4"/>
          <a:stretch>
            <a:fillRect/>
          </a:stretch>
        </p:blipFill>
        <p:spPr>
          <a:xfrm>
            <a:off x="0" y="0"/>
            <a:ext cx="1419225" cy="1495425"/>
          </a:xfrm>
          <a:prstGeom prst="rect">
            <a:avLst/>
          </a:prstGeom>
        </p:spPr>
      </p:pic>
    </p:spTree>
    <p:extLst>
      <p:ext uri="{BB962C8B-B14F-4D97-AF65-F5344CB8AC3E}">
        <p14:creationId xmlns:p14="http://schemas.microsoft.com/office/powerpoint/2010/main" val="977678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AAB47FC-6C28-4E71-B466-6E4AC797B104}"/>
              </a:ext>
            </a:extLst>
          </p:cNvPr>
          <p:cNvSpPr>
            <a:spLocks noGrp="1"/>
          </p:cNvSpPr>
          <p:nvPr>
            <p:ph idx="1"/>
          </p:nvPr>
        </p:nvSpPr>
        <p:spPr>
          <a:xfrm>
            <a:off x="838200" y="1825625"/>
            <a:ext cx="10515600" cy="4956916"/>
          </a:xfrm>
        </p:spPr>
        <p:txBody>
          <a:bodyPr>
            <a:normAutofit/>
          </a:bodyPr>
          <a:lstStyle/>
          <a:p>
            <a:pPr marL="1371600" lvl="3" indent="0">
              <a:buNone/>
            </a:pPr>
            <a:r>
              <a:rPr lang="pt-BR" sz="2800" dirty="0">
                <a:latin typeface="Arial" panose="020B0604020202020204" pitchFamily="34" charset="0"/>
                <a:cs typeface="Arial" panose="020B0604020202020204" pitchFamily="34" charset="0"/>
              </a:rPr>
              <a:t>Visual Studio </a:t>
            </a:r>
            <a:r>
              <a:rPr lang="pt-BR" sz="2800" dirty="0" err="1">
                <a:latin typeface="Arial" panose="020B0604020202020204" pitchFamily="34" charset="0"/>
                <a:cs typeface="Arial" panose="020B0604020202020204" pitchFamily="34" charset="0"/>
              </a:rPr>
              <a:t>Code</a:t>
            </a:r>
            <a:endParaRPr lang="pt-BR" sz="2800" dirty="0">
              <a:latin typeface="Arial" panose="020B0604020202020204" pitchFamily="34" charset="0"/>
              <a:cs typeface="Arial" panose="020B0604020202020204" pitchFamily="34" charset="0"/>
            </a:endParaRPr>
          </a:p>
          <a:p>
            <a:pPr lvl="3"/>
            <a:r>
              <a:rPr lang="pt-BR" sz="2800" dirty="0">
                <a:latin typeface="Arial" panose="020B0604020202020204" pitchFamily="34" charset="0"/>
                <a:cs typeface="Arial" panose="020B0604020202020204" pitchFamily="34" charset="0"/>
                <a:hlinkClick r:id="rId2"/>
              </a:rPr>
              <a:t>https://code.visualstudio.com/</a:t>
            </a:r>
            <a:endParaRPr lang="pt-BR" sz="2800" dirty="0">
              <a:latin typeface="Arial" panose="020B0604020202020204" pitchFamily="34" charset="0"/>
              <a:cs typeface="Arial" panose="020B0604020202020204" pitchFamily="34" charset="0"/>
            </a:endParaRPr>
          </a:p>
          <a:p>
            <a:pPr lvl="2"/>
            <a:endParaRPr lang="pt-BR" sz="2800" dirty="0">
              <a:latin typeface="Arial" panose="020B0604020202020204" pitchFamily="34" charset="0"/>
              <a:cs typeface="Arial" panose="020B0604020202020204" pitchFamily="34" charset="0"/>
            </a:endParaRPr>
          </a:p>
          <a:p>
            <a:pPr marL="1371600" lvl="3" indent="0">
              <a:buNone/>
            </a:pPr>
            <a:r>
              <a:rPr lang="pt-BR" sz="2800" dirty="0">
                <a:latin typeface="Arial" panose="020B0604020202020204" pitchFamily="34" charset="0"/>
                <a:cs typeface="Arial" panose="020B0604020202020204" pitchFamily="34" charset="0"/>
              </a:rPr>
              <a:t>Node  v8.x</a:t>
            </a:r>
          </a:p>
          <a:p>
            <a:pPr lvl="3"/>
            <a:r>
              <a:rPr lang="pt-BR" sz="2800" dirty="0">
                <a:latin typeface="Arial" panose="020B0604020202020204" pitchFamily="34" charset="0"/>
                <a:cs typeface="Arial" panose="020B0604020202020204" pitchFamily="34" charset="0"/>
                <a:hlinkClick r:id="rId3"/>
              </a:rPr>
              <a:t>https://nodejs.org/en/</a:t>
            </a:r>
            <a:endParaRPr lang="pt-BR" sz="2800" dirty="0">
              <a:latin typeface="Arial" panose="020B0604020202020204" pitchFamily="34" charset="0"/>
              <a:cs typeface="Arial" panose="020B0604020202020204" pitchFamily="34" charset="0"/>
            </a:endParaRPr>
          </a:p>
          <a:p>
            <a:pPr marL="1371600" lvl="3" indent="0">
              <a:buNone/>
            </a:pPr>
            <a:endParaRPr lang="pt-BR" sz="2800" dirty="0">
              <a:latin typeface="Arial" panose="020B0604020202020204" pitchFamily="34" charset="0"/>
              <a:cs typeface="Arial" panose="020B0604020202020204" pitchFamily="34" charset="0"/>
            </a:endParaRPr>
          </a:p>
          <a:p>
            <a:pPr marL="1371600" lvl="3" indent="0">
              <a:buNone/>
            </a:pPr>
            <a:r>
              <a:rPr lang="pt-BR" sz="2800" dirty="0" err="1">
                <a:latin typeface="Arial" panose="020B0604020202020204" pitchFamily="34" charset="0"/>
                <a:cs typeface="Arial" panose="020B0604020202020204" pitchFamily="34" charset="0"/>
              </a:rPr>
              <a:t>Yarn</a:t>
            </a:r>
            <a:endParaRPr lang="pt-BR" sz="2800" dirty="0">
              <a:latin typeface="Arial" panose="020B0604020202020204" pitchFamily="34" charset="0"/>
              <a:cs typeface="Arial" panose="020B0604020202020204" pitchFamily="34" charset="0"/>
            </a:endParaRPr>
          </a:p>
          <a:p>
            <a:pPr marL="1371600" lvl="3" indent="0">
              <a:buNone/>
            </a:pPr>
            <a:r>
              <a:rPr lang="pt-BR" sz="2800" dirty="0">
                <a:latin typeface="Arial" panose="020B0604020202020204" pitchFamily="34" charset="0"/>
                <a:cs typeface="Arial" panose="020B0604020202020204" pitchFamily="34" charset="0"/>
              </a:rPr>
              <a:t>https://yarnpkg.com/en/</a:t>
            </a:r>
          </a:p>
        </p:txBody>
      </p:sp>
      <p:pic>
        <p:nvPicPr>
          <p:cNvPr id="5" name="Imagem 4">
            <a:extLst>
              <a:ext uri="{FF2B5EF4-FFF2-40B4-BE49-F238E27FC236}">
                <a16:creationId xmlns:a16="http://schemas.microsoft.com/office/drawing/2014/main" id="{1980853C-3337-45DD-B93F-291A0DC92A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9081" y="1810489"/>
            <a:ext cx="836420" cy="833283"/>
          </a:xfrm>
          <a:prstGeom prst="rect">
            <a:avLst/>
          </a:prstGeom>
        </p:spPr>
      </p:pic>
      <p:pic>
        <p:nvPicPr>
          <p:cNvPr id="7" name="Imagem 6">
            <a:extLst>
              <a:ext uri="{FF2B5EF4-FFF2-40B4-BE49-F238E27FC236}">
                <a16:creationId xmlns:a16="http://schemas.microsoft.com/office/drawing/2014/main" id="{2D6F34DB-D420-435C-9272-D07FFA6883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3185592"/>
            <a:ext cx="1092237" cy="669091"/>
          </a:xfrm>
          <a:prstGeom prst="rect">
            <a:avLst/>
          </a:prstGeom>
        </p:spPr>
      </p:pic>
      <p:sp>
        <p:nvSpPr>
          <p:cNvPr id="8" name="Título 1">
            <a:extLst>
              <a:ext uri="{FF2B5EF4-FFF2-40B4-BE49-F238E27FC236}">
                <a16:creationId xmlns:a16="http://schemas.microsoft.com/office/drawing/2014/main" id="{B3BEFC02-D129-4D1F-BF87-57E82425225E}"/>
              </a:ext>
            </a:extLst>
          </p:cNvPr>
          <p:cNvSpPr txBox="1">
            <a:spLocks/>
          </p:cNvSpPr>
          <p:nvPr/>
        </p:nvSpPr>
        <p:spPr>
          <a:xfrm>
            <a:off x="-97654" y="122968"/>
            <a:ext cx="12289654"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5400" b="1" dirty="0">
                <a:solidFill>
                  <a:srgbClr val="F46524"/>
                </a:solidFill>
                <a:latin typeface="Arial" panose="020B0604020202020204" pitchFamily="34" charset="0"/>
                <a:cs typeface="Arial" panose="020B0604020202020204" pitchFamily="34" charset="0"/>
              </a:rPr>
              <a:t>Ferramentas de trabalho</a:t>
            </a:r>
          </a:p>
        </p:txBody>
      </p:sp>
      <p:pic>
        <p:nvPicPr>
          <p:cNvPr id="10" name="Imagem 9">
            <a:extLst>
              <a:ext uri="{FF2B5EF4-FFF2-40B4-BE49-F238E27FC236}">
                <a16:creationId xmlns:a16="http://schemas.microsoft.com/office/drawing/2014/main" id="{84D279C7-1C06-4004-9991-A13A3190FD61}"/>
              </a:ext>
            </a:extLst>
          </p:cNvPr>
          <p:cNvPicPr>
            <a:picLocks noChangeAspect="1"/>
          </p:cNvPicPr>
          <p:nvPr/>
        </p:nvPicPr>
        <p:blipFill>
          <a:blip r:embed="rId6"/>
          <a:stretch>
            <a:fillRect/>
          </a:stretch>
        </p:blipFill>
        <p:spPr>
          <a:xfrm>
            <a:off x="10258887" y="122968"/>
            <a:ext cx="1447800" cy="790575"/>
          </a:xfrm>
          <a:prstGeom prst="rect">
            <a:avLst/>
          </a:prstGeom>
        </p:spPr>
      </p:pic>
      <p:pic>
        <p:nvPicPr>
          <p:cNvPr id="11" name="Imagem 10">
            <a:extLst>
              <a:ext uri="{FF2B5EF4-FFF2-40B4-BE49-F238E27FC236}">
                <a16:creationId xmlns:a16="http://schemas.microsoft.com/office/drawing/2014/main" id="{F0A6D002-2C9E-4769-993E-9B276F082CBC}"/>
              </a:ext>
            </a:extLst>
          </p:cNvPr>
          <p:cNvPicPr>
            <a:picLocks noChangeAspect="1"/>
          </p:cNvPicPr>
          <p:nvPr/>
        </p:nvPicPr>
        <p:blipFill>
          <a:blip r:embed="rId7"/>
          <a:stretch>
            <a:fillRect/>
          </a:stretch>
        </p:blipFill>
        <p:spPr>
          <a:xfrm>
            <a:off x="0" y="0"/>
            <a:ext cx="1419225" cy="1495425"/>
          </a:xfrm>
          <a:prstGeom prst="rect">
            <a:avLst/>
          </a:prstGeom>
        </p:spPr>
      </p:pic>
      <p:pic>
        <p:nvPicPr>
          <p:cNvPr id="2" name="Imagem 1">
            <a:extLst>
              <a:ext uri="{FF2B5EF4-FFF2-40B4-BE49-F238E27FC236}">
                <a16:creationId xmlns:a16="http://schemas.microsoft.com/office/drawing/2014/main" id="{7904EF82-1730-42B3-B311-F920770011E4}"/>
              </a:ext>
            </a:extLst>
          </p:cNvPr>
          <p:cNvPicPr>
            <a:picLocks noChangeAspect="1"/>
          </p:cNvPicPr>
          <p:nvPr/>
        </p:nvPicPr>
        <p:blipFill>
          <a:blip r:embed="rId8"/>
          <a:stretch>
            <a:fillRect/>
          </a:stretch>
        </p:blipFill>
        <p:spPr>
          <a:xfrm>
            <a:off x="689916" y="4396503"/>
            <a:ext cx="1458618" cy="669091"/>
          </a:xfrm>
          <a:prstGeom prst="rect">
            <a:avLst/>
          </a:prstGeom>
        </p:spPr>
      </p:pic>
    </p:spTree>
    <p:extLst>
      <p:ext uri="{BB962C8B-B14F-4D97-AF65-F5344CB8AC3E}">
        <p14:creationId xmlns:p14="http://schemas.microsoft.com/office/powerpoint/2010/main" val="46393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E314484E-A931-4CA1-9026-C6C88FF7498E}"/>
              </a:ext>
            </a:extLst>
          </p:cNvPr>
          <p:cNvSpPr>
            <a:spLocks noGrp="1"/>
          </p:cNvSpPr>
          <p:nvPr>
            <p:ph idx="1"/>
          </p:nvPr>
        </p:nvSpPr>
        <p:spPr/>
        <p:txBody>
          <a:bodyPr/>
          <a:lstStyle/>
          <a:p>
            <a:pPr>
              <a:buFont typeface="Wingdings" panose="05000000000000000000" pitchFamily="2" charset="2"/>
              <a:buChar char="ü"/>
            </a:pPr>
            <a:r>
              <a:rPr lang="pt-BR" u="sng" dirty="0">
                <a:latin typeface="Arial" panose="020B0604020202020204" pitchFamily="34" charset="0"/>
                <a:cs typeface="Arial" panose="020B0604020202020204" pitchFamily="34" charset="0"/>
              </a:rPr>
              <a:t>https://reactjs.org/</a:t>
            </a:r>
          </a:p>
          <a:p>
            <a:pPr>
              <a:buFont typeface="Wingdings" panose="05000000000000000000" pitchFamily="2" charset="2"/>
              <a:buChar char="ü"/>
            </a:pPr>
            <a:r>
              <a:rPr lang="pt-BR" u="sng"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https://medium.com/by-vinicius-reis/o-que-e-react-ng2-auleria-vue-e34b0c77b5a1</a:t>
            </a:r>
            <a:endParaRPr lang="pt-BR" u="sng" dirty="0">
              <a:latin typeface="Arial" panose="020B0604020202020204" pitchFamily="34" charset="0"/>
              <a:cs typeface="Arial" panose="020B0604020202020204" pitchFamily="34" charset="0"/>
            </a:endParaRPr>
          </a:p>
          <a:p>
            <a:pPr>
              <a:buFont typeface="Wingdings" panose="05000000000000000000" pitchFamily="2" charset="2"/>
              <a:buChar char="ü"/>
            </a:pPr>
            <a:r>
              <a:rPr lang="pt-BR" u="sng"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https://gabrielsobrinho.com/introducao-ao-react-js/</a:t>
            </a:r>
            <a:endParaRPr lang="pt-BR" u="sng" dirty="0">
              <a:latin typeface="Arial" panose="020B0604020202020204" pitchFamily="34" charset="0"/>
              <a:cs typeface="Arial" panose="020B0604020202020204" pitchFamily="34" charset="0"/>
            </a:endParaRPr>
          </a:p>
          <a:p>
            <a:pPr>
              <a:buFont typeface="Wingdings" panose="05000000000000000000" pitchFamily="2" charset="2"/>
              <a:buChar char="ü"/>
            </a:pPr>
            <a:r>
              <a:rPr lang="pt-BR" u="sng" dirty="0">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https://medium.com/reactbrasil/jsx-de6f43b06f41</a:t>
            </a:r>
            <a:endParaRPr lang="pt-BR" u="sng" dirty="0">
              <a:latin typeface="Arial" panose="020B0604020202020204" pitchFamily="34" charset="0"/>
              <a:cs typeface="Arial" panose="020B0604020202020204" pitchFamily="34" charset="0"/>
            </a:endParaRPr>
          </a:p>
          <a:p>
            <a:pPr>
              <a:buFont typeface="Wingdings" panose="05000000000000000000" pitchFamily="2" charset="2"/>
              <a:buChar char="ü"/>
            </a:pPr>
            <a:r>
              <a:rPr lang="pt-BR" u="sng" dirty="0">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https://www.w3schools.com/howto/howto_css_animate_buttons.asp</a:t>
            </a:r>
            <a:endParaRPr lang="pt-BR" u="sng" dirty="0">
              <a:latin typeface="Arial" panose="020B0604020202020204" pitchFamily="34" charset="0"/>
              <a:cs typeface="Arial" panose="020B0604020202020204" pitchFamily="34" charset="0"/>
            </a:endParaRPr>
          </a:p>
          <a:p>
            <a:pPr>
              <a:buFont typeface="Wingdings" panose="05000000000000000000" pitchFamily="2" charset="2"/>
              <a:buChar char="ü"/>
            </a:pPr>
            <a:r>
              <a:rPr lang="pt-BR" u="sng" dirty="0">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https://reactjs.org/docs/fragments.html</a:t>
            </a:r>
            <a:endParaRPr lang="pt-BR" u="sng" dirty="0">
              <a:latin typeface="Arial" panose="020B0604020202020204" pitchFamily="34" charset="0"/>
              <a:cs typeface="Arial" panose="020B0604020202020204" pitchFamily="34" charset="0"/>
            </a:endParaRPr>
          </a:p>
          <a:p>
            <a:pPr>
              <a:buFont typeface="Wingdings" panose="05000000000000000000" pitchFamily="2" charset="2"/>
              <a:buChar char="ü"/>
            </a:pPr>
            <a:r>
              <a:rPr lang="pt-BR" u="sng" dirty="0">
                <a:latin typeface="Arial" panose="020B0604020202020204" pitchFamily="34" charset="0"/>
                <a:cs typeface="Arial" panose="020B0604020202020204" pitchFamily="34" charset="0"/>
              </a:rPr>
              <a:t>https://reactjs.org/docs/state-and-lifecycle.html</a:t>
            </a:r>
          </a:p>
          <a:p>
            <a:pPr>
              <a:buFont typeface="Wingdings" panose="05000000000000000000" pitchFamily="2" charset="2"/>
              <a:buChar char="ü"/>
            </a:pPr>
            <a:endParaRPr lang="pt-BR" dirty="0">
              <a:latin typeface="Arial" panose="020B0604020202020204" pitchFamily="34" charset="0"/>
              <a:cs typeface="Arial" panose="020B0604020202020204" pitchFamily="34" charset="0"/>
            </a:endParaRPr>
          </a:p>
          <a:p>
            <a:pPr>
              <a:buFont typeface="Wingdings" panose="05000000000000000000" pitchFamily="2" charset="2"/>
              <a:buChar char="ü"/>
            </a:pPr>
            <a:endParaRPr lang="pt-BR" dirty="0">
              <a:latin typeface="Arial" panose="020B0604020202020204" pitchFamily="34" charset="0"/>
              <a:cs typeface="Arial" panose="020B0604020202020204" pitchFamily="34" charset="0"/>
            </a:endParaRPr>
          </a:p>
        </p:txBody>
      </p:sp>
      <p:sp>
        <p:nvSpPr>
          <p:cNvPr id="4" name="Título 1">
            <a:extLst>
              <a:ext uri="{FF2B5EF4-FFF2-40B4-BE49-F238E27FC236}">
                <a16:creationId xmlns:a16="http://schemas.microsoft.com/office/drawing/2014/main" id="{34934F35-0906-4549-9909-B329B73EDBCA}"/>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5400" b="1" dirty="0">
                <a:solidFill>
                  <a:srgbClr val="F46524"/>
                </a:solidFill>
                <a:latin typeface="Arial" panose="020B0604020202020204" pitchFamily="34" charset="0"/>
                <a:cs typeface="Arial" panose="020B0604020202020204" pitchFamily="34" charset="0"/>
              </a:rPr>
              <a:t>Referências	</a:t>
            </a:r>
          </a:p>
        </p:txBody>
      </p:sp>
      <p:pic>
        <p:nvPicPr>
          <p:cNvPr id="5" name="Imagem 4">
            <a:extLst>
              <a:ext uri="{FF2B5EF4-FFF2-40B4-BE49-F238E27FC236}">
                <a16:creationId xmlns:a16="http://schemas.microsoft.com/office/drawing/2014/main" id="{BD34B949-7911-4817-A780-4FD0E7942C08}"/>
              </a:ext>
            </a:extLst>
          </p:cNvPr>
          <p:cNvPicPr>
            <a:picLocks noChangeAspect="1"/>
          </p:cNvPicPr>
          <p:nvPr/>
        </p:nvPicPr>
        <p:blipFill>
          <a:blip r:embed="rId7"/>
          <a:stretch>
            <a:fillRect/>
          </a:stretch>
        </p:blipFill>
        <p:spPr>
          <a:xfrm>
            <a:off x="10258887" y="122968"/>
            <a:ext cx="1447800" cy="790575"/>
          </a:xfrm>
          <a:prstGeom prst="rect">
            <a:avLst/>
          </a:prstGeom>
        </p:spPr>
      </p:pic>
      <p:pic>
        <p:nvPicPr>
          <p:cNvPr id="6" name="Imagem 5">
            <a:extLst>
              <a:ext uri="{FF2B5EF4-FFF2-40B4-BE49-F238E27FC236}">
                <a16:creationId xmlns:a16="http://schemas.microsoft.com/office/drawing/2014/main" id="{AB37113D-8A5A-44BA-947B-C158178085B8}"/>
              </a:ext>
            </a:extLst>
          </p:cNvPr>
          <p:cNvPicPr>
            <a:picLocks noChangeAspect="1"/>
          </p:cNvPicPr>
          <p:nvPr/>
        </p:nvPicPr>
        <p:blipFill>
          <a:blip r:embed="rId8"/>
          <a:stretch>
            <a:fillRect/>
          </a:stretch>
        </p:blipFill>
        <p:spPr>
          <a:xfrm>
            <a:off x="0" y="0"/>
            <a:ext cx="1419225" cy="1495425"/>
          </a:xfrm>
          <a:prstGeom prst="rect">
            <a:avLst/>
          </a:prstGeom>
        </p:spPr>
      </p:pic>
    </p:spTree>
    <p:extLst>
      <p:ext uri="{BB962C8B-B14F-4D97-AF65-F5344CB8AC3E}">
        <p14:creationId xmlns:p14="http://schemas.microsoft.com/office/powerpoint/2010/main" val="2847445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C33C34-3BCD-47E6-9A2E-8117CAABB294}"/>
              </a:ext>
            </a:extLst>
          </p:cNvPr>
          <p:cNvSpPr>
            <a:spLocks noGrp="1"/>
          </p:cNvSpPr>
          <p:nvPr>
            <p:ph type="ctrTitle"/>
          </p:nvPr>
        </p:nvSpPr>
        <p:spPr>
          <a:xfrm>
            <a:off x="0" y="122968"/>
            <a:ext cx="12192000" cy="854430"/>
          </a:xfrm>
        </p:spPr>
        <p:txBody>
          <a:bodyPr>
            <a:normAutofit/>
          </a:bodyPr>
          <a:lstStyle/>
          <a:p>
            <a:r>
              <a:rPr lang="pt-BR" sz="3600" b="1" dirty="0">
                <a:solidFill>
                  <a:srgbClr val="F46524"/>
                </a:solidFill>
                <a:latin typeface="Arial" panose="020B0604020202020204" pitchFamily="34" charset="0"/>
                <a:cs typeface="Arial" panose="020B0604020202020204" pitchFamily="34" charset="0"/>
              </a:rPr>
              <a:t>Node + </a:t>
            </a:r>
            <a:r>
              <a:rPr lang="pt-BR" sz="3600" b="1" dirty="0" err="1">
                <a:solidFill>
                  <a:srgbClr val="F46524"/>
                </a:solidFill>
                <a:latin typeface="Arial" panose="020B0604020202020204" pitchFamily="34" charset="0"/>
                <a:cs typeface="Arial" panose="020B0604020202020204" pitchFamily="34" charset="0"/>
              </a:rPr>
              <a:t>React</a:t>
            </a:r>
            <a:r>
              <a:rPr lang="pt-BR" sz="3600" b="1" dirty="0">
                <a:solidFill>
                  <a:srgbClr val="F46524"/>
                </a:solidFill>
                <a:latin typeface="Arial" panose="020B0604020202020204" pitchFamily="34" charset="0"/>
                <a:cs typeface="Arial" panose="020B0604020202020204" pitchFamily="34" charset="0"/>
              </a:rPr>
              <a:t> – </a:t>
            </a:r>
            <a:r>
              <a:rPr lang="pt-BR" sz="3600" b="1" dirty="0" err="1">
                <a:solidFill>
                  <a:srgbClr val="F46524"/>
                </a:solidFill>
                <a:latin typeface="Arial" panose="020B0604020202020204" pitchFamily="34" charset="0"/>
                <a:cs typeface="Arial" panose="020B0604020202020204" pitchFamily="34" charset="0"/>
              </a:rPr>
              <a:t>Backend</a:t>
            </a:r>
            <a:r>
              <a:rPr lang="pt-BR" sz="3600" b="1" dirty="0">
                <a:solidFill>
                  <a:srgbClr val="F46524"/>
                </a:solidFill>
                <a:latin typeface="Arial" panose="020B0604020202020204" pitchFamily="34" charset="0"/>
                <a:cs typeface="Arial" panose="020B0604020202020204" pitchFamily="34" charset="0"/>
              </a:rPr>
              <a:t> x </a:t>
            </a:r>
            <a:r>
              <a:rPr lang="pt-BR" sz="3600" b="1" dirty="0" err="1">
                <a:solidFill>
                  <a:srgbClr val="F46524"/>
                </a:solidFill>
                <a:latin typeface="Arial" panose="020B0604020202020204" pitchFamily="34" charset="0"/>
                <a:cs typeface="Arial" panose="020B0604020202020204" pitchFamily="34" charset="0"/>
              </a:rPr>
              <a:t>Frontend</a:t>
            </a:r>
            <a:endParaRPr lang="pt-BR" sz="3600" b="1" dirty="0">
              <a:solidFill>
                <a:srgbClr val="F46524"/>
              </a:solidFill>
              <a:latin typeface="Arial" panose="020B0604020202020204" pitchFamily="34" charset="0"/>
              <a:cs typeface="Arial" panose="020B0604020202020204" pitchFamily="34" charset="0"/>
            </a:endParaRPr>
          </a:p>
        </p:txBody>
      </p:sp>
      <p:sp>
        <p:nvSpPr>
          <p:cNvPr id="3" name="Subtítulo 2">
            <a:extLst>
              <a:ext uri="{FF2B5EF4-FFF2-40B4-BE49-F238E27FC236}">
                <a16:creationId xmlns:a16="http://schemas.microsoft.com/office/drawing/2014/main" id="{F50C1723-02C5-44A8-B9AF-D85FFFA18832}"/>
              </a:ext>
            </a:extLst>
          </p:cNvPr>
          <p:cNvSpPr>
            <a:spLocks noGrp="1"/>
          </p:cNvSpPr>
          <p:nvPr>
            <p:ph type="subTitle" idx="1"/>
          </p:nvPr>
        </p:nvSpPr>
        <p:spPr>
          <a:xfrm>
            <a:off x="1485900" y="2124260"/>
            <a:ext cx="9144000" cy="3429077"/>
          </a:xfrm>
        </p:spPr>
        <p:txBody>
          <a:bodyPr/>
          <a:lstStyle/>
          <a:p>
            <a:pPr marL="457200" indent="-457200" algn="l">
              <a:buFont typeface="Wingdings" panose="05000000000000000000" pitchFamily="2" charset="2"/>
              <a:buChar char="Ø"/>
            </a:pPr>
            <a:r>
              <a:rPr lang="pt-BR" sz="2600" dirty="0" err="1">
                <a:latin typeface="Arial" panose="020B0604020202020204" pitchFamily="34" charset="0"/>
                <a:cs typeface="Arial" panose="020B0604020202020204" pitchFamily="34" charset="0"/>
              </a:rPr>
              <a:t>Backend</a:t>
            </a:r>
            <a:r>
              <a:rPr lang="pt-BR" sz="2600" dirty="0">
                <a:latin typeface="Arial" panose="020B0604020202020204" pitchFamily="34" charset="0"/>
                <a:cs typeface="Arial" panose="020B0604020202020204" pitchFamily="34" charset="0"/>
              </a:rPr>
              <a:t> é o trabalho da parte de trás da aplicação. É responsável pela implementação da regra de negócio. Exemplos de aplicações Back-</a:t>
            </a:r>
            <a:r>
              <a:rPr lang="pt-BR" sz="2600" dirty="0" err="1">
                <a:latin typeface="Arial" panose="020B0604020202020204" pitchFamily="34" charset="0"/>
                <a:cs typeface="Arial" panose="020B0604020202020204" pitchFamily="34" charset="0"/>
              </a:rPr>
              <a:t>end</a:t>
            </a:r>
            <a:r>
              <a:rPr lang="pt-BR" sz="2600" dirty="0">
                <a:latin typeface="Arial" panose="020B0604020202020204" pitchFamily="34" charset="0"/>
                <a:cs typeface="Arial" panose="020B0604020202020204" pitchFamily="34" charset="0"/>
              </a:rPr>
              <a:t>: Node, </a:t>
            </a:r>
            <a:r>
              <a:rPr lang="pt-BR" sz="2600" dirty="0" err="1">
                <a:latin typeface="Arial" panose="020B0604020202020204" pitchFamily="34" charset="0"/>
                <a:cs typeface="Arial" panose="020B0604020202020204" pitchFamily="34" charset="0"/>
              </a:rPr>
              <a:t>java</a:t>
            </a:r>
            <a:r>
              <a:rPr lang="pt-BR" sz="2600" dirty="0">
                <a:latin typeface="Arial" panose="020B0604020202020204" pitchFamily="34" charset="0"/>
                <a:cs typeface="Arial" panose="020B0604020202020204" pitchFamily="34" charset="0"/>
              </a:rPr>
              <a:t>, C#, PHP</a:t>
            </a:r>
          </a:p>
          <a:p>
            <a:pPr algn="l"/>
            <a:endParaRPr lang="pt-BR" sz="2600" dirty="0">
              <a:latin typeface="Arial" panose="020B0604020202020204" pitchFamily="34" charset="0"/>
              <a:cs typeface="Arial" panose="020B0604020202020204" pitchFamily="34" charset="0"/>
            </a:endParaRPr>
          </a:p>
          <a:p>
            <a:pPr marL="457200" indent="-457200" algn="l">
              <a:buFont typeface="Wingdings" panose="05000000000000000000" pitchFamily="2" charset="2"/>
              <a:buChar char="Ø"/>
            </a:pPr>
            <a:r>
              <a:rPr lang="pt-BR" sz="2600" dirty="0" err="1">
                <a:latin typeface="Arial" panose="020B0604020202020204" pitchFamily="34" charset="0"/>
                <a:cs typeface="Arial" panose="020B0604020202020204" pitchFamily="34" charset="0"/>
              </a:rPr>
              <a:t>Frontend</a:t>
            </a:r>
            <a:r>
              <a:rPr lang="pt-BR" sz="2600" dirty="0">
                <a:latin typeface="Arial" panose="020B0604020202020204" pitchFamily="34" charset="0"/>
                <a:cs typeface="Arial" panose="020B0604020202020204" pitchFamily="34" charset="0"/>
              </a:rPr>
              <a:t> é a interface do sistema. É onde vai haver a interação diretamente com o usuário. Exemplos de aplicações </a:t>
            </a:r>
            <a:r>
              <a:rPr lang="pt-BR" sz="2600" dirty="0" err="1">
                <a:latin typeface="Arial" panose="020B0604020202020204" pitchFamily="34" charset="0"/>
                <a:cs typeface="Arial" panose="020B0604020202020204" pitchFamily="34" charset="0"/>
              </a:rPr>
              <a:t>frontend</a:t>
            </a:r>
            <a:r>
              <a:rPr lang="pt-BR" sz="2600" dirty="0">
                <a:latin typeface="Arial" panose="020B0604020202020204" pitchFamily="34" charset="0"/>
                <a:cs typeface="Arial" panose="020B0604020202020204" pitchFamily="34" charset="0"/>
              </a:rPr>
              <a:t>: </a:t>
            </a:r>
            <a:r>
              <a:rPr lang="pt-BR" sz="2600" dirty="0" err="1">
                <a:latin typeface="Arial" panose="020B0604020202020204" pitchFamily="34" charset="0"/>
                <a:cs typeface="Arial" panose="020B0604020202020204" pitchFamily="34" charset="0"/>
              </a:rPr>
              <a:t>html</a:t>
            </a:r>
            <a:r>
              <a:rPr lang="pt-BR" sz="2600" dirty="0">
                <a:latin typeface="Arial" panose="020B0604020202020204" pitchFamily="34" charset="0"/>
                <a:cs typeface="Arial" panose="020B0604020202020204" pitchFamily="34" charset="0"/>
              </a:rPr>
              <a:t>, </a:t>
            </a:r>
            <a:r>
              <a:rPr lang="pt-BR" sz="2600" dirty="0" err="1">
                <a:latin typeface="Arial" panose="020B0604020202020204" pitchFamily="34" charset="0"/>
                <a:cs typeface="Arial" panose="020B0604020202020204" pitchFamily="34" charset="0"/>
              </a:rPr>
              <a:t>javascript</a:t>
            </a:r>
            <a:r>
              <a:rPr lang="pt-BR" sz="2600" dirty="0">
                <a:latin typeface="Arial" panose="020B0604020202020204" pitchFamily="34" charset="0"/>
                <a:cs typeface="Arial" panose="020B0604020202020204" pitchFamily="34" charset="0"/>
              </a:rPr>
              <a:t>, </a:t>
            </a:r>
            <a:r>
              <a:rPr lang="pt-BR" sz="2600" dirty="0" err="1">
                <a:latin typeface="Arial" panose="020B0604020202020204" pitchFamily="34" charset="0"/>
                <a:cs typeface="Arial" panose="020B0604020202020204" pitchFamily="34" charset="0"/>
              </a:rPr>
              <a:t>css</a:t>
            </a:r>
            <a:r>
              <a:rPr lang="pt-BR" sz="2600" dirty="0">
                <a:latin typeface="Arial" panose="020B0604020202020204" pitchFamily="34" charset="0"/>
                <a:cs typeface="Arial" panose="020B0604020202020204" pitchFamily="34" charset="0"/>
              </a:rPr>
              <a:t>, angular, </a:t>
            </a:r>
            <a:r>
              <a:rPr lang="pt-BR" sz="2600" dirty="0" err="1">
                <a:latin typeface="Arial" panose="020B0604020202020204" pitchFamily="34" charset="0"/>
                <a:cs typeface="Arial" panose="020B0604020202020204" pitchFamily="34" charset="0"/>
              </a:rPr>
              <a:t>react</a:t>
            </a:r>
            <a:r>
              <a:rPr lang="pt-BR" sz="2600" dirty="0">
                <a:latin typeface="Arial" panose="020B0604020202020204" pitchFamily="34" charset="0"/>
                <a:cs typeface="Arial" panose="020B0604020202020204" pitchFamily="34" charset="0"/>
              </a:rPr>
              <a:t>... </a:t>
            </a:r>
          </a:p>
          <a:p>
            <a:endParaRPr lang="pt-BR" dirty="0"/>
          </a:p>
          <a:p>
            <a:endParaRPr lang="pt-BR" dirty="0"/>
          </a:p>
          <a:p>
            <a:endParaRPr lang="pt-BR" dirty="0"/>
          </a:p>
        </p:txBody>
      </p:sp>
      <p:pic>
        <p:nvPicPr>
          <p:cNvPr id="6" name="Imagem 5">
            <a:extLst>
              <a:ext uri="{FF2B5EF4-FFF2-40B4-BE49-F238E27FC236}">
                <a16:creationId xmlns:a16="http://schemas.microsoft.com/office/drawing/2014/main" id="{5CC453F6-7379-4958-9557-6B6218C8F00D}"/>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21EA04A-5AE5-40E3-A2A6-A45A12B56AD9}"/>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243677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5E01939E-484F-441A-B9D8-405CFB3D8F5F}"/>
              </a:ext>
            </a:extLst>
          </p:cNvPr>
          <p:cNvSpPr txBox="1">
            <a:spLocks/>
          </p:cNvSpPr>
          <p:nvPr/>
        </p:nvSpPr>
        <p:spPr>
          <a:xfrm>
            <a:off x="0" y="122968"/>
            <a:ext cx="12192000" cy="85443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7100" b="1" dirty="0">
                <a:solidFill>
                  <a:srgbClr val="F46524"/>
                </a:solidFill>
                <a:latin typeface="Arial" panose="020B0604020202020204" pitchFamily="34" charset="0"/>
                <a:cs typeface="Arial" panose="020B0604020202020204" pitchFamily="34" charset="0"/>
              </a:rPr>
              <a:t>Arquitetura</a:t>
            </a:r>
            <a:r>
              <a:rPr lang="pt-BR" sz="7200" b="1" dirty="0">
                <a:solidFill>
                  <a:srgbClr val="F46524"/>
                </a:solidFill>
                <a:latin typeface="Arial" panose="020B0604020202020204" pitchFamily="34" charset="0"/>
                <a:cs typeface="Arial" panose="020B0604020202020204" pitchFamily="34" charset="0"/>
              </a:rPr>
              <a:t> </a:t>
            </a:r>
          </a:p>
        </p:txBody>
      </p:sp>
      <p:pic>
        <p:nvPicPr>
          <p:cNvPr id="5" name="Imagem 4">
            <a:extLst>
              <a:ext uri="{FF2B5EF4-FFF2-40B4-BE49-F238E27FC236}">
                <a16:creationId xmlns:a16="http://schemas.microsoft.com/office/drawing/2014/main" id="{B7EBF452-F2A0-48DF-AC37-A6328A2D7943}"/>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6" name="Imagem 5">
            <a:extLst>
              <a:ext uri="{FF2B5EF4-FFF2-40B4-BE49-F238E27FC236}">
                <a16:creationId xmlns:a16="http://schemas.microsoft.com/office/drawing/2014/main" id="{B17925CE-4459-45E7-90BC-5E0C6278519A}"/>
              </a:ext>
            </a:extLst>
          </p:cNvPr>
          <p:cNvPicPr>
            <a:picLocks noChangeAspect="1"/>
          </p:cNvPicPr>
          <p:nvPr/>
        </p:nvPicPr>
        <p:blipFill>
          <a:blip r:embed="rId3"/>
          <a:stretch>
            <a:fillRect/>
          </a:stretch>
        </p:blipFill>
        <p:spPr>
          <a:xfrm>
            <a:off x="0" y="0"/>
            <a:ext cx="1419225" cy="1495425"/>
          </a:xfrm>
          <a:prstGeom prst="rect">
            <a:avLst/>
          </a:prstGeom>
        </p:spPr>
      </p:pic>
      <p:pic>
        <p:nvPicPr>
          <p:cNvPr id="7" name="Imagem 6">
            <a:extLst>
              <a:ext uri="{FF2B5EF4-FFF2-40B4-BE49-F238E27FC236}">
                <a16:creationId xmlns:a16="http://schemas.microsoft.com/office/drawing/2014/main" id="{F3AF209B-1DA5-4106-8973-9DF1334242A3}"/>
              </a:ext>
            </a:extLst>
          </p:cNvPr>
          <p:cNvPicPr>
            <a:picLocks noChangeAspect="1"/>
          </p:cNvPicPr>
          <p:nvPr/>
        </p:nvPicPr>
        <p:blipFill>
          <a:blip r:embed="rId4"/>
          <a:stretch>
            <a:fillRect/>
          </a:stretch>
        </p:blipFill>
        <p:spPr>
          <a:xfrm>
            <a:off x="3702377" y="2505701"/>
            <a:ext cx="4787246" cy="2696613"/>
          </a:xfrm>
          <a:prstGeom prst="rect">
            <a:avLst/>
          </a:prstGeom>
        </p:spPr>
      </p:pic>
    </p:spTree>
    <p:extLst>
      <p:ext uri="{BB962C8B-B14F-4D97-AF65-F5344CB8AC3E}">
        <p14:creationId xmlns:p14="http://schemas.microsoft.com/office/powerpoint/2010/main" val="3135619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8E19760-FD3F-44EF-B839-4AA37704C8EA}"/>
              </a:ext>
            </a:extLst>
          </p:cNvPr>
          <p:cNvSpPr>
            <a:spLocks noGrp="1"/>
          </p:cNvSpPr>
          <p:nvPr>
            <p:ph idx="1"/>
          </p:nvPr>
        </p:nvSpPr>
        <p:spPr/>
        <p:txBody>
          <a:bodyPr>
            <a:normAutofit/>
          </a:bodyPr>
          <a:lstStyle/>
          <a:p>
            <a:pPr>
              <a:buFont typeface="Wingdings" panose="05000000000000000000" pitchFamily="2" charset="2"/>
              <a:buChar char="Ø"/>
            </a:pPr>
            <a:r>
              <a:rPr lang="pt-BR" dirty="0">
                <a:latin typeface="Arial" panose="020B0604020202020204" pitchFamily="34" charset="0"/>
                <a:cs typeface="Arial" panose="020B0604020202020204" pitchFamily="34" charset="0"/>
              </a:rPr>
              <a:t>O que é Web </a:t>
            </a:r>
            <a:r>
              <a:rPr lang="pt-BR" dirty="0" err="1">
                <a:latin typeface="Arial" panose="020B0604020202020204" pitchFamily="34" charset="0"/>
                <a:cs typeface="Arial" panose="020B0604020202020204" pitchFamily="34" charset="0"/>
              </a:rPr>
              <a:t>Components</a:t>
            </a:r>
            <a:r>
              <a:rPr lang="pt-BR" dirty="0">
                <a:latin typeface="Arial" panose="020B0604020202020204" pitchFamily="34" charset="0"/>
                <a:cs typeface="Arial" panose="020B0604020202020204" pitchFamily="34" charset="0"/>
              </a:rPr>
              <a:t>?</a:t>
            </a:r>
          </a:p>
          <a:p>
            <a:pPr>
              <a:buFont typeface="Wingdings" panose="05000000000000000000" pitchFamily="2" charset="2"/>
              <a:buChar char="Ø"/>
            </a:pPr>
            <a:endParaRPr lang="pt-BR" dirty="0">
              <a:latin typeface="Arial" panose="020B0604020202020204" pitchFamily="34" charset="0"/>
              <a:cs typeface="Arial" panose="020B0604020202020204" pitchFamily="34" charset="0"/>
            </a:endParaRPr>
          </a:p>
          <a:p>
            <a:pPr>
              <a:buFont typeface="Wingdings" panose="05000000000000000000" pitchFamily="2" charset="2"/>
              <a:buChar char="Ø"/>
            </a:pPr>
            <a:r>
              <a:rPr lang="pt-BR" dirty="0">
                <a:latin typeface="Arial" panose="020B0604020202020204" pitchFamily="34" charset="0"/>
                <a:cs typeface="Arial" panose="020B0604020202020204" pitchFamily="34" charset="0"/>
              </a:rPr>
              <a:t>É a capacidade de criar </a:t>
            </a:r>
            <a:r>
              <a:rPr lang="pt-BR" dirty="0" err="1">
                <a:latin typeface="Arial" panose="020B0604020202020204" pitchFamily="34" charset="0"/>
                <a:cs typeface="Arial" panose="020B0604020202020204" pitchFamily="34" charset="0"/>
              </a:rPr>
              <a:t>custom</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tags</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html</a:t>
            </a:r>
            <a:r>
              <a:rPr lang="pt-BR" dirty="0">
                <a:latin typeface="Arial" panose="020B0604020202020204" pitchFamily="34" charset="0"/>
                <a:cs typeface="Arial" panose="020B0604020202020204" pitchFamily="34" charset="0"/>
              </a:rPr>
              <a:t> que encapsulam estrutura (</a:t>
            </a:r>
            <a:r>
              <a:rPr lang="pt-BR" dirty="0" err="1">
                <a:latin typeface="Arial" panose="020B0604020202020204" pitchFamily="34" charset="0"/>
                <a:cs typeface="Arial" panose="020B0604020202020204" pitchFamily="34" charset="0"/>
              </a:rPr>
              <a:t>html</a:t>
            </a:r>
            <a:r>
              <a:rPr lang="pt-BR" dirty="0">
                <a:latin typeface="Arial" panose="020B0604020202020204" pitchFamily="34" charset="0"/>
                <a:cs typeface="Arial" panose="020B0604020202020204" pitchFamily="34" charset="0"/>
              </a:rPr>
              <a:t>), estilo (</a:t>
            </a:r>
            <a:r>
              <a:rPr lang="pt-BR" dirty="0" err="1">
                <a:latin typeface="Arial" panose="020B0604020202020204" pitchFamily="34" charset="0"/>
                <a:cs typeface="Arial" panose="020B0604020202020204" pitchFamily="34" charset="0"/>
              </a:rPr>
              <a:t>css</a:t>
            </a:r>
            <a:r>
              <a:rPr lang="pt-BR" dirty="0">
                <a:latin typeface="Arial" panose="020B0604020202020204" pitchFamily="34" charset="0"/>
                <a:cs typeface="Arial" panose="020B0604020202020204" pitchFamily="34" charset="0"/>
              </a:rPr>
              <a:t>) e comportamento (</a:t>
            </a:r>
            <a:r>
              <a:rPr lang="pt-BR" dirty="0" err="1">
                <a:latin typeface="Arial" panose="020B0604020202020204" pitchFamily="34" charset="0"/>
                <a:cs typeface="Arial" panose="020B0604020202020204" pitchFamily="34" charset="0"/>
              </a:rPr>
              <a:t>JavaScript</a:t>
            </a:r>
            <a:r>
              <a:rPr lang="pt-BR" dirty="0">
                <a:latin typeface="Arial" panose="020B0604020202020204" pitchFamily="34" charset="0"/>
                <a:cs typeface="Arial" panose="020B0604020202020204" pitchFamily="34" charset="0"/>
              </a:rPr>
              <a:t>). Pode-se entender como trechos de </a:t>
            </a:r>
            <a:r>
              <a:rPr lang="pt-BR" dirty="0" err="1">
                <a:latin typeface="Arial" panose="020B0604020202020204" pitchFamily="34" charset="0"/>
                <a:cs typeface="Arial" panose="020B0604020202020204" pitchFamily="34" charset="0"/>
              </a:rPr>
              <a:t>html</a:t>
            </a:r>
            <a:r>
              <a:rPr lang="pt-BR" dirty="0">
                <a:latin typeface="Arial" panose="020B0604020202020204" pitchFamily="34" charset="0"/>
                <a:cs typeface="Arial" panose="020B0604020202020204" pitchFamily="34" charset="0"/>
              </a:rPr>
              <a:t> reaproveitáveis.</a:t>
            </a:r>
            <a:endParaRPr lang="pt-BR" dirty="0"/>
          </a:p>
          <a:p>
            <a:endParaRPr lang="pt-BR" dirty="0"/>
          </a:p>
          <a:p>
            <a:endParaRPr lang="pt-BR" dirty="0"/>
          </a:p>
          <a:p>
            <a:endParaRPr lang="pt-BR" dirty="0"/>
          </a:p>
        </p:txBody>
      </p:sp>
      <p:sp>
        <p:nvSpPr>
          <p:cNvPr id="6" name="Título 1">
            <a:extLst>
              <a:ext uri="{FF2B5EF4-FFF2-40B4-BE49-F238E27FC236}">
                <a16:creationId xmlns:a16="http://schemas.microsoft.com/office/drawing/2014/main" id="{E76892E4-5923-43F6-88D4-FD77A7A0430E}"/>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800" b="1" dirty="0">
                <a:solidFill>
                  <a:srgbClr val="F46524"/>
                </a:solidFill>
                <a:latin typeface="Arial" panose="020B0604020202020204" pitchFamily="34" charset="0"/>
                <a:cs typeface="Arial" panose="020B0604020202020204" pitchFamily="34" charset="0"/>
              </a:rPr>
              <a:t>Antes de falar em React.js</a:t>
            </a:r>
          </a:p>
        </p:txBody>
      </p:sp>
      <p:pic>
        <p:nvPicPr>
          <p:cNvPr id="7" name="Imagem 6">
            <a:extLst>
              <a:ext uri="{FF2B5EF4-FFF2-40B4-BE49-F238E27FC236}">
                <a16:creationId xmlns:a16="http://schemas.microsoft.com/office/drawing/2014/main" id="{36E4241D-3BF1-4DDE-A160-5995E35B39E9}"/>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8F9B4308-4D30-4F58-8B64-145C9B7C729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194942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buFont typeface="Wingdings" panose="05000000000000000000" pitchFamily="2" charset="2"/>
              <a:buChar char="Ø"/>
            </a:pPr>
            <a:r>
              <a:rPr lang="pt-BR" dirty="0">
                <a:latin typeface="Arial" panose="020B0604020202020204" pitchFamily="34" charset="0"/>
                <a:cs typeface="Arial" panose="020B0604020202020204" pitchFamily="34" charset="0"/>
              </a:rPr>
              <a:t>É uma ferramenta para somente criar componentes.</a:t>
            </a:r>
          </a:p>
          <a:p>
            <a:pPr marL="0" indent="0">
              <a:buNone/>
            </a:pPr>
            <a:endParaRPr lang="pt-BR" dirty="0">
              <a:latin typeface="Arial" panose="020B0604020202020204" pitchFamily="34" charset="0"/>
              <a:cs typeface="Arial" panose="020B0604020202020204" pitchFamily="34" charset="0"/>
            </a:endParaRPr>
          </a:p>
          <a:p>
            <a:pPr>
              <a:buFont typeface="Wingdings" panose="05000000000000000000" pitchFamily="2" charset="2"/>
              <a:buChar char="Ø"/>
            </a:pPr>
            <a:r>
              <a:rPr lang="pt-BR" dirty="0">
                <a:latin typeface="Arial" panose="020B0604020202020204" pitchFamily="34" charset="0"/>
                <a:cs typeface="Arial" panose="020B0604020202020204" pitchFamily="34" charset="0"/>
              </a:rPr>
              <a:t>Criada pelo Instagram antes do Facebook comprá-lo.</a:t>
            </a: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b="1" dirty="0">
                <a:solidFill>
                  <a:srgbClr val="F46524"/>
                </a:solidFill>
                <a:latin typeface="Arial" panose="020B0604020202020204" pitchFamily="34" charset="0"/>
                <a:cs typeface="Arial" panose="020B0604020202020204" pitchFamily="34" charset="0"/>
              </a:rPr>
              <a:t>React</a:t>
            </a:r>
            <a:r>
              <a:rPr lang="pt-BR" sz="7200" b="1" dirty="0">
                <a:solidFill>
                  <a:srgbClr val="F46524"/>
                </a:solidFill>
                <a:latin typeface="Arial" panose="020B0604020202020204" pitchFamily="34" charset="0"/>
                <a:cs typeface="Arial" panose="020B0604020202020204" pitchFamily="34" charset="0"/>
              </a:rPr>
              <a:t>.js</a:t>
            </a: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3966330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buFont typeface="Wingdings" panose="05000000000000000000" pitchFamily="2" charset="2"/>
              <a:buChar char="Ø"/>
            </a:pPr>
            <a:r>
              <a:rPr lang="pt-BR" dirty="0">
                <a:latin typeface="Arial" panose="020B0604020202020204" pitchFamily="34" charset="0"/>
                <a:cs typeface="Arial" panose="020B0604020202020204" pitchFamily="34" charset="0"/>
              </a:rPr>
              <a:t>Virtual-DOM</a:t>
            </a:r>
          </a:p>
          <a:p>
            <a:pPr lvl="1" algn="just"/>
            <a:r>
              <a:rPr lang="pt-BR" dirty="0">
                <a:latin typeface="Arial" panose="020B0604020202020204" pitchFamily="34" charset="0"/>
                <a:cs typeface="Arial" panose="020B0604020202020204" pitchFamily="34" charset="0"/>
              </a:rPr>
              <a:t>V-dom é uma técnica simples e complexa ao mesmo tempo. Simples no conceito e complexa na aplicação.</a:t>
            </a:r>
          </a:p>
          <a:p>
            <a:pPr lvl="1" algn="just"/>
            <a:r>
              <a:rPr lang="pt-BR" dirty="0">
                <a:latin typeface="Arial" panose="020B0604020202020204" pitchFamily="34" charset="0"/>
                <a:cs typeface="Arial" panose="020B0604020202020204" pitchFamily="34" charset="0"/>
              </a:rPr>
              <a:t>É uma representação em </a:t>
            </a:r>
            <a:r>
              <a:rPr lang="pt-BR" dirty="0" err="1">
                <a:latin typeface="Arial" panose="020B0604020202020204" pitchFamily="34" charset="0"/>
                <a:cs typeface="Arial" panose="020B0604020202020204" pitchFamily="34" charset="0"/>
              </a:rPr>
              <a:t>JavaScript</a:t>
            </a:r>
            <a:r>
              <a:rPr lang="pt-BR" dirty="0">
                <a:latin typeface="Arial" panose="020B0604020202020204" pitchFamily="34" charset="0"/>
                <a:cs typeface="Arial" panose="020B0604020202020204" pitchFamily="34" charset="0"/>
              </a:rPr>
              <a:t> puro (memória) do DOM “real”.</a:t>
            </a:r>
          </a:p>
          <a:p>
            <a:pPr lvl="1" algn="just"/>
            <a:r>
              <a:rPr lang="pt-BR" dirty="0">
                <a:latin typeface="Arial" panose="020B0604020202020204" pitchFamily="34" charset="0"/>
                <a:cs typeface="Arial" panose="020B0604020202020204" pitchFamily="34" charset="0"/>
              </a:rPr>
              <a:t>O objeto v-dom é manipulado e quando atualizado um algoritmo calcula a diferença entre o v-dom e o DOM real, alterando somente os pedaços do DOM.</a:t>
            </a:r>
          </a:p>
          <a:p>
            <a:pPr>
              <a:buFont typeface="Wingdings" panose="05000000000000000000" pitchFamily="2" charset="2"/>
              <a:buChar char="Ø"/>
            </a:pPr>
            <a:endParaRPr lang="pt-BR"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b="1" dirty="0">
                <a:solidFill>
                  <a:srgbClr val="F46524"/>
                </a:solidFill>
                <a:latin typeface="Arial" panose="020B0604020202020204" pitchFamily="34" charset="0"/>
                <a:cs typeface="Arial" panose="020B0604020202020204" pitchFamily="34" charset="0"/>
              </a:rPr>
              <a:t>React</a:t>
            </a:r>
            <a:r>
              <a:rPr lang="pt-BR" sz="7200" b="1" dirty="0">
                <a:solidFill>
                  <a:srgbClr val="F46524"/>
                </a:solidFill>
                <a:latin typeface="Arial" panose="020B0604020202020204" pitchFamily="34" charset="0"/>
                <a:cs typeface="Arial" panose="020B0604020202020204" pitchFamily="34" charset="0"/>
              </a:rPr>
              <a:t>.js</a:t>
            </a: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414454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buFont typeface="Wingdings" panose="05000000000000000000" pitchFamily="2" charset="2"/>
              <a:buChar char="Ø"/>
            </a:pPr>
            <a:r>
              <a:rPr lang="pt-BR" dirty="0">
                <a:latin typeface="Arial" panose="020B0604020202020204" pitchFamily="34" charset="0"/>
                <a:cs typeface="Arial" panose="020B0604020202020204" pitchFamily="34" charset="0"/>
              </a:rPr>
              <a:t>JSX</a:t>
            </a:r>
          </a:p>
          <a:p>
            <a:pPr lvl="1" algn="just"/>
            <a:r>
              <a:rPr lang="pt-BR" dirty="0">
                <a:latin typeface="Arial" panose="020B0604020202020204" pitchFamily="34" charset="0"/>
                <a:cs typeface="Arial" panose="020B0604020202020204" pitchFamily="34" charset="0"/>
              </a:rPr>
              <a:t>JSX é uma sintaxe semelhante ao XML, onde você consegue escrever e compreender de uma melhor forma, como será montado o seu </a:t>
            </a:r>
            <a:r>
              <a:rPr lang="pt-BR" dirty="0" err="1">
                <a:latin typeface="Arial" panose="020B0604020202020204" pitchFamily="34" charset="0"/>
                <a:cs typeface="Arial" panose="020B0604020202020204" pitchFamily="34" charset="0"/>
              </a:rPr>
              <a:t>component</a:t>
            </a:r>
            <a:r>
              <a:rPr lang="pt-BR" dirty="0">
                <a:latin typeface="Arial" panose="020B0604020202020204" pitchFamily="34" charset="0"/>
                <a:cs typeface="Arial" panose="020B0604020202020204" pitchFamily="34" charset="0"/>
              </a:rPr>
              <a:t> na UI.</a:t>
            </a:r>
          </a:p>
          <a:p>
            <a:pPr>
              <a:buFont typeface="Wingdings" panose="05000000000000000000" pitchFamily="2" charset="2"/>
              <a:buChar char="Ø"/>
            </a:pPr>
            <a:endParaRPr lang="pt-BR"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b="1" dirty="0">
                <a:solidFill>
                  <a:srgbClr val="F46524"/>
                </a:solidFill>
                <a:latin typeface="Arial" panose="020B0604020202020204" pitchFamily="34" charset="0"/>
                <a:cs typeface="Arial" panose="020B0604020202020204" pitchFamily="34" charset="0"/>
              </a:rPr>
              <a:t>React</a:t>
            </a:r>
            <a:r>
              <a:rPr lang="pt-BR" sz="7200" b="1" dirty="0">
                <a:solidFill>
                  <a:srgbClr val="F46524"/>
                </a:solidFill>
                <a:latin typeface="Arial" panose="020B0604020202020204" pitchFamily="34" charset="0"/>
                <a:cs typeface="Arial" panose="020B0604020202020204" pitchFamily="34" charset="0"/>
              </a:rPr>
              <a:t>.js</a:t>
            </a: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282311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a:xfrm>
            <a:off x="838200" y="1825625"/>
            <a:ext cx="10515600" cy="4351338"/>
          </a:xfrm>
        </p:spPr>
        <p:txBody>
          <a:bodyPr>
            <a:normAutofit/>
          </a:bodyPr>
          <a:lstStyle/>
          <a:p>
            <a:pPr>
              <a:buFont typeface="Wingdings" panose="05000000000000000000" pitchFamily="2" charset="2"/>
              <a:buChar char="Ø"/>
            </a:pPr>
            <a:r>
              <a:rPr lang="pt-BR" dirty="0">
                <a:latin typeface="Arial" panose="020B0604020202020204" pitchFamily="34" charset="0"/>
                <a:cs typeface="Arial" panose="020B0604020202020204" pitchFamily="34" charset="0"/>
              </a:rPr>
              <a:t>Código com JSX</a:t>
            </a:r>
          </a:p>
          <a:p>
            <a:pPr marL="457200" lvl="1" indent="0" algn="just">
              <a:buNone/>
            </a:pPr>
            <a:endParaRPr lang="pt-BR" dirty="0">
              <a:latin typeface="Arial" panose="020B0604020202020204" pitchFamily="34" charset="0"/>
              <a:cs typeface="Arial" panose="020B0604020202020204" pitchFamily="34" charset="0"/>
            </a:endParaRPr>
          </a:p>
          <a:p>
            <a:pPr marL="457200" lvl="1" indent="0" algn="just">
              <a:buNone/>
            </a:pPr>
            <a:endParaRPr lang="pt-BR"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pt-BR"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b="1">
                <a:solidFill>
                  <a:srgbClr val="F46524"/>
                </a:solidFill>
                <a:latin typeface="Arial" panose="020B0604020202020204" pitchFamily="34" charset="0"/>
                <a:cs typeface="Arial" panose="020B0604020202020204" pitchFamily="34" charset="0"/>
              </a:rPr>
              <a:t>React</a:t>
            </a:r>
            <a:r>
              <a:rPr lang="pt-BR" sz="7200" b="1">
                <a:solidFill>
                  <a:srgbClr val="F46524"/>
                </a:solidFill>
                <a:latin typeface="Arial" panose="020B0604020202020204" pitchFamily="34" charset="0"/>
                <a:cs typeface="Arial" panose="020B0604020202020204" pitchFamily="34" charset="0"/>
              </a:rPr>
              <a:t>.js</a:t>
            </a:r>
            <a:endParaRPr lang="pt-BR" sz="72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pic>
        <p:nvPicPr>
          <p:cNvPr id="2" name="Imagem 1">
            <a:extLst>
              <a:ext uri="{FF2B5EF4-FFF2-40B4-BE49-F238E27FC236}">
                <a16:creationId xmlns:a16="http://schemas.microsoft.com/office/drawing/2014/main" id="{C2122F89-B813-4949-B141-69C0627B860A}"/>
              </a:ext>
            </a:extLst>
          </p:cNvPr>
          <p:cNvPicPr>
            <a:picLocks noChangeAspect="1"/>
          </p:cNvPicPr>
          <p:nvPr/>
        </p:nvPicPr>
        <p:blipFill>
          <a:blip r:embed="rId4"/>
          <a:stretch>
            <a:fillRect/>
          </a:stretch>
        </p:blipFill>
        <p:spPr>
          <a:xfrm>
            <a:off x="2140994" y="2969043"/>
            <a:ext cx="7910012" cy="2948176"/>
          </a:xfrm>
          <a:prstGeom prst="rect">
            <a:avLst/>
          </a:prstGeom>
        </p:spPr>
      </p:pic>
    </p:spTree>
    <p:extLst>
      <p:ext uri="{BB962C8B-B14F-4D97-AF65-F5344CB8AC3E}">
        <p14:creationId xmlns:p14="http://schemas.microsoft.com/office/powerpoint/2010/main" val="64337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923</TotalTime>
  <Words>819</Words>
  <Application>Microsoft Office PowerPoint</Application>
  <PresentationFormat>Widescreen</PresentationFormat>
  <Paragraphs>92</Paragraphs>
  <Slides>25</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25</vt:i4>
      </vt:variant>
    </vt:vector>
  </HeadingPairs>
  <TitlesOfParts>
    <vt:vector size="30" baseType="lpstr">
      <vt:lpstr>Arial</vt:lpstr>
      <vt:lpstr>Calibri</vt:lpstr>
      <vt:lpstr>Calibri Light</vt:lpstr>
      <vt:lpstr>Wingdings</vt:lpstr>
      <vt:lpstr>Tema do Office</vt:lpstr>
      <vt:lpstr>TEES - TREINAMENTO</vt:lpstr>
      <vt:lpstr>Apresentação do PowerPoint</vt:lpstr>
      <vt:lpstr>Node + React – Backend x Frontend</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 React – Backend x Frontend</dc:title>
  <dc:creator>Raphael Louzada</dc:creator>
  <cp:lastModifiedBy>Ruan Ferreira</cp:lastModifiedBy>
  <cp:revision>43</cp:revision>
  <dcterms:created xsi:type="dcterms:W3CDTF">2019-01-17T12:18:06Z</dcterms:created>
  <dcterms:modified xsi:type="dcterms:W3CDTF">2019-01-26T02:22:22Z</dcterms:modified>
</cp:coreProperties>
</file>