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23812500" cx="33337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00">
          <p15:clr>
            <a:srgbClr val="A4A3A4"/>
          </p15:clr>
        </p15:guide>
        <p15:guide id="2" pos="10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00" orient="horz"/>
        <p:guide pos="105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e96cf30f_0_6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e96cf3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e96cf30f_0_19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e96cf3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82b2afc4_0_227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82b2afc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82b2afc4_0_23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82b2afc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82b2afc4_0_187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82b2afc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82b2afc4_0_21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82b2afc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78521c0cd_1_9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78521c0c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30c384fb_0_0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30c38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82b2afc4_0_217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82b2af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82b2afc4_0_19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82b2afc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f82b2afc4_0_197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f82b2afc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82b2afc4_0_12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82b2afc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f82b2afc4_0_17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f82b2afc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82b2afc4_0_22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82b2afc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82b2afc4_0_20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82b2afc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e96cf30f_0_0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e96cf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82b2afc4_0_247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82b2afc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e96cf30f_0_12:notes"/>
          <p:cNvSpPr/>
          <p:nvPr>
            <p:ph idx="2" type="sldImg"/>
          </p:nvPr>
        </p:nvSpPr>
        <p:spPr>
          <a:xfrm>
            <a:off x="1029008" y="685800"/>
            <a:ext cx="480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e96cf3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36437" y="3447106"/>
            <a:ext cx="31064700" cy="95028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36406" y="13120949"/>
            <a:ext cx="31064700" cy="36693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0"/>
              <a:buNone/>
              <a:defRPr sz="11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36406" y="5120949"/>
            <a:ext cx="31064700" cy="90903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700"/>
              <a:buNone/>
              <a:defRPr sz="47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36406" y="14593634"/>
            <a:ext cx="31064700" cy="60222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685800" lvl="0" marL="457200" algn="ctr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indent="-584200" lvl="1" marL="914400" algn="ctr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indent="-584200" lvl="2" marL="1371600" algn="ctr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indent="-584200" lvl="3" marL="1828800" algn="ctr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indent="-584200" lvl="4" marL="2286000" algn="ctr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indent="-584200" lvl="5" marL="2743200" algn="ctr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indent="-584200" lvl="6" marL="3200400" algn="ctr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indent="-584200" lvl="7" marL="3657600" algn="ctr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indent="-584200" lvl="8" marL="4114800" algn="ctr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36406" y="9957639"/>
            <a:ext cx="31064700" cy="38973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300"/>
              <a:buNone/>
              <a:defRPr sz="1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36406" y="20603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36406" y="5335532"/>
            <a:ext cx="310647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36406" y="20603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36406" y="5335532"/>
            <a:ext cx="145830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618125" y="5335532"/>
            <a:ext cx="145830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36406" y="20603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36406" y="2572222"/>
            <a:ext cx="10237500" cy="34986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36406" y="6433333"/>
            <a:ext cx="10237500" cy="14719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87370" y="2084028"/>
            <a:ext cx="23215800" cy="189390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1pPr>
            <a:lvl2pPr lvl="1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2pPr>
            <a:lvl3pPr lvl="2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3pPr>
            <a:lvl4pPr lvl="3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4pPr>
            <a:lvl5pPr lvl="4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5pPr>
            <a:lvl6pPr lvl="5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6pPr>
            <a:lvl7pPr lvl="6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7pPr>
            <a:lvl8pPr lvl="7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8pPr>
            <a:lvl9pPr lvl="8">
              <a:spcBef>
                <a:spcPts val="0"/>
              </a:spcBef>
              <a:spcAft>
                <a:spcPts val="0"/>
              </a:spcAft>
              <a:buSzPts val="19100"/>
              <a:buNone/>
              <a:defRPr sz="19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668750" y="-579"/>
            <a:ext cx="16668900" cy="238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63300" lIns="363300" spcFirstLastPara="1" rIns="363300" wrap="square" tIns="363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67969" y="5709144"/>
            <a:ext cx="14748000" cy="68625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67969" y="12977199"/>
            <a:ext cx="14748000" cy="57180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8008594" y="3352199"/>
            <a:ext cx="13989000" cy="171069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36406" y="19585995"/>
            <a:ext cx="21870600" cy="28014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6406" y="2060301"/>
            <a:ext cx="310647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300" lIns="363300" spcFirstLastPara="1" rIns="363300" wrap="square" tIns="3633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None/>
              <a:defRPr sz="1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6406" y="5335532"/>
            <a:ext cx="31064700" cy="15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300" lIns="363300" spcFirstLastPara="1" rIns="363300" wrap="square" tIns="363300">
            <a:normAutofit/>
          </a:bodyPr>
          <a:lstStyle>
            <a:lvl1pPr indent="-685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indent="-584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indent="-584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indent="-584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indent="-584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indent="-584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indent="-584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indent="-584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indent="-584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889169" y="21588967"/>
            <a:ext cx="20004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300" lIns="363300" spcFirstLastPara="1" rIns="363300" wrap="square" tIns="363300">
            <a:normAutofit/>
          </a:bodyPr>
          <a:lstStyle>
            <a:lvl1pPr lvl="0" algn="r">
              <a:buNone/>
              <a:defRPr sz="4000">
                <a:solidFill>
                  <a:schemeClr val="dk2"/>
                </a:solidFill>
              </a:defRPr>
            </a:lvl1pPr>
            <a:lvl2pPr lvl="1" algn="r">
              <a:buNone/>
              <a:defRPr sz="4000">
                <a:solidFill>
                  <a:schemeClr val="dk2"/>
                </a:solidFill>
              </a:defRPr>
            </a:lvl2pPr>
            <a:lvl3pPr lvl="2" algn="r">
              <a:buNone/>
              <a:defRPr sz="4000">
                <a:solidFill>
                  <a:schemeClr val="dk2"/>
                </a:solidFill>
              </a:defRPr>
            </a:lvl3pPr>
            <a:lvl4pPr lvl="3" algn="r">
              <a:buNone/>
              <a:defRPr sz="4000">
                <a:solidFill>
                  <a:schemeClr val="dk2"/>
                </a:solidFill>
              </a:defRPr>
            </a:lvl4pPr>
            <a:lvl5pPr lvl="4" algn="r">
              <a:buNone/>
              <a:defRPr sz="4000">
                <a:solidFill>
                  <a:schemeClr val="dk2"/>
                </a:solidFill>
              </a:defRPr>
            </a:lvl5pPr>
            <a:lvl6pPr lvl="5" algn="r">
              <a:buNone/>
              <a:defRPr sz="4000">
                <a:solidFill>
                  <a:schemeClr val="dk2"/>
                </a:solidFill>
              </a:defRPr>
            </a:lvl6pPr>
            <a:lvl7pPr lvl="6" algn="r">
              <a:buNone/>
              <a:defRPr sz="4000">
                <a:solidFill>
                  <a:schemeClr val="dk2"/>
                </a:solidFill>
              </a:defRPr>
            </a:lvl7pPr>
            <a:lvl8pPr lvl="7" algn="r">
              <a:buNone/>
              <a:defRPr sz="4000">
                <a:solidFill>
                  <a:schemeClr val="dk2"/>
                </a:solidFill>
              </a:defRPr>
            </a:lvl8pPr>
            <a:lvl9pPr lvl="8" algn="r">
              <a:buNone/>
              <a:defRPr sz="4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3liCbRZPrZA" TargetMode="External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scikit-learn.org/stable/modules/generated/sklearn.datasets.load_breast_canc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ruancorrea/SupportVectorMachine_SVM/tree/main/applica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s://www.cetax.com.br/blog/data-science-ou-ciencia-de-dados/#:~:text=Data%20Science%20ou%20Ci%C3%AAncia%20de%20Dados%20%C3%A9%20um,captura,%20transforma%C3%A7%C3%A3o,%20gera%C3%A7%C3%A3o%20e,%20posteriormente,%20an%C3%A1lise%20de%20dados." TargetMode="External"/><Relationship Id="rId11" Type="http://schemas.openxmlformats.org/officeDocument/2006/relationships/hyperlink" Target="https://medium.com/analytics-vidhya/classifying-malignant-or-benignant-breast-cancer-using-svm-fe36f139dd21" TargetMode="External"/><Relationship Id="rId10" Type="http://schemas.openxmlformats.org/officeDocument/2006/relationships/hyperlink" Target="https://scikit-learn.org/stable/modules/generated/sklearn.datasets.load_breast_cancer.html" TargetMode="External"/><Relationship Id="rId9" Type="http://schemas.openxmlformats.org/officeDocument/2006/relationships/hyperlink" Target="https://scikit-learn.org/stable/modules/generated/sklearn.datasets.make_blobs.html" TargetMode="External"/><Relationship Id="rId5" Type="http://schemas.openxmlformats.org/officeDocument/2006/relationships/hyperlink" Target="https://minerandodados.com.br/famoso-svm/" TargetMode="External"/><Relationship Id="rId6" Type="http://schemas.openxmlformats.org/officeDocument/2006/relationships/hyperlink" Target="http://www.inf.ufpr.br/dagoncalves/IA07.pdf" TargetMode="External"/><Relationship Id="rId7" Type="http://schemas.openxmlformats.org/officeDocument/2006/relationships/hyperlink" Target="http://www.facom.ufu.br/~backes/pgc204/Aula08-SVM.pdf" TargetMode="External"/><Relationship Id="rId8" Type="http://schemas.openxmlformats.org/officeDocument/2006/relationships/hyperlink" Target="https://scikit-learn.org/stable/modules/svm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36400" y="13072080"/>
            <a:ext cx="31064700" cy="5679300"/>
          </a:xfrm>
          <a:prstGeom prst="rect">
            <a:avLst/>
          </a:prstGeom>
        </p:spPr>
        <p:txBody>
          <a:bodyPr anchorCtr="0" anchor="ctr" bIns="363300" lIns="363300" spcFirstLastPara="1" rIns="363300" wrap="square" tIns="3633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Support Vector Machines (</a:t>
            </a:r>
            <a:r>
              <a:rPr b="1" lang="pt-BR">
                <a:solidFill>
                  <a:srgbClr val="FFFF00"/>
                </a:solidFill>
              </a:rPr>
              <a:t>SVM</a:t>
            </a:r>
            <a:r>
              <a:rPr b="1" lang="pt-BR">
                <a:solidFill>
                  <a:srgbClr val="E5E5E5"/>
                </a:solidFill>
              </a:rPr>
              <a:t>)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0">
                <a:solidFill>
                  <a:srgbClr val="E5E5E5"/>
                </a:solidFill>
              </a:rPr>
              <a:t>Ruan Heleno Correa da Silva</a:t>
            </a:r>
            <a:endParaRPr b="1" sz="9000"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Execução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136400" y="3633525"/>
            <a:ext cx="31064700" cy="17518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Dado um conjunto de dados de treino, cada um marcado com uma classe pertencendo a uma categoria, SVM cria um modelo que assimila novos exemplos em uma das categorias, fazendo uso de um classificador não probabilístico.</a:t>
            </a:r>
            <a:endParaRPr sz="7500"/>
          </a:p>
          <a:p>
            <a:pPr indent="-704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Nos métodos presentes, plotamos cada item de dados, como um ponto no espaço n-dimensional (onde n é o número de recursos que você tem), com o valor de cada recurso sendo o valor de uma determinada coordenada. Então, nós executamos a classificação encontrando o hiperplano que melhor diferencia as duas classes.</a:t>
            </a:r>
            <a:endParaRPr sz="7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9344850" y="13780400"/>
            <a:ext cx="14647800" cy="34713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4800"/>
              </a:spcAft>
              <a:buNone/>
            </a:pPr>
            <a:r>
              <a:rPr b="1" lang="pt-BR" sz="14300">
                <a:solidFill>
                  <a:srgbClr val="E5E5E5"/>
                </a:solidFill>
              </a:rPr>
              <a:t>SVM não linear</a:t>
            </a:r>
            <a:endParaRPr b="1" sz="14300">
              <a:solidFill>
                <a:srgbClr val="E5E5E5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4">
            <a:alphaModFix/>
          </a:blip>
          <a:srcRect b="24368" l="10409" r="33895" t="34089"/>
          <a:stretch/>
        </p:blipFill>
        <p:spPr>
          <a:xfrm>
            <a:off x="2780700" y="2524675"/>
            <a:ext cx="27776101" cy="116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Hiperplano para dados não lineares</a:t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136400" y="3957924"/>
            <a:ext cx="31064700" cy="171942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Kernel Trick</a:t>
            </a:r>
            <a:endParaRPr sz="7500"/>
          </a:p>
          <a:p>
            <a:pPr indent="-704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◆"/>
            </a:pPr>
            <a:r>
              <a:rPr lang="pt-BR" sz="7500"/>
              <a:t>se baseia em aplicar uma </a:t>
            </a:r>
            <a:r>
              <a:rPr lang="pt-BR" sz="7500"/>
              <a:t>transformação</a:t>
            </a:r>
            <a:r>
              <a:rPr lang="pt-BR" sz="7500"/>
              <a:t> nos dados e levá-los para um espaço dimensional superior onde ele possa ser separado linearmente e depois os trazemos de volta aplicando a inversa</a:t>
            </a:r>
            <a:endParaRPr sz="75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325" y="11906249"/>
            <a:ext cx="17002849" cy="9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Hiperplano para dados não lineares</a:t>
            </a:r>
            <a:endParaRPr b="1">
              <a:solidFill>
                <a:srgbClr val="E5E5E5"/>
              </a:solidFill>
            </a:endParaRPr>
          </a:p>
        </p:txBody>
      </p:sp>
      <p:pic>
        <p:nvPicPr>
          <p:cNvPr descr="A visual demonstration of the kernel trick in SVM.&#10;&#10;This short video demonstrates how vectors of two classes that cannot be linearly separated in 2-D space, &#10;can become linearly separated by a transformation function into a higher&#10;dimensional space.&#10;&#10;The transformation used is:&#10;f([x y]) = [x y (x^2+y^2)]&#10;&#10;If you would like a stand-alone file with a high-res version of this movie for academic purposes please contact me.&#10;&#10;Visit my homepage https://www.udiprod.com/, or read about my latest book &quot;Zuto: The Adventures of a Computer Virus&quot;, http://www.zutopedia.com" id="129" name="Google Shape;129;p25" title="SVM with polynomial kernel visualiz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5000" y="4590947"/>
            <a:ext cx="19507500" cy="146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3996650" y="20286225"/>
            <a:ext cx="534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Demonstração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Prós e Contras do SVM</a:t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136406" y="5335532"/>
            <a:ext cx="145830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6000"/>
              <a:buAutoNum type="romanUcPeriod"/>
            </a:pPr>
            <a:r>
              <a:rPr lang="pt-BR" sz="6000">
                <a:solidFill>
                  <a:srgbClr val="D4D4D4"/>
                </a:solidFill>
              </a:rPr>
              <a:t>Funciona muito bem com margem de separação clara.</a:t>
            </a:r>
            <a:endParaRPr sz="6000">
              <a:solidFill>
                <a:srgbClr val="D4D4D4"/>
              </a:solidFill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6000"/>
              <a:buAutoNum type="romanUcPeriod"/>
            </a:pPr>
            <a:r>
              <a:rPr lang="pt-BR" sz="6000">
                <a:solidFill>
                  <a:srgbClr val="D4D4D4"/>
                </a:solidFill>
              </a:rPr>
              <a:t>É eficaz nos casos em que o número de dimensões é maior que o número de amostras.</a:t>
            </a:r>
            <a:endParaRPr sz="6000">
              <a:solidFill>
                <a:srgbClr val="D4D4D4"/>
              </a:solidFill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6000"/>
              <a:buAutoNum type="romanUcPeriod"/>
            </a:pPr>
            <a:r>
              <a:rPr lang="pt-BR" sz="6000">
                <a:solidFill>
                  <a:srgbClr val="D4D4D4"/>
                </a:solidFill>
              </a:rPr>
              <a:t>Ele usa um subconjunto de pontos de treinamento na função de decisão (chamamos de vetores de suporte), portanto, também é eficiente em termos de memória.</a:t>
            </a:r>
            <a:endParaRPr sz="6000">
              <a:solidFill>
                <a:srgbClr val="D4D4D4"/>
              </a:solidFill>
            </a:endParaRPr>
          </a:p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17618125" y="5335532"/>
            <a:ext cx="145830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AutoNum type="romanUcPeriod"/>
            </a:pPr>
            <a:r>
              <a:rPr lang="pt-BR" sz="6000">
                <a:solidFill>
                  <a:schemeClr val="dk1"/>
                </a:solidFill>
              </a:rPr>
              <a:t>Não tem um bom desempenho quando temos um grande conjunto de dados porque o tempo de treinamento necessário é grande.</a:t>
            </a:r>
            <a:endParaRPr sz="6000">
              <a:solidFill>
                <a:schemeClr val="dk1"/>
              </a:solidFill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AutoNum type="romanUcPeriod"/>
            </a:pPr>
            <a:r>
              <a:rPr lang="pt-BR" sz="6000">
                <a:solidFill>
                  <a:schemeClr val="dk1"/>
                </a:solidFill>
              </a:rPr>
              <a:t>Ele também não funciona muito bem quando o conjunto de dados tem mais ruído, ou seja, as classes de destino estão sobrepostas.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Aplicação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136400" y="3698399"/>
            <a:ext cx="31064700" cy="174537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dados do Câncer de mama de Wisconsin</a:t>
            </a:r>
            <a:endParaRPr/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pt-BR"/>
              <a:t>Classificação binária</a:t>
            </a:r>
            <a:endParaRPr sz="60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pt-BR" sz="60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sklearn.datasets.load_breast_cancer — scikit-learn 0.24.1 documentation (scikit-learn.org)</a:t>
            </a:r>
            <a:endParaRPr sz="6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800"/>
              </a:spcBef>
              <a:spcAft>
                <a:spcPts val="4800"/>
              </a:spcAft>
              <a:buNone/>
            </a:pPr>
            <a:r>
              <a:t/>
            </a:r>
            <a:endParaRPr sz="6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Aplicação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136400" y="3698399"/>
            <a:ext cx="31064700" cy="174537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➔"/>
            </a:pPr>
            <a:r>
              <a:rPr lang="pt-BR"/>
              <a:t>Iris</a:t>
            </a:r>
            <a:endParaRPr/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➔"/>
            </a:pPr>
            <a:r>
              <a:rPr lang="pt-BR"/>
              <a:t>Fazer Bolhas</a:t>
            </a:r>
            <a:endParaRPr/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0"/>
              </a:spcBef>
              <a:spcAft>
                <a:spcPts val="4800"/>
              </a:spcAft>
              <a:buNone/>
            </a:pPr>
            <a:r>
              <a:rPr lang="pt-BR" sz="7000" u="sng">
                <a:solidFill>
                  <a:schemeClr val="hlink"/>
                </a:solidFill>
                <a:hlinkClick r:id="rId4"/>
              </a:rPr>
              <a:t>SupportVectorMachine_SVM/application at main · ruancorrea/SupportVectorMachine_SVM (github.com)</a:t>
            </a:r>
            <a:endParaRPr sz="7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136400" y="3698399"/>
            <a:ext cx="31064700" cy="174537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➔"/>
            </a:pPr>
            <a:r>
              <a:rPr lang="pt-BR"/>
              <a:t>Trabalho Escrito</a:t>
            </a:r>
            <a:endParaRPr/>
          </a:p>
          <a:p>
            <a:pPr indent="-584200" lvl="1" marL="914400" rtl="0" algn="l">
              <a:spcBef>
                <a:spcPts val="0"/>
              </a:spcBef>
              <a:spcAft>
                <a:spcPts val="0"/>
              </a:spcAft>
              <a:buSzPts val="5600"/>
              <a:buChar char="◆"/>
            </a:pPr>
            <a:r>
              <a:rPr lang="pt-BR"/>
              <a:t>Explicação mais detalhada</a:t>
            </a:r>
            <a:endParaRPr/>
          </a:p>
          <a:p>
            <a:pPr indent="-584200" lvl="1" marL="914400" rtl="0" algn="l">
              <a:spcBef>
                <a:spcPts val="0"/>
              </a:spcBef>
              <a:spcAft>
                <a:spcPts val="0"/>
              </a:spcAft>
              <a:buSzPts val="5600"/>
              <a:buChar char="◆"/>
            </a:pPr>
            <a:r>
              <a:rPr lang="pt-BR"/>
              <a:t>Cálculo matemático</a:t>
            </a:r>
            <a:endParaRPr/>
          </a:p>
          <a:p>
            <a:pPr indent="-584200" lvl="2" marL="1371600" rtl="0" algn="l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pt-BR"/>
              <a:t>Linear</a:t>
            </a:r>
            <a:endParaRPr/>
          </a:p>
          <a:p>
            <a:pPr indent="-584200" lvl="2" marL="1371600" rtl="0" algn="l">
              <a:spcBef>
                <a:spcPts val="0"/>
              </a:spcBef>
              <a:spcAft>
                <a:spcPts val="0"/>
              </a:spcAft>
              <a:buSzPts val="5600"/>
              <a:buChar char="●"/>
            </a:pPr>
            <a:r>
              <a:rPr lang="pt-BR"/>
              <a:t>Não linear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Referências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1136400" y="3729675"/>
            <a:ext cx="31064700" cy="17443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COELHO, Lucas. Ciência de Dados: O que é, conceito e definição, 2020. Disponível em: &lt;</a:t>
            </a:r>
            <a:r>
              <a:rPr lang="pt-BR" sz="4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Ciência de Dados: O que é, conceito e definição | Blog Cetax</a:t>
            </a:r>
            <a:r>
              <a:rPr lang="pt-BR" sz="4000">
                <a:solidFill>
                  <a:schemeClr val="dk1"/>
                </a:solidFill>
              </a:rPr>
              <a:t>&gt;. Acesso em 14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SANTANA, Rodrigo. Café com Código #18: O Famoso SVM, 2017. Disponível em: &lt;</a:t>
            </a:r>
            <a:r>
              <a:rPr lang="pt-BR" sz="4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Minerando Dados › Café com Código #18: O Famoso SVM</a:t>
            </a:r>
            <a:r>
              <a:rPr lang="pt-BR" sz="4000">
                <a:solidFill>
                  <a:schemeClr val="dk1"/>
                </a:solidFill>
              </a:rPr>
              <a:t>&gt;. Acesso em 14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ADDAN, Daniel. Support Vector Machine, 2019. Disponível em: &lt;</a:t>
            </a:r>
            <a:r>
              <a:rPr lang="pt-BR" sz="40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IA07.pdf (ufpr.br)</a:t>
            </a:r>
            <a:r>
              <a:rPr lang="pt-BR" sz="4000">
                <a:solidFill>
                  <a:schemeClr val="dk1"/>
                </a:solidFill>
              </a:rPr>
              <a:t>&gt;. Acesso em 15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J. G. B. CAMPELLO, Ricardo; FERNANDES DE MELLO, Rodrigo. Support Vector Machine - SVM, 2018. Disponível em: &lt;</a:t>
            </a:r>
            <a:r>
              <a:rPr lang="pt-BR" sz="40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Reconhecimento de Padrões (ufu.br)</a:t>
            </a:r>
            <a:r>
              <a:rPr lang="pt-BR" sz="4000">
                <a:solidFill>
                  <a:schemeClr val="dk1"/>
                </a:solidFill>
              </a:rPr>
              <a:t>&gt;. Acesso em 15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LEARN, Scikit. 1.4. Support Vector Machines. Disponível em &lt;</a:t>
            </a:r>
            <a:r>
              <a:rPr lang="pt-BR" sz="40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1.4. Support Vector Machines — scikit-learn 0.24.1 documentation (scikit-learn.org)</a:t>
            </a:r>
            <a:r>
              <a:rPr lang="pt-BR" sz="4000">
                <a:solidFill>
                  <a:schemeClr val="dk1"/>
                </a:solidFill>
              </a:rPr>
              <a:t>&gt;. Acesso em 16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LEARN, Scikit. sklearn.datasets.make_blobs. Disponível em &lt;</a:t>
            </a:r>
            <a:r>
              <a:rPr lang="pt-BR" sz="40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sklearn.datasets.make_blobs — scikit-learn 0.24.1 documentation (scikit-learn.org)</a:t>
            </a:r>
            <a:r>
              <a:rPr lang="pt-BR" sz="4000">
                <a:solidFill>
                  <a:schemeClr val="dk1"/>
                </a:solidFill>
              </a:rPr>
              <a:t>&gt;. Acesso em 17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LEARN, Scikit. sklearn.datasets.load_breast_cancer. Disponível em &lt;</a:t>
            </a:r>
            <a:r>
              <a:rPr lang="pt-BR" sz="40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sklearn.datasets.load_breast_cancer — scikit-learn 0.24.1 documentation (scikit-learn.org)</a:t>
            </a:r>
            <a:r>
              <a:rPr lang="pt-BR" sz="4000">
                <a:solidFill>
                  <a:schemeClr val="dk1"/>
                </a:solidFill>
              </a:rPr>
              <a:t>&gt;. Acesso em 17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MAYERS, Gabriel. Classifying Malignant or Benignant Breast Cancer using SVM, 2020. Disponível em: &lt;</a:t>
            </a:r>
            <a:r>
              <a:rPr lang="pt-BR" sz="40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Classifying Malignant or Benignant Breast Cancer using SVM | by Gabriel Mayers | Analytics Vidhya | Medium</a:t>
            </a:r>
            <a:r>
              <a:rPr lang="pt-BR" sz="4000">
                <a:solidFill>
                  <a:schemeClr val="dk1"/>
                </a:solidFill>
              </a:rPr>
              <a:t>&gt;. Acesso em 19 de Janeiro de 2021.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4800"/>
              </a:spcAft>
              <a:buNone/>
            </a:pPr>
            <a:r>
              <a:t/>
            </a:r>
            <a:endParaRPr sz="7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1136406" y="20603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1136406" y="5335532"/>
            <a:ext cx="31064700" cy="158166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Sumário</a:t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136400" y="3698400"/>
            <a:ext cx="31064700" cy="201138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 lnSpcReduction="10000"/>
          </a:bodyPr>
          <a:lstStyle/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Introdução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Support Vector Machines (SVM)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Vetores de Suporte e Hiperplano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Execução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Hiperplano para dados não lineares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Prós e Contras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Aplicação</a:t>
            </a:r>
            <a:endParaRPr sz="7500"/>
          </a:p>
          <a:p>
            <a:pPr indent="-704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Referências</a:t>
            </a:r>
            <a:endParaRPr sz="7500"/>
          </a:p>
          <a:p>
            <a:pPr indent="0" lvl="0" marL="0" rtl="0" algn="l">
              <a:spcBef>
                <a:spcPts val="4800"/>
              </a:spcBef>
              <a:spcAft>
                <a:spcPts val="4800"/>
              </a:spcAft>
              <a:buNone/>
            </a:pPr>
            <a:r>
              <a:t/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Introdução</a:t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36400" y="4022824"/>
            <a:ext cx="31064700" cy="17129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Modelos de Classificação</a:t>
            </a:r>
            <a:endParaRPr sz="7500"/>
          </a:p>
          <a:p>
            <a:pPr indent="-704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Árvore de Decisão</a:t>
            </a:r>
            <a:endParaRPr sz="7500"/>
          </a:p>
          <a:p>
            <a:pPr indent="-704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Regressão</a:t>
            </a:r>
            <a:endParaRPr sz="7500"/>
          </a:p>
          <a:p>
            <a:pPr indent="-704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</a:pPr>
            <a:r>
              <a:rPr lang="pt-BR" sz="7500"/>
              <a:t>Linear</a:t>
            </a:r>
            <a:endParaRPr sz="7500"/>
          </a:p>
          <a:p>
            <a:pPr indent="-704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</a:pPr>
            <a:r>
              <a:rPr lang="pt-BR" sz="7500"/>
              <a:t>Logistica</a:t>
            </a:r>
            <a:endParaRPr sz="7500"/>
          </a:p>
          <a:p>
            <a:pPr indent="-704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KNN</a:t>
            </a:r>
            <a:endParaRPr sz="7500"/>
          </a:p>
          <a:p>
            <a:pPr indent="-704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</a:pPr>
            <a:r>
              <a:rPr lang="pt-BR" sz="7500"/>
              <a:t>Support Vector Machines (SVM)</a:t>
            </a:r>
            <a:endParaRPr sz="7500"/>
          </a:p>
          <a:p>
            <a:pPr indent="-704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</a:pPr>
            <a:r>
              <a:rPr lang="pt-BR" sz="7500"/>
              <a:t>Linear</a:t>
            </a:r>
            <a:endParaRPr sz="7500"/>
          </a:p>
          <a:p>
            <a:pPr indent="-704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</a:pPr>
            <a:r>
              <a:rPr lang="pt-BR" sz="7500"/>
              <a:t>Não-Linear</a:t>
            </a:r>
            <a:endParaRPr sz="7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Support Vector Machines (SVM)</a:t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136400" y="3698400"/>
            <a:ext cx="31064700" cy="172593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Idealizado em 1979 por Vladimir Vapnik e alguns colegas</a:t>
            </a:r>
            <a:endParaRPr sz="7500"/>
          </a:p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Métodos de ML de análise de dados e reconhecimento de padrões</a:t>
            </a:r>
            <a:endParaRPr sz="7500"/>
          </a:p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Aprendizado de máquina supervisionado</a:t>
            </a:r>
            <a:endParaRPr sz="7500"/>
          </a:p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Treinamento e classificação de um dataset</a:t>
            </a:r>
            <a:endParaRPr sz="7500"/>
          </a:p>
          <a:p>
            <a:pPr indent="-704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◆"/>
            </a:pPr>
            <a:r>
              <a:rPr lang="pt-BR" sz="7500"/>
              <a:t>classificador linear binário não probabilístico </a:t>
            </a:r>
            <a:endParaRPr sz="7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8863" y="12555075"/>
            <a:ext cx="10499775" cy="10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2091150" y="13723025"/>
            <a:ext cx="29155200" cy="34713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4800"/>
              </a:spcAft>
              <a:buNone/>
            </a:pPr>
            <a:r>
              <a:rPr b="1" lang="pt-BR" sz="14300">
                <a:solidFill>
                  <a:srgbClr val="E5E5E5"/>
                </a:solidFill>
              </a:rPr>
              <a:t>Vetores de Suporte e Hiperplano</a:t>
            </a:r>
            <a:endParaRPr b="1" sz="14300"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Vetores de Suporte e Hiperplano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136400" y="3633525"/>
            <a:ext cx="31064700" cy="17518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Vetores de suporte são as coordenadas da observação individual. </a:t>
            </a:r>
            <a:endParaRPr sz="7500"/>
          </a:p>
          <a:p>
            <a:pPr indent="-704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São vetores de pontos usados para formar a margem que cria o limite entre as classes</a:t>
            </a:r>
            <a:endParaRPr sz="75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8100" y="9537975"/>
            <a:ext cx="13137524" cy="131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Vetores de Suporte e Hiperplano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36400" y="3633525"/>
            <a:ext cx="31064700" cy="17518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Hiperplano é uma linha/fronteira que melhor se agrega entre tais vetores de suporte</a:t>
            </a:r>
            <a:endParaRPr sz="7500"/>
          </a:p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Podemos ter diversos hiperplanos possíveis</a:t>
            </a:r>
            <a:r>
              <a:rPr lang="pt-BR" sz="7500"/>
              <a:t> </a:t>
            </a:r>
            <a:endParaRPr sz="75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8100" y="9537975"/>
            <a:ext cx="13137524" cy="131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36406" y="76201"/>
            <a:ext cx="31064700" cy="26514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5E5E5"/>
                </a:solidFill>
              </a:rPr>
              <a:t>Vetores de Suporte e Hiperplano</a:t>
            </a:r>
            <a:endParaRPr b="1">
              <a:solidFill>
                <a:srgbClr val="E5E5E5"/>
              </a:solidFill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5E5E5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136400" y="3633525"/>
            <a:ext cx="31064700" cy="17518500"/>
          </a:xfrm>
          <a:prstGeom prst="rect">
            <a:avLst/>
          </a:prstGeom>
        </p:spPr>
        <p:txBody>
          <a:bodyPr anchorCtr="0" anchor="t" bIns="363300" lIns="363300" spcFirstLastPara="1" rIns="363300" wrap="square" tIns="363300">
            <a:normAutofit/>
          </a:bodyPr>
          <a:lstStyle/>
          <a:p>
            <a:pPr indent="-704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500"/>
              <a:buChar char="➔"/>
            </a:pPr>
            <a:r>
              <a:rPr lang="pt-BR" sz="7500"/>
              <a:t>O SVM sempre tenta encontrar o hiperplano que vai maximizar a margem entre as classes</a:t>
            </a:r>
            <a:endParaRPr sz="75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1563" y="7126875"/>
            <a:ext cx="16734375" cy="159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11804250" y="13723025"/>
            <a:ext cx="9729000" cy="3471300"/>
          </a:xfrm>
          <a:prstGeom prst="rect">
            <a:avLst/>
          </a:prstGeom>
        </p:spPr>
        <p:txBody>
          <a:bodyPr anchorCtr="0" anchor="b" bIns="363300" lIns="363300" spcFirstLastPara="1" rIns="363300" wrap="square" tIns="3633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4800"/>
              </a:spcAft>
              <a:buNone/>
            </a:pPr>
            <a:r>
              <a:rPr b="1" lang="pt-BR" sz="14300">
                <a:solidFill>
                  <a:srgbClr val="E5E5E5"/>
                </a:solidFill>
              </a:rPr>
              <a:t>Execução</a:t>
            </a:r>
            <a:endParaRPr b="1" sz="14300">
              <a:solidFill>
                <a:srgbClr val="E5E5E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