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59" r:id="rId4"/>
    <p:sldId id="281" r:id="rId5"/>
    <p:sldId id="268" r:id="rId6"/>
    <p:sldId id="289" r:id="rId7"/>
    <p:sldId id="278" r:id="rId8"/>
    <p:sldId id="291" r:id="rId9"/>
    <p:sldId id="273" r:id="rId10"/>
    <p:sldId id="274" r:id="rId11"/>
    <p:sldId id="292" r:id="rId12"/>
    <p:sldId id="294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ruang-belajar/java-ee/blob/master/src/Daftar.class&#13;" TargetMode="External"/><Relationship Id="rId3" Type="http://schemas.openxmlformats.org/officeDocument/2006/relationships/hyperlink" Target="https://github.com/ruang-belajar/java-ee/blob/master/src/Siswa.class&#13;" TargetMode="External"/><Relationship Id="rId2" Type="http://schemas.openxmlformats.org/officeDocument/2006/relationships/hyperlink" Target="https://github.com/ruang-belajar/java-ee/blob/master/src/view2.jsp&#13;" TargetMode="External"/><Relationship Id="rId1" Type="http://schemas.openxmlformats.org/officeDocument/2006/relationships/hyperlink" Target="https://github.com/ruang-belajar/java-ee/blob/master/src/controller2.jsp&#13;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Pertemuan 6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Rubah file pada latihan sebelumnya dengan mengimplementasi model MVC dan menggunakan JSTL</a:t>
            </a:r>
            <a:endParaRPr lang="en-US" altLang="en-US" sz="2800"/>
          </a:p>
          <a:p>
            <a:r>
              <a:rPr lang="en-US" altLang="en-US" sz="2800"/>
              <a:t>Rubah classuser2.jsp menjadi classuser2controller.jsp dan classuser2view.jsp.</a:t>
            </a:r>
            <a:endParaRPr lang="en-US" altLang="en-US" sz="2800"/>
          </a:p>
          <a:p>
            <a:r>
              <a:rPr lang="en-US" altLang="en-US" sz="2800"/>
              <a:t>Opsional: Daftar user bisa dibuat menjadi class terpisah, misal: DaftarUser.  (lihat kembali Daftar.class pada contoh yang kita pelajari tadi)</a:t>
            </a:r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Tugas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Rubah classuser8.jsp pada tugas minggu lalu menjadi bentuk MVC menggunakan JSTL</a:t>
            </a:r>
            <a:endParaRPr lang="en-US"/>
          </a:p>
          <a:p>
            <a:pPr lvl="0"/>
            <a:r>
              <a:rPr lang="en-US"/>
              <a:t>File:</a:t>
            </a:r>
            <a:endParaRPr lang="en-US"/>
          </a:p>
          <a:p>
            <a:pPr lvl="1"/>
            <a:r>
              <a:rPr lang="en-US"/>
              <a:t>classuser8controller.jsp</a:t>
            </a:r>
            <a:endParaRPr lang="en-US"/>
          </a:p>
          <a:p>
            <a:pPr lvl="1"/>
            <a:r>
              <a:rPr lang="en-US"/>
              <a:t>classuser8view.jsp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JSTL + 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JSTL + EL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JSTL (</a:t>
            </a:r>
            <a:r>
              <a:rPr lang="en-US" altLang="en-US" i="1"/>
              <a:t>Java Standard Tag Language</a:t>
            </a:r>
            <a:r>
              <a:rPr lang="en-US" altLang="en-US"/>
              <a:t>) dan EL (</a:t>
            </a:r>
            <a:r>
              <a:rPr lang="en-US" altLang="en-US" i="1"/>
              <a:t>Expression Language</a:t>
            </a:r>
            <a:r>
              <a:rPr lang="en-US" altLang="en-US"/>
              <a:t>) di Java EE ini merupakan fitur khusus yang digunakan untuk membantu pembangunan web, terutama terkait penerapan model pengembangan MVC (</a:t>
            </a:r>
            <a:r>
              <a:rPr lang="en-US" altLang="en-US" i="1"/>
              <a:t>Model-View-Controller</a:t>
            </a:r>
            <a:r>
              <a:rPr lang="en-US" altLang="en-US"/>
              <a:t>).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sym typeface="+mn-ea"/>
              </a:rPr>
              <a:t>User Defined Class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Untuk bisa menggunakan JSTL, Anda perlu menambahkan library JSTL ini ke dalam project. Caranya:</a:t>
            </a:r>
            <a:endParaRPr lang="en-US" altLang="en-US" sz="2800"/>
          </a:p>
          <a:p>
            <a:pPr marL="457200" indent="-457200">
              <a:buAutoNum type="arabicPeriod"/>
            </a:pPr>
            <a:r>
              <a:rPr lang="en-US" altLang="en-US" sz="2800"/>
              <a:t>Klik kanan pada project - </a:t>
            </a:r>
            <a:r>
              <a:rPr lang="en-US" altLang="en-US" sz="2800" b="1"/>
              <a:t>Libraries</a:t>
            </a:r>
            <a:endParaRPr lang="en-US" altLang="en-US" sz="2800"/>
          </a:p>
          <a:p>
            <a:pPr marL="457200" indent="-457200">
              <a:buAutoNum type="arabicPeriod"/>
            </a:pPr>
            <a:r>
              <a:rPr lang="en-US" altLang="en-US" sz="2800"/>
              <a:t>Pilih </a:t>
            </a:r>
            <a:r>
              <a:rPr lang="en-US" altLang="en-US" sz="2800" b="1"/>
              <a:t>Add Libraries</a:t>
            </a:r>
            <a:endParaRPr lang="en-US" altLang="en-US" sz="2800" b="1"/>
          </a:p>
          <a:p>
            <a:pPr marL="457200" indent="-457200">
              <a:buAutoNum type="arabicPeriod"/>
            </a:pPr>
            <a:r>
              <a:rPr lang="en-US" altLang="en-US" sz="2800"/>
              <a:t>Pilih </a:t>
            </a:r>
            <a:r>
              <a:rPr lang="en-US" altLang="en-US" sz="2800" b="1"/>
              <a:t>JSTL x.x.x</a:t>
            </a:r>
            <a:endParaRPr lang="en-US" altLang="en-US" sz="2800"/>
          </a:p>
          <a:p>
            <a:pPr marL="457200" indent="-457200">
              <a:buAutoNum type="arabicPeriod"/>
            </a:pPr>
            <a:r>
              <a:rPr lang="en-US" altLang="en-US" sz="2800"/>
              <a:t>Klik </a:t>
            </a:r>
            <a:r>
              <a:rPr lang="en-US" altLang="en-US" sz="2800" b="1"/>
              <a:t>Add Library</a:t>
            </a:r>
            <a:endParaRPr lang="en-US" altLang="en-US" sz="2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8810" y="2178050"/>
            <a:ext cx="4605020" cy="3780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Belajar dari contoh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Download file berikut, dan coba untuk jalankan</a:t>
            </a:r>
            <a:endParaRPr lang="en-US"/>
          </a:p>
          <a:p>
            <a:r>
              <a:rPr lang="en-US" altLang="en-US"/>
              <a:t>JSP (copy ke folder Web Pages)</a:t>
            </a:r>
            <a:endParaRPr lang="en-US" altLang="en-US"/>
          </a:p>
          <a:p>
            <a:pPr lvl="1"/>
            <a:r>
              <a:rPr lang="en-US" altLang="en-US">
                <a:hlinkClick r:id="rId1" tooltip="" action="ppaction://hlinkfile"/>
              </a:rPr>
              <a:t>controller2.jsp</a:t>
            </a:r>
            <a:endParaRPr lang="en-US" altLang="en-US"/>
          </a:p>
          <a:p>
            <a:pPr lvl="1"/>
            <a:r>
              <a:rPr lang="en-US" altLang="en-US">
                <a:hlinkClick r:id="rId2" tooltip="" action="ppaction://hlinkfile"/>
              </a:rPr>
              <a:t>view2.jsp</a:t>
            </a:r>
            <a:endParaRPr lang="en-US" altLang="en-US">
              <a:hlinkClick r:id="rId2" tooltip="" action="ppaction://hlinkfile"/>
            </a:endParaRPr>
          </a:p>
          <a:p>
            <a:pPr lvl="0"/>
            <a:r>
              <a:rPr lang="en-US" sz="3200">
                <a:sym typeface="+mn-ea"/>
              </a:rPr>
              <a:t>Class (copy ke package)</a:t>
            </a:r>
            <a:endParaRPr lang="en-US" sz="3200">
              <a:sym typeface="+mn-ea"/>
            </a:endParaRPr>
          </a:p>
          <a:p>
            <a:pPr lvl="1"/>
            <a:r>
              <a:rPr lang="en-US" altLang="en-US" sz="3200">
                <a:sym typeface="+mn-ea"/>
                <a:hlinkClick r:id="rId3" action="ppaction://hlinkfile"/>
              </a:rPr>
              <a:t>Siswa.class</a:t>
            </a:r>
            <a:endParaRPr lang="en-US" altLang="en-US" sz="3200"/>
          </a:p>
          <a:p>
            <a:pPr lvl="1"/>
            <a:r>
              <a:rPr lang="en-US" altLang="en-US" sz="3200">
                <a:sym typeface="+mn-ea"/>
                <a:hlinkClick r:id="rId4" action="ppaction://hlinkfile"/>
              </a:rPr>
              <a:t>Daftar.class</a:t>
            </a:r>
            <a:endParaRPr lang="en-US" altLang="en-US" sz="3200">
              <a:sym typeface="+mn-ea"/>
            </a:endParaRPr>
          </a:p>
          <a:p>
            <a:pPr lvl="0"/>
            <a:r>
              <a:rPr lang="en-US" altLang="en-US" sz="3200">
                <a:sym typeface="+mn-ea"/>
              </a:rPr>
              <a:t>Jangan lupa untuk </a:t>
            </a:r>
            <a:r>
              <a:rPr lang="en-US" sz="3200">
                <a:sym typeface="+mn-ea"/>
              </a:rPr>
              <a:t>rubah nama package sesuai project</a:t>
            </a:r>
            <a:endParaRPr lang="en-US" altLang="en-US" sz="3200">
              <a:sym typeface="+mn-ea"/>
            </a:endParaRPr>
          </a:p>
          <a:p>
            <a:pPr lvl="0"/>
            <a:endParaRPr lang="en-US" altLang="en-US" sz="3200">
              <a:sym typeface="+mn-ea"/>
            </a:endParaRPr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135" y="1174750"/>
            <a:ext cx="7327265" cy="4953000"/>
          </a:xfrm>
        </p:spPr>
        <p:txBody>
          <a:bodyPr/>
          <a:p>
            <a:r>
              <a:rPr lang="en-US" altLang="en-US" sz="2400"/>
              <a:t>Apa yang dimaksud dengan model </a:t>
            </a:r>
            <a:r>
              <a:rPr lang="en-US" altLang="en-US" sz="2400" i="1"/>
              <a:t>MVC</a:t>
            </a:r>
            <a:r>
              <a:rPr lang="en-US" altLang="en-US" sz="2400"/>
              <a:t>?</a:t>
            </a:r>
            <a:endParaRPr lang="en-US" altLang="en-US" sz="2400"/>
          </a:p>
          <a:p>
            <a:r>
              <a:rPr lang="en-US" altLang="en-US" sz="2400"/>
              <a:t>Bisakah Anda menentukan mana bagian </a:t>
            </a:r>
            <a:r>
              <a:rPr lang="en-US" altLang="en-US" sz="2400" i="1"/>
              <a:t>Model</a:t>
            </a:r>
            <a:r>
              <a:rPr lang="en-US" altLang="en-US" sz="2400"/>
              <a:t>, </a:t>
            </a:r>
            <a:r>
              <a:rPr lang="en-US" altLang="en-US" sz="2400" i="1"/>
              <a:t>Controller </a:t>
            </a:r>
            <a:r>
              <a:rPr lang="en-US" altLang="en-US" sz="2400"/>
              <a:t>dan </a:t>
            </a:r>
            <a:r>
              <a:rPr lang="en-US" altLang="en-US" sz="2400" i="1"/>
              <a:t>View </a:t>
            </a:r>
            <a:r>
              <a:rPr lang="en-US" altLang="en-US" sz="2400"/>
              <a:t>dari contoh program sebelumnya?</a:t>
            </a:r>
            <a:endParaRPr lang="en-US" altLang="en-US" sz="2400"/>
          </a:p>
          <a:p>
            <a:r>
              <a:rPr lang="en-US" altLang="en-US" sz="2400">
                <a:sym typeface="+mn-ea"/>
              </a:rPr>
              <a:t>Apa fungsi perintah berikut pada </a:t>
            </a:r>
            <a:r>
              <a:rPr lang="en-US" altLang="en-US" sz="2400" b="1">
                <a:sym typeface="+mn-ea"/>
              </a:rPr>
              <a:t>controller1.jsp</a:t>
            </a:r>
            <a:r>
              <a:rPr lang="en-US" altLang="en-US" sz="2400">
                <a:sym typeface="+mn-ea"/>
              </a:rPr>
              <a:t>?</a:t>
            </a:r>
            <a:br>
              <a:rPr lang="en-US" altLang="en-US" sz="2400">
                <a:sym typeface="+mn-ea"/>
              </a:rPr>
            </a:br>
            <a: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request.setAttribute("siswa", siswa);</a:t>
            </a:r>
            <a:b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request.setAttribute("nilai", nilai);</a:t>
            </a:r>
            <a:b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request.setAttribute("daftarsiswa", daftar.getList());</a:t>
            </a:r>
            <a:endParaRPr lang="en-US" altLang="en-US" sz="2400">
              <a:sym typeface="+mn-ea"/>
            </a:endParaRPr>
          </a:p>
          <a:p>
            <a:r>
              <a:rPr lang="en-US" altLang="en-US" sz="2400"/>
              <a:t>Apa fungsi perintah berikut pada </a:t>
            </a:r>
            <a:r>
              <a:rPr lang="en-US" altLang="en-US" sz="2400" b="1"/>
              <a:t>controller1.jsp</a:t>
            </a:r>
            <a:r>
              <a:rPr lang="en-US" altLang="en-US" sz="2400"/>
              <a:t>?</a:t>
            </a:r>
            <a:br>
              <a:rPr lang="en-US" altLang="en-US" sz="2400"/>
            </a:br>
            <a:r>
              <a:rPr lang="en-US" altLang="en-US" sz="1400">
                <a:latin typeface="Consolas" panose="020B0609020204030204" charset="0"/>
                <a:cs typeface="Consolas" panose="020B0609020204030204" charset="0"/>
              </a:rPr>
              <a:t>RequestDispatcher dispacher = request.getRequestDispatcher("view2.jsp");</a:t>
            </a:r>
            <a:br>
              <a:rPr lang="en-US" altLang="en-US" sz="1400">
                <a:latin typeface="Consolas" panose="020B0609020204030204" charset="0"/>
                <a:cs typeface="Consolas" panose="020B0609020204030204" charset="0"/>
              </a:rPr>
            </a:br>
            <a:r>
              <a:rPr lang="en-US" altLang="en-US" sz="1400">
                <a:latin typeface="Consolas" panose="020B0609020204030204" charset="0"/>
                <a:cs typeface="Consolas" panose="020B0609020204030204" charset="0"/>
              </a:rPr>
              <a:t>dispacher.forward(request, response);</a:t>
            </a:r>
            <a:endParaRPr lang="en-US" altLang="en-US" sz="2400"/>
          </a:p>
          <a:p>
            <a:br>
              <a:rPr lang="en-US" altLang="en-US" sz="2400">
                <a:sym typeface="+mn-ea"/>
              </a:rPr>
            </a:br>
            <a:endParaRPr lang="en-US" altLang="en-US" sz="240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" y="1174750"/>
            <a:ext cx="32194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135" y="1174750"/>
            <a:ext cx="7327265" cy="4953000"/>
          </a:xfrm>
        </p:spPr>
        <p:txBody>
          <a:bodyPr/>
          <a:p>
            <a:r>
              <a:rPr lang="en-US" altLang="en-US" sz="2400">
                <a:sym typeface="+mn-ea"/>
              </a:rPr>
              <a:t>Pada view2.jsp, bagian mana yang disebut EL?</a:t>
            </a:r>
            <a:endParaRPr lang="en-US" altLang="en-US" sz="2400">
              <a:sym typeface="+mn-ea"/>
            </a:endParaRPr>
          </a:p>
          <a:p>
            <a:r>
              <a:rPr lang="en-US" altLang="en-US" sz="2400">
                <a:sym typeface="+mn-ea"/>
              </a:rPr>
              <a:t>Apa saja kegunaan tag &lt;c:out&gt; &lt;c:if&gt; &lt;c:forEach&gt;</a:t>
            </a:r>
            <a:endParaRPr lang="en-US" altLang="en-US" sz="2400">
              <a:sym typeface="+mn-ea"/>
            </a:endParaRPr>
          </a:p>
          <a:p>
            <a:r>
              <a:rPr lang="en-US" altLang="en-US" sz="2400">
                <a:sym typeface="+mn-ea"/>
              </a:rPr>
              <a:t>Selain tag tersebut, tag JTSL apa saja yang Anda bisa temukan di internet? Apa kegunaannya?</a:t>
            </a:r>
            <a:br>
              <a:rPr lang="en-US" altLang="en-US" sz="2400">
                <a:sym typeface="+mn-ea"/>
              </a:rPr>
            </a:br>
            <a:endParaRPr lang="en-US" altLang="en-US" sz="240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" y="1174750"/>
            <a:ext cx="32194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Latihan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Rubah file pada latihan sebelumnya dengan mengimplementasi model MVC dan menggunakan JSTL</a:t>
            </a:r>
            <a:endParaRPr lang="en-US" altLang="en-US" sz="2800"/>
          </a:p>
          <a:p>
            <a:r>
              <a:rPr lang="en-US" altLang="en-US" sz="2800"/>
              <a:t>Rubah classuser1.jsp menjadi classuser1controller.jsp dan classuser1view.jsp.</a:t>
            </a:r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1999</Words>
  <Application>WPS Slides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Consolas</vt:lpstr>
      <vt:lpstr>Microsoft YaHei</vt:lpstr>
      <vt:lpstr>Arial Unicode MS</vt:lpstr>
      <vt:lpstr>Calibri</vt:lpstr>
      <vt:lpstr>Communications and Dialogues</vt:lpstr>
      <vt:lpstr>Java EE</vt:lpstr>
      <vt:lpstr>JSTL + EL</vt:lpstr>
      <vt:lpstr>JSTL + EL</vt:lpstr>
      <vt:lpstr>User Defined Class</vt:lpstr>
      <vt:lpstr>Belajar dari contoh</vt:lpstr>
      <vt:lpstr>Diskusi</vt:lpstr>
      <vt:lpstr>Diskusi</vt:lpstr>
      <vt:lpstr>Latihan</vt:lpstr>
      <vt:lpstr>Latihan</vt:lpstr>
      <vt:lpstr>Latihan</vt:lpstr>
      <vt:lpstr>Tugas </vt:lpstr>
      <vt:lpstr>Tugas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/>
  <cp:lastModifiedBy>google1585754815</cp:lastModifiedBy>
  <cp:revision>28</cp:revision>
  <dcterms:created xsi:type="dcterms:W3CDTF">2025-03-10T15:35:00Z</dcterms:created>
  <dcterms:modified xsi:type="dcterms:W3CDTF">2025-04-15T17:11:03Z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E6ED88A05D9D44DBA098DBF9B5D08FB4_13</vt:lpwstr>
  </property>
  <property fmtid="{D5CDD505-2E9C-101B-9397-08002B2CF9AE}" pid="3" name="KSOProductBuildVer">
    <vt:lpwstr>1033-12.2.0.20795</vt:lpwstr>
  </property>
</Properties>
</file>