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7" r:id="rId3"/>
    <p:sldId id="259" r:id="rId4"/>
    <p:sldId id="281" r:id="rId5"/>
    <p:sldId id="268" r:id="rId6"/>
    <p:sldId id="289" r:id="rId7"/>
    <p:sldId id="295" r:id="rId8"/>
    <p:sldId id="296" r:id="rId9"/>
    <p:sldId id="298" r:id="rId10"/>
    <p:sldId id="299" r:id="rId11"/>
    <p:sldId id="300" r:id="rId12"/>
    <p:sldId id="278" r:id="rId13"/>
    <p:sldId id="273" r:id="rId14"/>
    <p:sldId id="274" r:id="rId15"/>
    <p:sldId id="294" r:id="rId16"/>
    <p:sldId id="29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github.com/ruang-belajar/java-ee/blob/master/src/home.view.jsp" TargetMode="External"/><Relationship Id="rId2" Type="http://schemas.openxmlformats.org/officeDocument/2006/relationships/hyperlink" Target="https://github.com/ruang-belajar/java-ee/blob/master/src/home.jsp" TargetMode="External"/><Relationship Id="rId1" Type="http://schemas.openxmlformats.org/officeDocument/2006/relationships/hyperlink" Target="https://github.com/ruang-belajar/java-ee/blob/master/src/Site.java" TargetMode="Externa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Java EE</a:t>
            </a:r>
            <a:endParaRPr lang="en-US"/>
          </a:p>
        </p:txBody>
      </p:sp>
      <p:sp>
        <p:nvSpPr>
          <p:cNvPr id="3" name="Subtitle 2"/>
          <p:cNvSpPr>
            <a:spLocks noGrp="1"/>
          </p:cNvSpPr>
          <p:nvPr>
            <p:ph type="subTitle" idx="1"/>
          </p:nvPr>
        </p:nvSpPr>
        <p:spPr/>
        <p:txBody>
          <a:bodyPr/>
          <a:p>
            <a:r>
              <a:rPr lang="en-US"/>
              <a:t>Mata Kuliah Java Lanjut - Pertemuan 7</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Struktur File</a:t>
            </a:r>
            <a:endParaRPr lang="en-US"/>
          </a:p>
        </p:txBody>
      </p:sp>
      <p:sp>
        <p:nvSpPr>
          <p:cNvPr id="3" name="Content Placeholder 2"/>
          <p:cNvSpPr>
            <a:spLocks noGrp="1"/>
          </p:cNvSpPr>
          <p:nvPr>
            <p:ph idx="1"/>
          </p:nvPr>
        </p:nvSpPr>
        <p:spPr/>
        <p:txBody>
          <a:bodyPr/>
          <a:p>
            <a:r>
              <a:rPr lang="en-US"/>
              <a:t>Download file berikut:</a:t>
            </a:r>
            <a:endParaRPr lang="en-US"/>
          </a:p>
          <a:p>
            <a:pPr lvl="1"/>
            <a:r>
              <a:rPr lang="en-US"/>
              <a:t>Class (copy ke package)</a:t>
            </a:r>
            <a:endParaRPr lang="en-US"/>
          </a:p>
          <a:p>
            <a:pPr lvl="2"/>
            <a:r>
              <a:rPr lang="en-US">
                <a:hlinkClick r:id="rId1" tooltip="" action="ppaction://hlinkfile"/>
              </a:rPr>
              <a:t>Site.java</a:t>
            </a:r>
            <a:endParaRPr lang="en-US"/>
          </a:p>
          <a:p>
            <a:pPr lvl="1"/>
            <a:r>
              <a:rPr lang="en-US" sz="2800"/>
              <a:t>JSP</a:t>
            </a:r>
            <a:endParaRPr lang="en-US" sz="2800"/>
          </a:p>
          <a:p>
            <a:pPr lvl="2"/>
            <a:r>
              <a:rPr lang="en-US" sz="2400">
                <a:hlinkClick r:id="rId2" tooltip="" action="ppaction://hlinkfile"/>
              </a:rPr>
              <a:t>home.jsp</a:t>
            </a:r>
            <a:endParaRPr lang="en-US" sz="2400"/>
          </a:p>
          <a:p>
            <a:pPr lvl="2"/>
            <a:r>
              <a:rPr lang="en-US" sz="2400">
                <a:hlinkClick r:id="rId3" tooltip="" action="ppaction://hlinkfile"/>
              </a:rPr>
              <a:t>home.view.jsp</a:t>
            </a:r>
            <a:endParaRPr lang="en-US"/>
          </a:p>
          <a:p>
            <a:pPr lvl="1"/>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Diskusi</a:t>
            </a:r>
            <a:endParaRPr lang="en-US"/>
          </a:p>
        </p:txBody>
      </p:sp>
      <p:sp>
        <p:nvSpPr>
          <p:cNvPr id="3" name="Content Placeholder 2"/>
          <p:cNvSpPr>
            <a:spLocks noGrp="1"/>
          </p:cNvSpPr>
          <p:nvPr>
            <p:ph idx="1"/>
          </p:nvPr>
        </p:nvSpPr>
        <p:spPr>
          <a:xfrm>
            <a:off x="3829685" y="1174750"/>
            <a:ext cx="7752715" cy="4953000"/>
          </a:xfrm>
        </p:spPr>
        <p:txBody>
          <a:bodyPr/>
          <a:p>
            <a:r>
              <a:rPr lang="en-US" altLang="en-US" sz="2400"/>
              <a:t>Coba dan pelajari Site.java</a:t>
            </a:r>
            <a:endParaRPr lang="en-US" altLang="en-US" sz="2400"/>
          </a:p>
          <a:p>
            <a:pPr lvl="1"/>
            <a:r>
              <a:rPr lang="en-US" altLang="en-US" sz="2100"/>
              <a:t>Apa maksud kata kunci </a:t>
            </a:r>
            <a:r>
              <a:rPr lang="en-US" altLang="en-US" sz="2100" b="1"/>
              <a:t>static</a:t>
            </a:r>
            <a:r>
              <a:rPr lang="en-US" altLang="en-US" sz="2100"/>
              <a:t>?</a:t>
            </a:r>
            <a:endParaRPr lang="en-US" altLang="en-US" sz="2100"/>
          </a:p>
          <a:p>
            <a:pPr lvl="1"/>
            <a:r>
              <a:rPr lang="en-US" altLang="en-US" sz="2100"/>
              <a:t>Apa maksud kata kunci </a:t>
            </a:r>
            <a:r>
              <a:rPr lang="en-US" altLang="en-US" sz="2100" b="1"/>
              <a:t>final</a:t>
            </a:r>
            <a:r>
              <a:rPr lang="en-US" altLang="en-US" sz="2100"/>
              <a:t>?</a:t>
            </a:r>
            <a:endParaRPr lang="en-US" altLang="en-US" sz="2100"/>
          </a:p>
          <a:p>
            <a:pPr lvl="0"/>
            <a:r>
              <a:rPr lang="en-US" altLang="en-US" sz="2400"/>
              <a:t>Apa maksud perintah:</a:t>
            </a:r>
            <a:br>
              <a:rPr lang="en-US" altLang="en-US" sz="2400"/>
            </a:br>
            <a:r>
              <a:rPr lang="en-US" altLang="en-US" sz="1400" b="1"/>
              <a:t>RequestDispatcher dispacher = request.getRequestDispatcher("home.view.jsp");</a:t>
            </a:r>
            <a:br>
              <a:rPr lang="en-US" altLang="en-US" sz="1400" b="1"/>
            </a:br>
            <a:r>
              <a:rPr lang="en-US" altLang="en-US" sz="1400" b="1"/>
              <a:t>dispacher.forward(request, response);</a:t>
            </a:r>
            <a:endParaRPr lang="en-US" altLang="en-US" sz="2400" b="1"/>
          </a:p>
          <a:p>
            <a:pPr lvl="0"/>
            <a:r>
              <a:rPr lang="en-US" altLang="en-US" sz="2400"/>
              <a:t>Apa saja framework javascript yang Anda ketahui? Dimanakah kita menambahkannya pada JSP?</a:t>
            </a:r>
            <a:endParaRPr lang="en-US" altLang="en-US" sz="2400"/>
          </a:p>
          <a:p>
            <a:pPr lvl="0"/>
            <a:r>
              <a:rPr lang="en-US" altLang="en-US" sz="2400"/>
              <a:t>Apa saja UI framework yang Anda ketahui?</a:t>
            </a:r>
            <a:br>
              <a:rPr lang="en-US" altLang="en-US" sz="2400"/>
            </a:br>
            <a:r>
              <a:rPr lang="en-US" altLang="en-US" sz="2400">
                <a:sym typeface="+mn-ea"/>
              </a:rPr>
              <a:t>Dimanakah kita menambahkannya pada JSP?</a:t>
            </a:r>
            <a:endParaRPr lang="en-US" altLang="en-US" sz="2400"/>
          </a:p>
          <a:p>
            <a:pPr lvl="0"/>
            <a:endParaRPr lang="en-US" altLang="en-US" sz="2400"/>
          </a:p>
        </p:txBody>
      </p:sp>
      <p:pic>
        <p:nvPicPr>
          <p:cNvPr id="4" name="Picture 3"/>
          <p:cNvPicPr/>
          <p:nvPr/>
        </p:nvPicPr>
        <p:blipFill>
          <a:blip r:embed="rId1"/>
          <a:stretch>
            <a:fillRect/>
          </a:stretch>
        </p:blipFill>
        <p:spPr>
          <a:xfrm>
            <a:off x="609600" y="1174750"/>
            <a:ext cx="3219450" cy="32194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solidFill>
                  <a:schemeClr val="tx1"/>
                </a:solidFill>
              </a:rPr>
              <a:t>Latihan</a:t>
            </a:r>
            <a:endParaRPr lang="en-US">
              <a:solidFill>
                <a:schemeClr val="tx1"/>
              </a:solidFill>
            </a:endParaRPr>
          </a:p>
        </p:txBody>
      </p:sp>
      <p:sp>
        <p:nvSpPr>
          <p:cNvPr id="5" name="Text Placeholder 4"/>
          <p:cNvSpPr>
            <a:spLocks noGrp="1"/>
          </p:cNvSpPr>
          <p:nvPr>
            <p:ph type="body" idx="1"/>
          </p:nvPr>
        </p:nvSpPr>
        <p:spPr/>
        <p:txBody>
          <a:bodyPr/>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Latihan</a:t>
            </a:r>
            <a:endParaRPr lang="en-US"/>
          </a:p>
        </p:txBody>
      </p:sp>
      <p:sp>
        <p:nvSpPr>
          <p:cNvPr id="3" name="Content Placeholder 2"/>
          <p:cNvSpPr>
            <a:spLocks noGrp="1"/>
          </p:cNvSpPr>
          <p:nvPr>
            <p:ph idx="1"/>
          </p:nvPr>
        </p:nvSpPr>
        <p:spPr/>
        <p:txBody>
          <a:bodyPr/>
          <a:p>
            <a:pPr marL="0" indent="0">
              <a:buNone/>
            </a:pPr>
            <a:r>
              <a:rPr lang="en-US" altLang="en-US" sz="2800"/>
              <a:t>Rubah file pada latihan sebelumnya dengan mengimplementasikan JSTL</a:t>
            </a:r>
            <a:endParaRPr lang="en-US" altLang="en-US" sz="2800"/>
          </a:p>
          <a:p>
            <a:r>
              <a:rPr lang="en-US" altLang="en-US" sz="2800"/>
              <a:t>Rubah </a:t>
            </a:r>
            <a:r>
              <a:rPr lang="en-US" altLang="en-US" sz="2800" b="1"/>
              <a:t>classuser1.jsp</a:t>
            </a:r>
            <a:r>
              <a:rPr lang="en-US" altLang="en-US" sz="2800"/>
              <a:t> menjadi </a:t>
            </a:r>
            <a:r>
              <a:rPr lang="en-US" altLang="en-US" sz="2800" b="1"/>
              <a:t>user1.jsp</a:t>
            </a:r>
            <a:r>
              <a:rPr lang="en-US" altLang="en-US" sz="2800"/>
              <a:t> dan </a:t>
            </a:r>
            <a:r>
              <a:rPr lang="en-US" altLang="en-US" sz="2800" b="1"/>
              <a:t>user1.view.jsp</a:t>
            </a:r>
            <a:r>
              <a:rPr lang="en-US" altLang="en-US" sz="2800"/>
              <a:t>.</a:t>
            </a:r>
            <a:endParaRPr lang="en-US" altLang="en-US" sz="2800"/>
          </a:p>
          <a:p>
            <a:r>
              <a:rPr lang="en-US" altLang="en-US" sz="2800">
                <a:sym typeface="+mn-ea"/>
              </a:rPr>
              <a:t>Rubah </a:t>
            </a:r>
            <a:r>
              <a:rPr lang="en-US" altLang="en-US" sz="2800" b="1">
                <a:sym typeface="+mn-ea"/>
              </a:rPr>
              <a:t>classuser2b.jsp</a:t>
            </a:r>
            <a:r>
              <a:rPr lang="en-US" altLang="en-US" sz="2800">
                <a:sym typeface="+mn-ea"/>
              </a:rPr>
              <a:t> menjadi </a:t>
            </a:r>
            <a:r>
              <a:rPr lang="en-US" altLang="en-US" sz="2800" b="1">
                <a:sym typeface="+mn-ea"/>
              </a:rPr>
              <a:t>user2.jsp</a:t>
            </a:r>
            <a:r>
              <a:rPr lang="en-US" altLang="en-US" sz="2800">
                <a:sym typeface="+mn-ea"/>
              </a:rPr>
              <a:t> dan </a:t>
            </a:r>
            <a:r>
              <a:rPr lang="en-US" altLang="en-US" sz="2800" b="1">
                <a:sym typeface="+mn-ea"/>
              </a:rPr>
              <a:t>user2.view.jsp</a:t>
            </a:r>
            <a:r>
              <a:rPr lang="en-US" altLang="en-US" sz="2800">
                <a:sym typeface="+mn-ea"/>
              </a:rPr>
              <a:t>.</a:t>
            </a:r>
            <a:endParaRPr lang="en-US" altLang="en-US" sz="2800"/>
          </a:p>
          <a:p>
            <a:endParaRPr lang="en-US" altLang="en-US" sz="2800"/>
          </a:p>
          <a:p>
            <a:endParaRPr lang="en-US" altLang="en-US" sz="2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solidFill>
                  <a:schemeClr val="tx1"/>
                </a:solidFill>
              </a:rPr>
              <a:t>Tugas </a:t>
            </a:r>
            <a:endParaRPr lang="en-US">
              <a:solidFill>
                <a:schemeClr val="tx1"/>
              </a:solidFill>
            </a:endParaRPr>
          </a:p>
        </p:txBody>
      </p:sp>
      <p:sp>
        <p:nvSpPr>
          <p:cNvPr id="5" name="Text Placeholder 4"/>
          <p:cNvSpPr>
            <a:spLocks noGrp="1"/>
          </p:cNvSpPr>
          <p:nvPr>
            <p:ph type="body" idx="1"/>
          </p:nvPr>
        </p:nvSpPr>
        <p:spPr/>
        <p:txBody>
          <a:bodyPr/>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Tugas</a:t>
            </a:r>
            <a:endParaRPr lang="en-US"/>
          </a:p>
        </p:txBody>
      </p:sp>
      <p:sp>
        <p:nvSpPr>
          <p:cNvPr id="3" name="Content Placeholder 2"/>
          <p:cNvSpPr>
            <a:spLocks noGrp="1"/>
          </p:cNvSpPr>
          <p:nvPr>
            <p:ph idx="1"/>
          </p:nvPr>
        </p:nvSpPr>
        <p:spPr/>
        <p:txBody>
          <a:bodyPr/>
          <a:p>
            <a:r>
              <a:rPr lang="en-US"/>
              <a:t>Rubah classuser8.jsp pada tugas sebelumnya menjadi bentuk MVC menggunakan JSTL</a:t>
            </a:r>
            <a:endParaRPr lang="en-US"/>
          </a:p>
          <a:p>
            <a:pPr lvl="0"/>
            <a:r>
              <a:rPr lang="en-US"/>
              <a:t>File:</a:t>
            </a:r>
            <a:endParaRPr lang="en-US"/>
          </a:p>
          <a:p>
            <a:pPr lvl="1"/>
            <a:r>
              <a:rPr lang="en-US"/>
              <a:t>user8.jsp</a:t>
            </a:r>
            <a:endParaRPr lang="en-US"/>
          </a:p>
          <a:p>
            <a:pPr lvl="1"/>
            <a:r>
              <a:rPr lang="en-US"/>
              <a:t>user8.view.jsp</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solidFill>
                  <a:schemeClr val="tx1"/>
                </a:solidFill>
              </a:rPr>
              <a:t>MVC</a:t>
            </a:r>
            <a:endParaRPr lang="en-US">
              <a:solidFill>
                <a:schemeClr val="tx1"/>
              </a:solidFill>
            </a:endParaRPr>
          </a:p>
        </p:txBody>
      </p:sp>
      <p:sp>
        <p:nvSpPr>
          <p:cNvPr id="5" name="Text Placeholder 4"/>
          <p:cNvSpPr>
            <a:spLocks noGrp="1"/>
          </p:cNvSpPr>
          <p:nvPr>
            <p:ph type="body" idx="1"/>
          </p:nvPr>
        </p:nvSpPr>
        <p:spPr/>
        <p:txBody>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JSTL + EL</a:t>
            </a:r>
            <a:endParaRPr lang="en-US" altLang="en-US"/>
          </a:p>
        </p:txBody>
      </p:sp>
      <p:sp>
        <p:nvSpPr>
          <p:cNvPr id="3" name="Content Placeholder 2"/>
          <p:cNvSpPr>
            <a:spLocks noGrp="1"/>
          </p:cNvSpPr>
          <p:nvPr>
            <p:ph idx="1"/>
          </p:nvPr>
        </p:nvSpPr>
        <p:spPr/>
        <p:txBody>
          <a:bodyPr/>
          <a:p>
            <a:r>
              <a:rPr lang="en-US" altLang="en-US"/>
              <a:t>MVC adalah sebuah arsitektur perangkat lunak yang digunakan untuk memisahkan logika aplikasi menjadi tiga komponen utama. Tujuannya adalah agar pengembangan dan pemeliharaan aplikasi menjadi lebih terstruktur dan mudah dilakukan.</a:t>
            </a:r>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bg1"/>
                </a:solidFill>
                <a:sym typeface="+mn-ea"/>
              </a:rPr>
              <a:t>User Defined Class</a:t>
            </a:r>
            <a:endParaRPr lang="en-US">
              <a:solidFill>
                <a:schemeClr val="bg1"/>
              </a:solidFill>
              <a:sym typeface="+mn-ea"/>
            </a:endParaRPr>
          </a:p>
        </p:txBody>
      </p:sp>
      <p:pic>
        <p:nvPicPr>
          <p:cNvPr id="6" name="Content Placeholder 5"/>
          <p:cNvPicPr>
            <a:picLocks noChangeAspect="1"/>
          </p:cNvPicPr>
          <p:nvPr>
            <p:ph idx="1"/>
          </p:nvPr>
        </p:nvPicPr>
        <p:blipFill>
          <a:blip r:embed="rId1"/>
          <a:stretch>
            <a:fillRect/>
          </a:stretch>
        </p:blipFill>
        <p:spPr>
          <a:xfrm>
            <a:off x="1968500" y="1174750"/>
            <a:ext cx="8254365" cy="4953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MVC</a:t>
            </a:r>
            <a:endParaRPr lang="en-US"/>
          </a:p>
        </p:txBody>
      </p:sp>
      <p:sp>
        <p:nvSpPr>
          <p:cNvPr id="3" name="Content Placeholder 2"/>
          <p:cNvSpPr>
            <a:spLocks noGrp="1"/>
          </p:cNvSpPr>
          <p:nvPr>
            <p:ph idx="1"/>
          </p:nvPr>
        </p:nvSpPr>
        <p:spPr/>
        <p:txBody>
          <a:bodyPr/>
          <a:p>
            <a:r>
              <a:rPr lang="en-US" altLang="en-US" b="1"/>
              <a:t>Model</a:t>
            </a:r>
            <a:r>
              <a:rPr lang="en-US" altLang="en-US"/>
              <a:t> adalah bagian yang bertanggung jawab untuk mengelola data dan logika bisnis dari aplikasi. Di sinilah semua proses seperti menyimpan, mengambil, mengubah, dan menghapus data dilakukan. Model biasanya berhubungan langsung dengan database.</a:t>
            </a:r>
            <a:endParaRPr lang="en-US" altLang="en-US"/>
          </a:p>
          <a:p>
            <a:r>
              <a:rPr lang="en-US" altLang="en-US"/>
              <a:t>Contoh tugas Model:</a:t>
            </a:r>
            <a:endParaRPr lang="en-US" altLang="en-US"/>
          </a:p>
          <a:p>
            <a:pPr lvl="1"/>
            <a:r>
              <a:rPr lang="en-US" altLang="en-US"/>
              <a:t>Mengambil data dari database</a:t>
            </a:r>
            <a:endParaRPr lang="en-US" altLang="en-US"/>
          </a:p>
          <a:p>
            <a:pPr lvl="1"/>
            <a:r>
              <a:rPr lang="en-US" altLang="en-US"/>
              <a:t>Menyimpan data baru</a:t>
            </a:r>
            <a:endParaRPr lang="en-US" altLang="en-US"/>
          </a:p>
          <a:p>
            <a:pPr lvl="1"/>
            <a:r>
              <a:rPr lang="en-US" altLang="en-US"/>
              <a:t>Menjalankan validasi atau aturan bisnis tertentu</a:t>
            </a:r>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ltLang="en-US" b="1"/>
              <a:t>View </a:t>
            </a:r>
            <a:r>
              <a:rPr lang="en-US" altLang="en-US"/>
              <a:t>adalah bagian yang menangani tampilan antarmuka pengguna. Tujuannya adalah untuk menampilkan data kepada pengguna dan menerima input dari mereka (misalnya form input). View biasanya tidak memiliki logika pemrosesan data—dia hanya "menyajikan".</a:t>
            </a:r>
            <a:endParaRPr lang="en-US" altLang="en-US"/>
          </a:p>
          <a:p>
            <a:r>
              <a:rPr lang="en-US" altLang="en-US"/>
              <a:t>Contoh tugas View:</a:t>
            </a:r>
            <a:endParaRPr lang="en-US" altLang="en-US"/>
          </a:p>
          <a:p>
            <a:pPr lvl="1"/>
            <a:r>
              <a:rPr lang="en-US" altLang="en-US"/>
              <a:t>Menampilkan daftar produk</a:t>
            </a:r>
            <a:endParaRPr lang="en-US" altLang="en-US"/>
          </a:p>
          <a:p>
            <a:pPr lvl="1"/>
            <a:r>
              <a:rPr lang="en-US" altLang="en-US"/>
              <a:t>Menyediakan form untuk input data</a:t>
            </a:r>
            <a:endParaRPr lang="en-US" altLang="en-US"/>
          </a:p>
          <a:p>
            <a:pPr lvl="1"/>
            <a:r>
              <a:rPr lang="en-US" altLang="en-US"/>
              <a:t>Menampilkan pesan sukses/gagal</a:t>
            </a:r>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ltLang="en-US" b="1"/>
              <a:t>Controller </a:t>
            </a:r>
            <a:r>
              <a:rPr lang="en-US" altLang="en-US"/>
              <a:t>bertindak sebagai penghubung antara Model dan View. Dia menerima input dari pengguna (melalui View), memprosesnya (mungkin lewat Model), dan menentukan View apa yang akan ditampilkan.</a:t>
            </a:r>
            <a:endParaRPr lang="en-US" altLang="en-US"/>
          </a:p>
          <a:p>
            <a:r>
              <a:rPr lang="en-US" altLang="en-US"/>
              <a:t>Contoh tugas Controller:</a:t>
            </a:r>
            <a:endParaRPr lang="en-US" altLang="en-US"/>
          </a:p>
          <a:p>
            <a:pPr lvl="1"/>
            <a:r>
              <a:rPr lang="en-US" altLang="en-US"/>
              <a:t>Menerima dan mengolah request dari pengguna</a:t>
            </a:r>
            <a:endParaRPr lang="en-US" altLang="en-US"/>
          </a:p>
          <a:p>
            <a:pPr lvl="1"/>
            <a:r>
              <a:rPr lang="en-US" altLang="en-US"/>
              <a:t>Meminta data lewat Model</a:t>
            </a:r>
            <a:endParaRPr lang="en-US" altLang="en-US"/>
          </a:p>
          <a:p>
            <a:pPr lvl="1"/>
            <a:r>
              <a:rPr lang="en-US" altLang="en-US"/>
              <a:t>Mengirim data ke View untuk ditampilkan</a:t>
            </a: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solidFill>
                  <a:schemeClr val="tx1"/>
                </a:solidFill>
              </a:rPr>
              <a:t>Struktur File</a:t>
            </a:r>
            <a:endParaRPr lang="en-US">
              <a:solidFill>
                <a:schemeClr val="tx1"/>
              </a:solidFill>
            </a:endParaRPr>
          </a:p>
        </p:txBody>
      </p:sp>
      <p:sp>
        <p:nvSpPr>
          <p:cNvPr id="5" name="Text Placeholder 4"/>
          <p:cNvSpPr>
            <a:spLocks noGrp="1"/>
          </p:cNvSpPr>
          <p:nvPr>
            <p:ph type="body" idx="1"/>
          </p:nvPr>
        </p:nvSpPr>
        <p:spPr/>
        <p:txBody>
          <a:bodyPr/>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Struktur File</a:t>
            </a:r>
            <a:endParaRPr lang="en-US"/>
          </a:p>
        </p:txBody>
      </p:sp>
      <p:sp>
        <p:nvSpPr>
          <p:cNvPr id="3" name="Content Placeholder 2"/>
          <p:cNvSpPr>
            <a:spLocks noGrp="1"/>
          </p:cNvSpPr>
          <p:nvPr>
            <p:ph idx="1"/>
          </p:nvPr>
        </p:nvSpPr>
        <p:spPr/>
        <p:txBody>
          <a:bodyPr/>
          <a:p>
            <a:r>
              <a:rPr lang="en-US" altLang="en-US"/>
              <a:t>Dalam pelajaran ini, kita akan menggunakan formulasi berikut untuk membuat halaman web kita menggunakan model MVC.</a:t>
            </a:r>
            <a:endParaRPr lang="en-US" altLang="en-US"/>
          </a:p>
          <a:p>
            <a:r>
              <a:rPr lang="en-US" altLang="en-US"/>
              <a:t>Dalam contoh ini kita menggunakan class Site sebagai model, home.jsp sebagai controller untuk halaman home. Untuk view kita menggunakan suffix .view.jsp sehingga view untuk home.jsp adalah home.view.jsp.</a:t>
            </a:r>
            <a:endParaRPr lang="en-US" altLang="en-US"/>
          </a:p>
        </p:txBody>
      </p:sp>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2483</Words>
  <Application>WPS Slides</Application>
  <PresentationFormat>Widescreen</PresentationFormat>
  <Paragraphs>78</Paragraphs>
  <Slides>15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Arial</vt:lpstr>
      <vt:lpstr>SimSun</vt:lpstr>
      <vt:lpstr>Wingdings</vt:lpstr>
      <vt:lpstr>Consolas</vt:lpstr>
      <vt:lpstr>Microsoft YaHei</vt:lpstr>
      <vt:lpstr>Arial Unicode MS</vt:lpstr>
      <vt:lpstr>Calibri</vt:lpstr>
      <vt:lpstr>Communications and Dialogues</vt:lpstr>
      <vt:lpstr>Java EE</vt:lpstr>
      <vt:lpstr>JSTL + EL</vt:lpstr>
      <vt:lpstr>JSTL + EL</vt:lpstr>
      <vt:lpstr>User Defined Class</vt:lpstr>
      <vt:lpstr>Belajar dari contoh</vt:lpstr>
      <vt:lpstr>PowerPoint 演示文稿</vt:lpstr>
      <vt:lpstr>PowerPoint 演示文稿</vt:lpstr>
      <vt:lpstr>PowerPoint 演示文稿</vt:lpstr>
      <vt:lpstr>PowerPoint 演示文稿</vt:lpstr>
      <vt:lpstr>PowerPoint 演示文稿</vt:lpstr>
      <vt:lpstr>Diskusi</vt:lpstr>
      <vt:lpstr>Latihan</vt:lpstr>
      <vt:lpstr>Latihan</vt:lpstr>
      <vt:lpstr>Tugas </vt:lpstr>
      <vt:lpstr>Tugas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EE</dc:title>
  <dc:creator/>
  <cp:lastModifiedBy>google1585754815</cp:lastModifiedBy>
  <cp:revision>37</cp:revision>
  <dcterms:created xsi:type="dcterms:W3CDTF">2025-03-10T15:35:00Z</dcterms:created>
  <dcterms:modified xsi:type="dcterms:W3CDTF">2025-04-21T17:28:25Z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482A681D1F0540289F433A073610203B_13</vt:lpwstr>
  </property>
  <property fmtid="{D5CDD505-2E9C-101B-9397-08002B2CF9AE}" pid="3" name="KSOProductBuildVer">
    <vt:lpwstr>1033-12.2.0.20795</vt:lpwstr>
  </property>
</Properties>
</file>