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7" r:id="rId3"/>
    <p:sldId id="285" r:id="rId4"/>
    <p:sldId id="284" r:id="rId5"/>
    <p:sldId id="287" r:id="rId6"/>
    <p:sldId id="288" r:id="rId7"/>
    <p:sldId id="289" r:id="rId8"/>
    <p:sldId id="290" r:id="rId9"/>
    <p:sldId id="291" r:id="rId10"/>
    <p:sldId id="294" r:id="rId11"/>
    <p:sldId id="292" r:id="rId12"/>
    <p:sldId id="293" r:id="rId13"/>
    <p:sldId id="295" r:id="rId14"/>
    <p:sldId id="296" r:id="rId15"/>
    <p:sldId id="297" r:id="rId16"/>
    <p:sldId id="29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bootstrapcdn.com/&#1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Java EE</a:t>
            </a:r>
            <a:endParaRPr lang="en-US"/>
          </a:p>
        </p:txBody>
      </p:sp>
      <p:sp>
        <p:nvSpPr>
          <p:cNvPr id="3" name="Subtitle 2"/>
          <p:cNvSpPr>
            <a:spLocks noGrp="1"/>
          </p:cNvSpPr>
          <p:nvPr>
            <p:ph type="subTitle" idx="1"/>
          </p:nvPr>
        </p:nvSpPr>
        <p:spPr/>
        <p:txBody>
          <a:bodyPr/>
          <a:p>
            <a:r>
              <a:rPr lang="en-US"/>
              <a:t>Mata Kuliah Java Lanjut - Pertemuan 1</a:t>
            </a:r>
            <a:r>
              <a:rPr lang="en-GB" altLang="en-US"/>
              <a:t>3</a:t>
            </a:r>
            <a:endParaRPr lang="en-GB"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GB" altLang="en-US">
                <a:solidFill>
                  <a:schemeClr val="tx1"/>
                </a:solidFill>
              </a:rPr>
              <a:t>Latihan</a:t>
            </a:r>
            <a:endParaRPr lang="en-GB" altLang="en-US">
              <a:solidFill>
                <a:schemeClr val="tx1"/>
              </a:solidFill>
            </a:endParaRPr>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sp>
        <p:nvSpPr>
          <p:cNvPr id="7" name="Content Placeholder 6"/>
          <p:cNvSpPr>
            <a:spLocks noGrp="1"/>
          </p:cNvSpPr>
          <p:nvPr>
            <p:ph idx="1"/>
          </p:nvPr>
        </p:nvSpPr>
        <p:spPr/>
        <p:txBody>
          <a:bodyPr/>
          <a:p>
            <a:r>
              <a:rPr lang="en-US" altLang="en-US"/>
              <a:t>Edit formlogin.view.jsp</a:t>
            </a:r>
            <a:endParaRPr lang="en-US" altLang="en-US"/>
          </a:p>
          <a:p>
            <a:pPr lvl="1"/>
            <a:r>
              <a:rPr lang="en-US" altLang="en-US"/>
              <a:t>Tambahkan link ke css &amp; js Bootstrap.</a:t>
            </a:r>
            <a:endParaRPr lang="en-US" altLang="en-US"/>
          </a:p>
          <a:p>
            <a:pPr lvl="1"/>
            <a:r>
              <a:rPr lang="en-US" altLang="en-US"/>
              <a:t>Rubah isi &lt;body&gt; menjadi seperti berikut:</a:t>
            </a:r>
            <a:endParaRPr lang="en-US" altLang="en-US"/>
          </a:p>
          <a:p>
            <a:pPr marL="457200" lvl="1" indent="0">
              <a:buNone/>
            </a:pPr>
            <a:r>
              <a:rPr lang="en-US" altLang="en-US"/>
              <a:t>  </a:t>
            </a:r>
            <a:r>
              <a:rPr lang="en-US" altLang="en-US" sz="2000"/>
              <a:t>&lt;div class="mx-auto" style="margin-top:100px; width:300px"&gt;</a:t>
            </a:r>
            <a:endParaRPr lang="en-US" altLang="en-US" sz="2000"/>
          </a:p>
          <a:p>
            <a:r>
              <a:rPr lang="en-US" altLang="en-US" sz="2000"/>
              <a:t>        &lt;div class="text-center mb-2"&gt;LOGIN&lt;/div&gt;</a:t>
            </a:r>
            <a:endParaRPr lang="en-US" altLang="en-US" sz="2000"/>
          </a:p>
          <a:p>
            <a:r>
              <a:rPr lang="en-US" altLang="en-US" sz="2000"/>
              <a:t>        &lt;form action="login.jsp" method="post"&gt;</a:t>
            </a:r>
            <a:endParaRPr lang="en-US" altLang="en-US" sz="2000"/>
          </a:p>
          <a:p>
            <a:r>
              <a:rPr lang="en-US" altLang="en-US" sz="2000"/>
              <a:t>            &lt;input name="username" class="form-control"&gt;&lt;br&gt;</a:t>
            </a:r>
            <a:endParaRPr lang="en-US" altLang="en-US" sz="2000"/>
          </a:p>
          <a:p>
            <a:r>
              <a:rPr lang="en-US" altLang="en-US" sz="2000"/>
              <a:t>            &lt;input name="password" class="form-control" type="password"&gt;</a:t>
            </a:r>
            <a:endParaRPr lang="en-US" altLang="en-US" sz="2000"/>
          </a:p>
          <a:p>
            <a:r>
              <a:rPr lang="en-US" altLang="en-US" sz="2000"/>
              <a:t>            &lt;button type="submit" class="btn btn-primary btn-block mt-3"&gt;Login&lt;/button&gt;</a:t>
            </a:r>
            <a:endParaRPr lang="en-US" altLang="en-US" sz="2000"/>
          </a:p>
          <a:p>
            <a:r>
              <a:rPr lang="en-US" altLang="en-US" sz="2000"/>
              <a:t>        &lt;/form&gt;</a:t>
            </a:r>
            <a:endParaRPr lang="en-US" altLang="en-US" sz="2000"/>
          </a:p>
          <a:p>
            <a:r>
              <a:rPr lang="en-US" altLang="en-US" sz="2000"/>
              <a:t>    &lt;/div&gt;</a:t>
            </a:r>
            <a:endParaRPr lang="en-US"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Diskusi</a:t>
            </a:r>
            <a:endParaRPr lang="en-GB" altLang="en-US"/>
          </a:p>
        </p:txBody>
      </p:sp>
      <p:sp>
        <p:nvSpPr>
          <p:cNvPr id="3" name="Content Placeholder 2"/>
          <p:cNvSpPr>
            <a:spLocks noGrp="1"/>
          </p:cNvSpPr>
          <p:nvPr>
            <p:ph idx="1"/>
          </p:nvPr>
        </p:nvSpPr>
        <p:spPr/>
        <p:txBody>
          <a:bodyPr/>
          <a:p>
            <a:r>
              <a:rPr lang="en-US" altLang="en-US"/>
              <a:t>Coba lakukan modifikasi pada class (hapus/ubah), kemudian lihat perubahan pada tampilannya.</a:t>
            </a:r>
            <a:endParaRPr lang="en-US" altLang="en-US"/>
          </a:p>
          <a:p>
            <a:r>
              <a:rPr lang="en-US" altLang="en-US"/>
              <a:t>Apa kegunaan class </a:t>
            </a:r>
            <a:r>
              <a:rPr lang="en-US" altLang="en-US" b="1"/>
              <a:t>mx-auto</a:t>
            </a:r>
            <a:r>
              <a:rPr lang="en-US" altLang="en-US"/>
              <a:t>, </a:t>
            </a:r>
            <a:r>
              <a:rPr lang="en-US" altLang="en-US" b="1"/>
              <a:t>text-center</a:t>
            </a:r>
            <a:r>
              <a:rPr lang="en-US" altLang="en-US"/>
              <a:t>, </a:t>
            </a:r>
            <a:r>
              <a:rPr lang="en-US" altLang="en-US" b="1"/>
              <a:t>mb-2</a:t>
            </a:r>
            <a:r>
              <a:rPr lang="en-US" altLang="en-US"/>
              <a:t>, </a:t>
            </a:r>
            <a:r>
              <a:rPr lang="en-US" altLang="en-US" b="1"/>
              <a:t>mt-3</a:t>
            </a:r>
            <a:r>
              <a:rPr lang="en-US" altLang="en-US"/>
              <a:t>, </a:t>
            </a:r>
            <a:r>
              <a:rPr lang="en-US" altLang="en-US" b="1"/>
              <a:t>form-control</a:t>
            </a:r>
            <a:r>
              <a:rPr lang="en-US" altLang="en-US"/>
              <a:t>, </a:t>
            </a:r>
            <a:r>
              <a:rPr lang="en-US" altLang="en-US" b="1"/>
              <a:t>btn-primary</a:t>
            </a:r>
            <a:r>
              <a:rPr lang="en-US" altLang="en-US"/>
              <a:t>, </a:t>
            </a:r>
            <a:r>
              <a:rPr lang="en-US" altLang="en-US" b="1"/>
              <a:t>btn-block</a:t>
            </a:r>
            <a:r>
              <a:rPr lang="en-US" altLang="en-US"/>
              <a:t>?</a:t>
            </a:r>
            <a:endParaRPr lang="en-US" altLang="en-US"/>
          </a:p>
          <a:p>
            <a:r>
              <a:rPr lang="en-US" altLang="en-US"/>
              <a:t>Apa kegunaan atribut style?</a:t>
            </a:r>
            <a:endParaRPr lang="en-US" altLang="en-US"/>
          </a:p>
          <a:p>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Latihan</a:t>
            </a:r>
            <a:endParaRPr lang="en-GB" altLang="en-US"/>
          </a:p>
        </p:txBody>
      </p:sp>
      <p:sp>
        <p:nvSpPr>
          <p:cNvPr id="3" name="Content Placeholder 2"/>
          <p:cNvSpPr>
            <a:spLocks noGrp="1"/>
          </p:cNvSpPr>
          <p:nvPr>
            <p:ph idx="1"/>
          </p:nvPr>
        </p:nvSpPr>
        <p:spPr/>
        <p:txBody>
          <a:bodyPr/>
          <a:p>
            <a:r>
              <a:rPr lang="en-US" altLang="en-US">
                <a:sym typeface="+mn-ea"/>
              </a:rPr>
              <a:t>Edit formlogin.view.jsp</a:t>
            </a:r>
            <a:endParaRPr lang="en-US" altLang="en-US"/>
          </a:p>
          <a:p>
            <a:pPr lvl="1"/>
            <a:r>
              <a:rPr lang="en-GB" altLang="en-US">
                <a:sym typeface="+mn-ea"/>
              </a:rPr>
              <a:t>T</a:t>
            </a:r>
            <a:r>
              <a:rPr lang="en-US" altLang="en-US">
                <a:sym typeface="+mn-ea"/>
              </a:rPr>
              <a:t>ambahkan </a:t>
            </a:r>
            <a:r>
              <a:rPr lang="en-US" altLang="en-US" i="1">
                <a:sym typeface="+mn-ea"/>
              </a:rPr>
              <a:t>gradient background</a:t>
            </a:r>
            <a:r>
              <a:rPr lang="en-US" altLang="en-US">
                <a:sym typeface="+mn-ea"/>
              </a:rPr>
              <a:t>. Check https://cssgradient.io</a:t>
            </a:r>
            <a:endParaRPr lang="en-US" altLang="en-US">
              <a:sym typeface="+mn-ea"/>
            </a:endParaRPr>
          </a:p>
          <a:p>
            <a:pPr lvl="1"/>
            <a:r>
              <a:rPr lang="en-GB" altLang="en-US">
                <a:sym typeface="+mn-ea"/>
              </a:rPr>
              <a:t>T</a:t>
            </a:r>
            <a:r>
              <a:rPr lang="en-US" altLang="en-US">
                <a:sym typeface="+mn-ea"/>
              </a:rPr>
              <a:t>ambahkan garis </a:t>
            </a:r>
            <a:r>
              <a:rPr lang="en-US" altLang="en-US" i="1">
                <a:sym typeface="+mn-ea"/>
              </a:rPr>
              <a:t>border </a:t>
            </a:r>
            <a:r>
              <a:rPr lang="en-US" altLang="en-US">
                <a:sym typeface="+mn-ea"/>
              </a:rPr>
              <a:t>dan </a:t>
            </a:r>
            <a:r>
              <a:rPr lang="en-US" altLang="en-US" i="1">
                <a:sym typeface="+mn-ea"/>
              </a:rPr>
              <a:t>rounded radius</a:t>
            </a:r>
            <a:r>
              <a:rPr lang="en-US" altLang="en-US">
                <a:sym typeface="+mn-ea"/>
              </a:rPr>
              <a:t>, dan rubah warna garis.   </a:t>
            </a:r>
            <a:endParaRPr lang="en-US" altLang="en-US"/>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Latihan</a:t>
            </a:r>
            <a:endParaRPr lang="en-GB" altLang="en-US"/>
          </a:p>
        </p:txBody>
      </p:sp>
      <p:sp>
        <p:nvSpPr>
          <p:cNvPr id="3" name="Content Placeholder 2"/>
          <p:cNvSpPr>
            <a:spLocks noGrp="1"/>
          </p:cNvSpPr>
          <p:nvPr>
            <p:ph idx="1"/>
          </p:nvPr>
        </p:nvSpPr>
        <p:spPr/>
        <p:txBody>
          <a:bodyPr/>
          <a:p>
            <a:r>
              <a:rPr lang="en-US" altLang="en-US"/>
              <a:t>Edit home.view.jsp</a:t>
            </a:r>
            <a:endParaRPr lang="en-US" altLang="en-US"/>
          </a:p>
          <a:p>
            <a:pPr lvl="1"/>
            <a:r>
              <a:rPr lang="en-US" altLang="en-US"/>
              <a:t>Tambahkan link ke css &amp; js Bootstrap.</a:t>
            </a:r>
            <a:endParaRPr lang="en-US" altLang="en-US"/>
          </a:p>
          <a:p>
            <a:pPr lvl="1"/>
            <a:r>
              <a:rPr lang="en-US" altLang="en-US"/>
              <a:t>Tambah class btn ke List Sales, List Barang, dan List Stock</a:t>
            </a:r>
            <a:endParaRPr lang="en-US" altLang="en-US"/>
          </a:p>
          <a:p>
            <a:pPr lvl="1"/>
            <a:r>
              <a:rPr lang="en-US" altLang="en-US"/>
              <a:t>Tambahkan [tile1.jpg](res/tile1.jpg) sebagai background</a:t>
            </a:r>
            <a:endParaRPr lang="en-US" altLang="en-US"/>
          </a:p>
          <a:p>
            <a:pPr lvl="1"/>
            <a:r>
              <a:rPr lang="en-US" altLang="en-US"/>
              <a:t>Perbesar ukuran judul</a:t>
            </a:r>
            <a:endParaRPr lang="en-US" altLang="en-US"/>
          </a:p>
          <a:p>
            <a:pPr lvl="1"/>
            <a:r>
              <a:rPr lang="en-US" altLang="en-US"/>
              <a:t>Buat tulisan dan tombol berada di tengah</a:t>
            </a: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Latihan</a:t>
            </a:r>
            <a:endParaRPr lang="en-GB" altLang="en-US"/>
          </a:p>
        </p:txBody>
      </p:sp>
      <p:sp>
        <p:nvSpPr>
          <p:cNvPr id="3" name="Content Placeholder 2"/>
          <p:cNvSpPr>
            <a:spLocks noGrp="1"/>
          </p:cNvSpPr>
          <p:nvPr>
            <p:ph idx="1"/>
          </p:nvPr>
        </p:nvSpPr>
        <p:spPr/>
        <p:txBody>
          <a:bodyPr/>
          <a:p>
            <a:r>
              <a:rPr lang="en-US" altLang="en-US"/>
              <a:t>Edit baranglist.view.jsp</a:t>
            </a:r>
            <a:endParaRPr lang="en-US" altLang="en-US"/>
          </a:p>
          <a:p>
            <a:pPr lvl="1"/>
            <a:r>
              <a:rPr lang="en-US" altLang="en-US"/>
              <a:t>Tambahkan link ke css &amp; js Bootstrap.</a:t>
            </a:r>
            <a:endParaRPr lang="en-US" altLang="en-US"/>
          </a:p>
          <a:p>
            <a:pPr lvl="1"/>
            <a:r>
              <a:rPr lang="en-US" altLang="en-US"/>
              <a:t>Rubah list barang menjadi bentuk tabel, tambahkan class table</a:t>
            </a:r>
            <a:endParaRPr lang="en-US" altLang="en-US"/>
          </a:p>
          <a:p>
            <a:pPr lvl="1"/>
            <a:r>
              <a:rPr lang="en-US" altLang="en-US"/>
              <a:t>Tambah class btn ke Tambah Barang    </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GB" altLang="en-US">
                <a:solidFill>
                  <a:schemeClr val="tx1"/>
                </a:solidFill>
              </a:rPr>
              <a:t>Bootstrap</a:t>
            </a:r>
            <a:endParaRPr lang="en-GB" altLang="en-US">
              <a:solidFill>
                <a:schemeClr val="tx1"/>
              </a:solidFill>
            </a:endParaRPr>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solidFill>
                  <a:schemeClr val="bg1"/>
                </a:solidFill>
                <a:sym typeface="+mn-ea"/>
              </a:rPr>
              <a:t>Bootstrap</a:t>
            </a:r>
            <a:endParaRPr lang="en-GB" altLang="en-US">
              <a:solidFill>
                <a:schemeClr val="bg1"/>
              </a:solidFill>
              <a:sym typeface="+mn-ea"/>
            </a:endParaRPr>
          </a:p>
        </p:txBody>
      </p:sp>
      <p:sp>
        <p:nvSpPr>
          <p:cNvPr id="3" name="Content Placeholder 2"/>
          <p:cNvSpPr>
            <a:spLocks noGrp="1"/>
          </p:cNvSpPr>
          <p:nvPr>
            <p:ph idx="1"/>
          </p:nvPr>
        </p:nvSpPr>
        <p:spPr/>
        <p:txBody>
          <a:bodyPr/>
          <a:p>
            <a:r>
              <a:rPr lang="en-US" altLang="en-US" sz="2800"/>
              <a:t>Bootstrap adalah framework front-end gratis dan open-source yang dikembangkan oleh Mark Otto dan Jacob Thornton yang keduanya merupakan tim developer dari Twitter pada 2011. Hal inilah yang membuat Bootstrap terkenal akan julukan Twitter Blueprint.</a:t>
            </a:r>
            <a:endParaRPr lang="en-US" altLang="en-US" sz="2800"/>
          </a:p>
          <a:p>
            <a:endParaRPr lang="en-US"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solidFill>
                  <a:schemeClr val="bg1"/>
                </a:solidFill>
                <a:sym typeface="+mn-ea"/>
              </a:rPr>
              <a:t>Bootstrap</a:t>
            </a:r>
            <a:endParaRPr lang="en-GB" altLang="en-US">
              <a:solidFill>
                <a:schemeClr val="bg1"/>
              </a:solidFill>
              <a:sym typeface="+mn-ea"/>
            </a:endParaRPr>
          </a:p>
        </p:txBody>
      </p:sp>
      <p:sp>
        <p:nvSpPr>
          <p:cNvPr id="3" name="Content Placeholder 2"/>
          <p:cNvSpPr>
            <a:spLocks noGrp="1"/>
          </p:cNvSpPr>
          <p:nvPr>
            <p:ph idx="1"/>
          </p:nvPr>
        </p:nvSpPr>
        <p:spPr/>
        <p:txBody>
          <a:bodyPr/>
          <a:p>
            <a:r>
              <a:rPr lang="en-US" altLang="en-US" sz="2800"/>
              <a:t>Adapun Bootstrap hadir untuk membantu developer dalam membuat situs web dan aplikasi web dengan desain responsif dan tampilan yang bagus. Framework ini juga menyediakan kumpulan CSS, JavaScript, dan font yang dapat digunakan sebagai dasar untuk membuat situs web yang terlihat baik di seluruh perangkat, termasuk desktop, tablet, dan ponsel.</a:t>
            </a:r>
            <a:endParaRPr lang="en-US" altLang="en-US" sz="2800"/>
          </a:p>
          <a:p>
            <a:r>
              <a:rPr lang="en-US" altLang="en-US" sz="2800"/>
              <a:t>Bootstrap digunakan untuk mengimplementasikan berbagai pilihan warna, ukuran, font, layout, yang ada dalam framework ke dalam website. Framework ini juga menawarkan beberapa komponen JavaScript dalam bentuk plugin jQuery sehingga pengguna bisa menggunakan beberapa fitur interaktif, seperti dialog box, tooltips, carousel, dan lain-lain.</a:t>
            </a:r>
            <a:endParaRPr lang="en-US" alt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Fungsi Bootstrap</a:t>
            </a:r>
            <a:endParaRPr lang="en-GB" altLang="en-US"/>
          </a:p>
        </p:txBody>
      </p:sp>
      <p:sp>
        <p:nvSpPr>
          <p:cNvPr id="3" name="Content Placeholder 2"/>
          <p:cNvSpPr>
            <a:spLocks noGrp="1"/>
          </p:cNvSpPr>
          <p:nvPr>
            <p:ph idx="1"/>
          </p:nvPr>
        </p:nvSpPr>
        <p:spPr/>
        <p:txBody>
          <a:bodyPr/>
          <a:p>
            <a:r>
              <a:rPr lang="en-US" altLang="en-US" sz="2400" b="1"/>
              <a:t>Responsive design: </a:t>
            </a:r>
            <a:r>
              <a:rPr lang="en-US" altLang="en-US" sz="2400"/>
              <a:t>membuat website yang responsif dan dapat ditampilkan pada berbagai ukuran layar.</a:t>
            </a:r>
            <a:endParaRPr lang="en-US" altLang="en-US" sz="2400"/>
          </a:p>
          <a:p>
            <a:r>
              <a:rPr lang="en-US" altLang="en-US" sz="2400" b="1"/>
              <a:t>Grid system: </a:t>
            </a:r>
            <a:r>
              <a:rPr lang="en-US" altLang="en-US" sz="2400"/>
              <a:t>membantu membangun tata letak dengan menggunakan sistem grid 12 kolom.</a:t>
            </a:r>
            <a:endParaRPr lang="en-US" altLang="en-US" sz="2400"/>
          </a:p>
          <a:p>
            <a:r>
              <a:rPr lang="en-US" altLang="en-US" sz="2400" b="1"/>
              <a:t>Components:</a:t>
            </a:r>
            <a:r>
              <a:rPr lang="en-US" altLang="en-US" sz="2400"/>
              <a:t> menyediakan komponen desain seperti navbar, carousel, modal, dan lainnya yang dapat digunakan dengan mudah.</a:t>
            </a:r>
            <a:endParaRPr lang="en-US" altLang="en-US" sz="2400"/>
          </a:p>
          <a:p>
            <a:r>
              <a:rPr lang="en-US" altLang="en-US" sz="2400" b="1"/>
              <a:t>Customizable: </a:t>
            </a:r>
            <a:r>
              <a:rPr lang="en-US" altLang="en-US" sz="2400"/>
              <a:t>Bootstrap memungkinkan untuk menyesuaikan tampilan dengan mengubah variabel CSS seperti warna, font, dan lainnya.</a:t>
            </a:r>
            <a:endParaRPr lang="en-US" altLang="en-US" sz="2400"/>
          </a:p>
          <a:p>
            <a:r>
              <a:rPr lang="en-US" altLang="en-US" sz="2400" b="1"/>
              <a:t>Support for CSS preprocessors: </a:t>
            </a:r>
            <a:r>
              <a:rPr lang="en-US" altLang="en-US" sz="2400"/>
              <a:t>Bootstrap mendukung preprosesor CSS seperti Sass dan Less, sehingga mempermudah dalam pengembangan desain.</a:t>
            </a:r>
            <a:endParaRPr lang="en-US" altLang="en-US" sz="2400"/>
          </a:p>
          <a:p>
            <a:r>
              <a:rPr lang="en-US" altLang="en-US" sz="2400" b="1"/>
              <a:t>Browser compatibility: </a:t>
            </a:r>
            <a:r>
              <a:rPr lang="en-US" altLang="en-US" sz="2400"/>
              <a:t>Bootstrap memastikan bahwa desain website dapat ditampilkan dengan baik pada berbagai browser seperti Chrome, Firefox, dan Internet Explorer.</a:t>
            </a:r>
            <a:endParaRPr lang="en-US"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Kekurangan Bootstrap</a:t>
            </a:r>
            <a:endParaRPr lang="en-GB" altLang="en-US"/>
          </a:p>
        </p:txBody>
      </p:sp>
      <p:sp>
        <p:nvSpPr>
          <p:cNvPr id="3" name="Content Placeholder 2"/>
          <p:cNvSpPr>
            <a:spLocks noGrp="1"/>
          </p:cNvSpPr>
          <p:nvPr>
            <p:ph idx="1"/>
          </p:nvPr>
        </p:nvSpPr>
        <p:spPr/>
        <p:txBody>
          <a:bodyPr/>
          <a:p>
            <a:r>
              <a:rPr lang="en-US" altLang="en-US" b="1"/>
              <a:t>Berisiko membuat website menjadi lebih lambat</a:t>
            </a:r>
            <a:r>
              <a:rPr lang="en-GB" altLang="en-US" b="1"/>
              <a:t>: </a:t>
            </a:r>
            <a:r>
              <a:rPr lang="en-US" altLang="en-US"/>
              <a:t>Saat pertama kali diunduh, ukuran file Bootstrap memang tidak begitu besar. Namun, di dalamnya berisi file CSS, jQuery, dan JavaScript yang akan digunakan untuk membangun website. Seiring perkembangan membuat website, maka file yang digunakan pun akan semakin banyak alhasil website semakin berat. Untuk itu, gunakan class Bootstrap sesuai dengan kebutuhan saja.</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Kekurangan Bootstrap</a:t>
            </a:r>
            <a:endParaRPr lang="en-GB" altLang="en-US"/>
          </a:p>
        </p:txBody>
      </p:sp>
      <p:sp>
        <p:nvSpPr>
          <p:cNvPr id="3" name="Content Placeholder 2"/>
          <p:cNvSpPr>
            <a:spLocks noGrp="1"/>
          </p:cNvSpPr>
          <p:nvPr>
            <p:ph idx="1"/>
          </p:nvPr>
        </p:nvSpPr>
        <p:spPr/>
        <p:txBody>
          <a:bodyPr/>
          <a:p>
            <a:r>
              <a:rPr lang="en-US" altLang="en-US" b="1"/>
              <a:t>Gaya visual hampir selalu sama</a:t>
            </a:r>
            <a:r>
              <a:rPr lang="en-GB" altLang="en-US" b="1"/>
              <a:t>:</a:t>
            </a:r>
            <a:r>
              <a:rPr lang="en-GB" altLang="en-US"/>
              <a:t> </a:t>
            </a:r>
            <a:r>
              <a:rPr lang="en-US" altLang="en-US"/>
              <a:t>Hampir semua gaya visual Bootstrap memang hampir selalu sama sehingga pengguna perlu melakukan banyak penyesuain gaya agar hasilnya tidak monoton. Sebab, website akan memiliki komponen desain, struktur, dan navigasi yang sama bila tidak disesuaikan kembali sehingga website akan kurang menarik. </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Kekurangan Bootstrap</a:t>
            </a:r>
            <a:endParaRPr lang="en-GB" altLang="en-US"/>
          </a:p>
        </p:txBody>
      </p:sp>
      <p:sp>
        <p:nvSpPr>
          <p:cNvPr id="3" name="Content Placeholder 2"/>
          <p:cNvSpPr>
            <a:spLocks noGrp="1"/>
          </p:cNvSpPr>
          <p:nvPr>
            <p:ph idx="1"/>
          </p:nvPr>
        </p:nvSpPr>
        <p:spPr/>
        <p:txBody>
          <a:bodyPr/>
          <a:p>
            <a:r>
              <a:rPr lang="en-US" altLang="en-US" b="1"/>
              <a:t>Memerlukan proses pembelajaran</a:t>
            </a:r>
            <a:r>
              <a:rPr lang="en-GB" altLang="en-US" b="1"/>
              <a:t>: </a:t>
            </a:r>
            <a:r>
              <a:rPr lang="en-US" altLang="en-US"/>
              <a:t>Saat menggunakan Bootstrap, pengguna perlu banyak mempelajari cara penggunaannya dan menghapal berbagai CSS class yang akan digunakan. Tak hanya itu, pengguna juga perlu mempelajari, beradaptasi, dan menyesuaikan sistem grid yang digunakan oleh Bootstrap.</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Menambahkan Bootstrap</a:t>
            </a:r>
            <a:endParaRPr lang="en-GB" altLang="en-US"/>
          </a:p>
        </p:txBody>
      </p:sp>
      <p:sp>
        <p:nvSpPr>
          <p:cNvPr id="3" name="Content Placeholder 2"/>
          <p:cNvSpPr>
            <a:spLocks noGrp="1"/>
          </p:cNvSpPr>
          <p:nvPr>
            <p:ph idx="1"/>
          </p:nvPr>
        </p:nvSpPr>
        <p:spPr/>
        <p:txBody>
          <a:bodyPr/>
          <a:p>
            <a:r>
              <a:rPr lang="en-US" altLang="en-US"/>
              <a:t>- Untuk menambahkan Bootstrap, kita akan perlu menambahkan link di bagian header HTML. Check link di BootstrapCDN</a:t>
            </a:r>
            <a:r>
              <a:rPr lang="en-GB" altLang="en-US"/>
              <a:t> </a:t>
            </a:r>
            <a:r>
              <a:rPr lang="en-US" altLang="en-US">
                <a:hlinkClick r:id="rId1" action="ppaction://hlinkfile"/>
              </a:rPr>
              <a:t>https://www.bootstrapcdn.com/</a:t>
            </a:r>
            <a:endParaRPr lang="en-US" altLang="en-US"/>
          </a:p>
          <a:p>
            <a:r>
              <a:rPr lang="en-US" altLang="en-US"/>
              <a:t>  - Check versi 4.x.x</a:t>
            </a:r>
            <a:endParaRPr lang="en-US" altLang="en-US"/>
          </a:p>
          <a:p>
            <a:r>
              <a:rPr lang="en-US" altLang="en-US"/>
              <a:t>  - copy link </a:t>
            </a:r>
            <a:r>
              <a:rPr lang="en-US" altLang="en-US" i="1"/>
              <a:t>CSS - HTML </a:t>
            </a:r>
            <a:r>
              <a:rPr lang="en-US" altLang="en-US"/>
              <a:t>dan </a:t>
            </a:r>
            <a:r>
              <a:rPr lang="en-US" altLang="en-US" i="1"/>
              <a:t>Javascript - HTML</a:t>
            </a:r>
            <a:r>
              <a:rPr lang="en-US" altLang="en-US"/>
              <a:t>, paste ke bagian header HTML.</a:t>
            </a:r>
            <a:endParaRPr lang="en-US" altLang="en-US"/>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4371</Words>
  <Application>WPS Presentation</Application>
  <PresentationFormat>Widescreen</PresentationFormat>
  <Paragraphs>87</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Arial</vt:lpstr>
      <vt:lpstr>SimSun</vt:lpstr>
      <vt:lpstr>Wingdings</vt:lpstr>
      <vt:lpstr>Microsoft YaHei</vt:lpstr>
      <vt:lpstr>Arial Unicode MS</vt:lpstr>
      <vt:lpstr>Calibri</vt:lpstr>
      <vt:lpstr>Communications and Dialogues</vt:lpstr>
      <vt:lpstr>Java EE</vt:lpstr>
      <vt:lpstr>Bootstrap</vt:lpstr>
      <vt:lpstr>Bootstrap</vt:lpstr>
      <vt:lpstr>Bootstrap</vt:lpstr>
      <vt:lpstr>Fungsi Bootstrap</vt:lpstr>
      <vt:lpstr>Kekurangan Bootstrap</vt:lpstr>
      <vt:lpstr>Kekurangan Bootstrap</vt:lpstr>
      <vt:lpstr>Kekurangan Bootstrap</vt:lpstr>
      <vt:lpstr>Menambahkan Bootstrap</vt:lpstr>
      <vt:lpstr>Latihan</vt:lpstr>
      <vt:lpstr>PowerPoint 演示文稿</vt:lpstr>
      <vt:lpstr>Diskusi</vt:lpstr>
      <vt:lpstr>Latihan</vt:lpstr>
      <vt:lpstr>Latihan</vt:lpstr>
      <vt:lpstr>Latihan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EE</dc:title>
  <dc:creator/>
  <cp:lastModifiedBy>google1585754815</cp:lastModifiedBy>
  <cp:revision>58</cp:revision>
  <dcterms:created xsi:type="dcterms:W3CDTF">2025-03-10T15:35:00Z</dcterms:created>
  <dcterms:modified xsi:type="dcterms:W3CDTF">2025-06-18T03:43:38Z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0B856ABC9B43422BA81BF16870BBC572_13</vt:lpwstr>
  </property>
  <property fmtid="{D5CDD505-2E9C-101B-9397-08002B2CF9AE}" pid="3" name="KSOProductBuildVer">
    <vt:lpwstr>1033-12.2.0.21546</vt:lpwstr>
  </property>
</Properties>
</file>