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335" r:id="rId4"/>
    <p:sldId id="333" r:id="rId5"/>
    <p:sldId id="334" r:id="rId6"/>
    <p:sldId id="336" r:id="rId7"/>
    <p:sldId id="337" r:id="rId8"/>
    <p:sldId id="338" r:id="rId9"/>
    <p:sldId id="339" r:id="rId10"/>
    <p:sldId id="259" r:id="rId11"/>
    <p:sldId id="258" r:id="rId12"/>
    <p:sldId id="340" r:id="rId13"/>
    <p:sldId id="273" r:id="rId14"/>
    <p:sldId id="286" r:id="rId15"/>
    <p:sldId id="310" r:id="rId16"/>
    <p:sldId id="342" r:id="rId17"/>
    <p:sldId id="341" r:id="rId18"/>
    <p:sldId id="343" r:id="rId19"/>
    <p:sldId id="261" r:id="rId20"/>
    <p:sldId id="262" r:id="rId21"/>
    <p:sldId id="265" r:id="rId22"/>
    <p:sldId id="263" r:id="rId23"/>
    <p:sldId id="264" r:id="rId24"/>
    <p:sldId id="345" r:id="rId25"/>
    <p:sldId id="285" r:id="rId26"/>
    <p:sldId id="269" r:id="rId27"/>
    <p:sldId id="296" r:id="rId28"/>
    <p:sldId id="271"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2" Type="http://schemas.openxmlformats.org/officeDocument/2006/relationships/tableStyles" Target="tableStyles.xml"/><Relationship Id="rId31" Type="http://schemas.openxmlformats.org/officeDocument/2006/relationships/viewProps" Target="viewProps.xml"/><Relationship Id="rId30" Type="http://schemas.openxmlformats.org/officeDocument/2006/relationships/presProps" Target="presProps.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192000" cy="6858000"/>
          </a:xfrm>
          <a:prstGeom prst="rect">
            <a:avLst/>
          </a:prstGeom>
          <a:noFill/>
          <a:ln w="9525">
            <a:noFill/>
          </a:ln>
        </p:spPr>
      </p:pic>
      <p:sp>
        <p:nvSpPr>
          <p:cNvPr id="2051" name="Rectangle 3"/>
          <p:cNvSpPr>
            <a:spLocks noGrp="1" noChangeArrowheads="1"/>
          </p:cNvSpPr>
          <p:nvPr>
            <p:ph type="ctrTitle"/>
          </p:nvPr>
        </p:nvSpPr>
        <p:spPr>
          <a:xfrm>
            <a:off x="2063751" y="1701800"/>
            <a:ext cx="9211733" cy="1082675"/>
          </a:xfrm>
        </p:spPr>
        <p:txBody>
          <a:bodyPr/>
          <a:lstStyle>
            <a:lvl1pPr algn="r">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2063751" y="2927350"/>
            <a:ext cx="9218083" cy="1752600"/>
          </a:xfrm>
        </p:spPr>
        <p:txBody>
          <a:bodyPr/>
          <a:lstStyle>
            <a:lvl1pPr marL="0" indent="0" algn="r">
              <a:buFontTx/>
              <a:buNone/>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2.jpe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3"/>
          <p:cNvPicPr>
            <a:picLocks noChangeAspect="1"/>
          </p:cNvPicPr>
          <p:nvPr/>
        </p:nvPicPr>
        <p:blipFill>
          <a:blip r:embed="rId13"/>
          <a:stretch>
            <a:fillRect/>
          </a:stretch>
        </p:blipFill>
        <p:spPr>
          <a:xfrm>
            <a:off x="-8467" y="0"/>
            <a:ext cx="12200467"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8.png"/></Relationships>
</file>

<file path=ppt/slides/_rels/slide25.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11.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4.png"/></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5.png"/><Relationship Id="rId1" Type="http://schemas.openxmlformats.org/officeDocument/2006/relationships/image" Target="../media/image11.pn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image" Target="../media/image3.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Pemrograman Berorientasi Objek</a:t>
            </a:r>
            <a:endParaRPr lang="en-US" dirty="0"/>
          </a:p>
        </p:txBody>
      </p:sp>
      <p:sp>
        <p:nvSpPr>
          <p:cNvPr id="3" name="Subtitle 2"/>
          <p:cNvSpPr>
            <a:spLocks noGrp="1"/>
          </p:cNvSpPr>
          <p:nvPr>
            <p:ph type="subTitle" idx="1"/>
          </p:nvPr>
        </p:nvSpPr>
        <p:spPr/>
        <p:txBody>
          <a:bodyPr/>
          <a:lstStyle/>
          <a:p>
            <a:r>
              <a:rPr lang="en-US"/>
              <a:t>Pertemuan 1</a:t>
            </a: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Object Oriented Programming</a:t>
            </a:r>
            <a:endParaRPr lang="en-US"/>
          </a:p>
        </p:txBody>
      </p:sp>
      <p:sp>
        <p:nvSpPr>
          <p:cNvPr id="3" name="Content Placeholder 2"/>
          <p:cNvSpPr>
            <a:spLocks noGrp="1"/>
          </p:cNvSpPr>
          <p:nvPr>
            <p:ph idx="1"/>
          </p:nvPr>
        </p:nvSpPr>
        <p:spPr/>
        <p:txBody>
          <a:bodyPr>
            <a:normAutofit/>
          </a:bodyPr>
          <a:p>
            <a:r>
              <a:rPr lang="en-US"/>
              <a:t>PBO atau dalam bahasa inggris OOP (Object Oriented Programming) adalah suatu metode pemrograman yang berorientasi kepada objek.</a:t>
            </a:r>
            <a:endParaRPr lang="en-US"/>
          </a:p>
          <a:p>
            <a:r>
              <a:rPr lang="en-US"/>
              <a:t>Tujuan dari OOP diciptakan adalah untuk mempermudah pengembangan program dengan cara mengikuti model yang telah ada di kehidupan sehari-hari.</a:t>
            </a:r>
            <a:endParaRPr lang="en-US"/>
          </a:p>
          <a:p>
            <a:r>
              <a:rPr lang="en-US"/>
              <a:t>Jadi setiap bagian dari suatu permasalahan adalah objek, objek itu sendiri merupakan gabungan dari beberapa objek yang lebih kecil lagi.</a:t>
            </a:r>
            <a:endParaRPr lang="en-US"/>
          </a:p>
          <a:p>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p:cNvPicPr>
            <a:picLocks noChangeAspect="1"/>
          </p:cNvPicPr>
          <p:nvPr>
            <p:ph sz="half" idx="2"/>
          </p:nvPr>
        </p:nvPicPr>
        <p:blipFill>
          <a:blip r:embed="rId1"/>
          <a:stretch>
            <a:fillRect/>
          </a:stretch>
        </p:blipFill>
        <p:spPr>
          <a:xfrm>
            <a:off x="7764780" y="2249805"/>
            <a:ext cx="4114165" cy="2347595"/>
          </a:xfrm>
          <a:prstGeom prst="rect">
            <a:avLst/>
          </a:prstGeom>
        </p:spPr>
      </p:pic>
      <p:sp>
        <p:nvSpPr>
          <p:cNvPr id="2" name="Title 1"/>
          <p:cNvSpPr>
            <a:spLocks noGrp="1"/>
          </p:cNvSpPr>
          <p:nvPr>
            <p:ph type="title"/>
          </p:nvPr>
        </p:nvSpPr>
        <p:spPr/>
        <p:txBody>
          <a:bodyPr/>
          <a:p>
            <a:r>
              <a:rPr lang="en-US"/>
              <a:t>Object Oriented Programming</a:t>
            </a:r>
            <a:endParaRPr lang="en-US"/>
          </a:p>
        </p:txBody>
      </p:sp>
      <p:sp>
        <p:nvSpPr>
          <p:cNvPr id="3" name="Content Placeholder 2"/>
          <p:cNvSpPr>
            <a:spLocks noGrp="1"/>
          </p:cNvSpPr>
          <p:nvPr>
            <p:ph sz="half" idx="1"/>
          </p:nvPr>
        </p:nvSpPr>
        <p:spPr>
          <a:xfrm>
            <a:off x="609600" y="1174750"/>
            <a:ext cx="7894320" cy="4953000"/>
          </a:xfrm>
        </p:spPr>
        <p:txBody>
          <a:bodyPr>
            <a:normAutofit fontScale="90000"/>
          </a:bodyPr>
          <a:p>
            <a:r>
              <a:rPr lang="en-US"/>
              <a:t>Contohnya: Pesawat</a:t>
            </a:r>
            <a:br>
              <a:rPr lang="en-US"/>
            </a:br>
            <a:r>
              <a:rPr lang="en-US"/>
              <a:t>Pesawat adalah sebuah objek. Pesawat itu sendiri terbentuk dari beberapa objek yang lebih kecil yang saliing berhubungan, seperti mesin, roda, baling-baling, kursi, dll. </a:t>
            </a:r>
            <a:endParaRPr lang="en-US"/>
          </a:p>
          <a:p>
            <a:r>
              <a:rPr lang="en-US"/>
              <a:t>Begitu juga dengan program, sebuah objek yang besar dibentuk dari beberapa objek yang lebih kecil, objek-objek itu saling berkomunikasi, dan saling berkirim pesan kepada objek yang lain.</a:t>
            </a: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340995" y="190500"/>
            <a:ext cx="9914890" cy="582930"/>
          </a:xfrm>
        </p:spPr>
        <p:txBody>
          <a:bodyPr/>
          <a:p>
            <a:pPr algn="ctr"/>
            <a:r>
              <a:rPr lang="en-US"/>
              <a:t>Prosedural           vs                    OOP    .</a:t>
            </a:r>
            <a:endParaRPr lang="en-US"/>
          </a:p>
        </p:txBody>
      </p:sp>
      <p:pic>
        <p:nvPicPr>
          <p:cNvPr id="8" name="Content Placeholder 7"/>
          <p:cNvPicPr>
            <a:picLocks noChangeAspect="1"/>
          </p:cNvPicPr>
          <p:nvPr>
            <p:ph idx="1"/>
          </p:nvPr>
        </p:nvPicPr>
        <p:blipFill>
          <a:blip r:embed="rId1"/>
          <a:stretch>
            <a:fillRect/>
          </a:stretch>
        </p:blipFill>
        <p:spPr>
          <a:xfrm>
            <a:off x="698500" y="1502410"/>
            <a:ext cx="3216910" cy="3129915"/>
          </a:xfrm>
          <a:prstGeom prst="rect">
            <a:avLst/>
          </a:prstGeom>
        </p:spPr>
      </p:pic>
      <p:pic>
        <p:nvPicPr>
          <p:cNvPr id="9" name="Picture 8"/>
          <p:cNvPicPr>
            <a:picLocks noChangeAspect="1"/>
          </p:cNvPicPr>
          <p:nvPr/>
        </p:nvPicPr>
        <p:blipFill>
          <a:blip r:embed="rId2"/>
          <a:stretch>
            <a:fillRect/>
          </a:stretch>
        </p:blipFill>
        <p:spPr>
          <a:xfrm>
            <a:off x="6532245" y="1502410"/>
            <a:ext cx="3308350" cy="248158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Kelebihan OOP</a:t>
            </a:r>
            <a:endParaRPr lang="en-US"/>
          </a:p>
        </p:txBody>
      </p:sp>
      <p:sp>
        <p:nvSpPr>
          <p:cNvPr id="3" name="Content Placeholder 2"/>
          <p:cNvSpPr>
            <a:spLocks noGrp="1"/>
          </p:cNvSpPr>
          <p:nvPr>
            <p:ph idx="1"/>
          </p:nvPr>
        </p:nvSpPr>
        <p:spPr/>
        <p:txBody>
          <a:bodyPr/>
          <a:p>
            <a:r>
              <a:rPr lang="en-US" sz="4000"/>
              <a:t>Real world programming</a:t>
            </a:r>
            <a:endParaRPr lang="en-US" sz="4000"/>
          </a:p>
          <a:p>
            <a:r>
              <a:rPr lang="en-US" sz="4000"/>
              <a:t>Reusability of code</a:t>
            </a:r>
            <a:endParaRPr lang="en-US" sz="4000"/>
          </a:p>
          <a:p>
            <a:r>
              <a:rPr lang="en-US" sz="4000"/>
              <a:t>Resilience to change</a:t>
            </a:r>
            <a:endParaRPr lang="en-US" sz="4000"/>
          </a:p>
          <a:p>
            <a:r>
              <a:rPr lang="en-US" sz="4000"/>
              <a:t>Information hiding</a:t>
            </a:r>
            <a:endParaRPr lang="en-US" sz="4000"/>
          </a:p>
          <a:p>
            <a:r>
              <a:rPr lang="en-US" sz="4000"/>
              <a:t>Modularity of code</a:t>
            </a:r>
            <a:endParaRPr lang="en-US" sz="40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Kekurangan OOP</a:t>
            </a:r>
            <a:endParaRPr lang="en-US"/>
          </a:p>
        </p:txBody>
      </p:sp>
      <p:sp>
        <p:nvSpPr>
          <p:cNvPr id="3" name="Content Placeholder 2"/>
          <p:cNvSpPr>
            <a:spLocks noGrp="1"/>
          </p:cNvSpPr>
          <p:nvPr>
            <p:ph idx="1"/>
          </p:nvPr>
        </p:nvSpPr>
        <p:spPr/>
        <p:txBody>
          <a:bodyPr/>
          <a:p>
            <a:r>
              <a:rPr lang="en-US"/>
              <a:t>Kode program relatif lebih banyak</a:t>
            </a:r>
            <a:endParaRPr lang="en-US"/>
          </a:p>
          <a:p>
            <a:r>
              <a:rPr lang="en-US"/>
              <a:t>Performance berkurang</a:t>
            </a:r>
            <a:endParaRPr lang="en-US"/>
          </a:p>
          <a:p>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en-US"/>
              <a:t>Mengenal OOP</a:t>
            </a:r>
            <a:endParaRPr lang="en-US"/>
          </a:p>
        </p:txBody>
      </p:sp>
      <p:sp>
        <p:nvSpPr>
          <p:cNvPr id="5" name="Text Placeholder 4"/>
          <p:cNvSpPr>
            <a:spLocks noGrp="1"/>
          </p:cNvSpPr>
          <p:nvPr>
            <p:ph type="body" idx="1"/>
          </p:nvPr>
        </p:nvSpPr>
        <p:spPr/>
        <p:txBody>
          <a:bodyPr/>
          <a:p>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Mengenal OOP</a:t>
            </a:r>
            <a:endParaRPr lang="en-US"/>
          </a:p>
        </p:txBody>
      </p:sp>
      <p:sp>
        <p:nvSpPr>
          <p:cNvPr id="3" name="Content Placeholder 2"/>
          <p:cNvSpPr>
            <a:spLocks noGrp="1"/>
          </p:cNvSpPr>
          <p:nvPr>
            <p:ph idx="1"/>
          </p:nvPr>
        </p:nvSpPr>
        <p:spPr/>
        <p:txBody>
          <a:bodyPr/>
          <a:p>
            <a:r>
              <a:rPr lang="en-US"/>
              <a:t>Coba membuat animasi menggunakan </a:t>
            </a:r>
            <a:r>
              <a:rPr lang="en-US" i="1"/>
              <a:t>Scratch</a:t>
            </a:r>
            <a:r>
              <a:rPr lang="en-US"/>
              <a:t>.</a:t>
            </a:r>
            <a:endParaRPr lang="en-US"/>
          </a:p>
          <a:p>
            <a:r>
              <a:rPr lang="en-US"/>
              <a:t>URL: https://scratch.mit.edu/</a:t>
            </a:r>
            <a:endParaRPr lang="en-US"/>
          </a:p>
          <a:p>
            <a:r>
              <a:rPr lang="en-US"/>
              <a:t>https://scratch.mit.edu/projects/985625672</a:t>
            </a:r>
            <a:endParaRPr lang="en-US"/>
          </a:p>
        </p:txBody>
      </p:sp>
      <p:pic>
        <p:nvPicPr>
          <p:cNvPr id="4" name="Picture 3"/>
          <p:cNvPicPr>
            <a:picLocks noChangeAspect="1"/>
          </p:cNvPicPr>
          <p:nvPr/>
        </p:nvPicPr>
        <p:blipFill>
          <a:blip r:embed="rId1"/>
          <a:stretch>
            <a:fillRect/>
          </a:stretch>
        </p:blipFill>
        <p:spPr>
          <a:xfrm>
            <a:off x="2313305" y="2963545"/>
            <a:ext cx="6572250" cy="375094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p:cNvPicPr>
            <a:picLocks noChangeAspect="1"/>
          </p:cNvPicPr>
          <p:nvPr>
            <p:ph idx="1"/>
          </p:nvPr>
        </p:nvPicPr>
        <p:blipFill>
          <a:blip r:embed="rId1"/>
          <a:srcRect t="6897"/>
          <a:stretch>
            <a:fillRect/>
          </a:stretch>
        </p:blipFill>
        <p:spPr>
          <a:xfrm>
            <a:off x="635" y="595630"/>
            <a:ext cx="12191365" cy="566674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Terminologi OOP</a:t>
            </a:r>
            <a:endParaRPr lang="en-US"/>
          </a:p>
        </p:txBody>
      </p:sp>
      <p:sp>
        <p:nvSpPr>
          <p:cNvPr id="3" name="Content Placeholder 2"/>
          <p:cNvSpPr>
            <a:spLocks noGrp="1"/>
          </p:cNvSpPr>
          <p:nvPr>
            <p:ph idx="1"/>
          </p:nvPr>
        </p:nvSpPr>
        <p:spPr/>
        <p:txBody>
          <a:bodyPr/>
          <a:p>
            <a:r>
              <a:rPr lang="en-US"/>
              <a:t>Class</a:t>
            </a:r>
            <a:endParaRPr lang="en-US"/>
          </a:p>
          <a:p>
            <a:r>
              <a:rPr lang="en-US"/>
              <a:t>Attribute/Property</a:t>
            </a:r>
            <a:endParaRPr lang="en-US"/>
          </a:p>
          <a:p>
            <a:r>
              <a:rPr lang="en-US"/>
              <a:t>Method/Function/Procedure</a:t>
            </a:r>
            <a:endParaRPr lang="en-US"/>
          </a:p>
          <a:p>
            <a:r>
              <a:rPr lang="en-US"/>
              <a:t>Object</a:t>
            </a:r>
            <a:endParaRPr lang="en-US"/>
          </a:p>
          <a:p>
            <a:r>
              <a:rPr lang="en-US"/>
              <a:t>Parameter</a:t>
            </a:r>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Class</a:t>
            </a:r>
            <a:endParaRPr lang="en-US"/>
          </a:p>
        </p:txBody>
      </p:sp>
      <p:sp>
        <p:nvSpPr>
          <p:cNvPr id="3" name="Content Placeholder 2"/>
          <p:cNvSpPr>
            <a:spLocks noGrp="1"/>
          </p:cNvSpPr>
          <p:nvPr>
            <p:ph idx="1"/>
          </p:nvPr>
        </p:nvSpPr>
        <p:spPr/>
        <p:txBody>
          <a:bodyPr>
            <a:normAutofit/>
          </a:bodyPr>
          <a:p>
            <a:r>
              <a:rPr lang="en-US"/>
              <a:t>Class adalah suatu template yang digunakan untuk membuat objek.</a:t>
            </a:r>
            <a:endParaRPr lang="en-US"/>
          </a:p>
          <a:p>
            <a:r>
              <a:rPr lang="en-US"/>
              <a:t>Class merupakan sebuah prototipe atau blueprints yang mendefinisikan variabel-variabel dan method-method secara umum.</a:t>
            </a:r>
            <a:endParaRPr lang="en-US"/>
          </a:p>
          <a:p>
            <a:r>
              <a:rPr lang="en-US"/>
              <a:t>Sebuah program yang utuh terdiri dari beberapa class yang saling berinteraksi satu sama lain. Class yang serupa atau memiliki kesamaan dikumpulkan dalam satu paket (module).</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en-US"/>
              <a:t>Paradigma Pemrograman</a:t>
            </a:r>
            <a:endParaRPr lang="en-US"/>
          </a:p>
        </p:txBody>
      </p:sp>
      <p:sp>
        <p:nvSpPr>
          <p:cNvPr id="5" name="Text Placeholder 4"/>
          <p:cNvSpPr>
            <a:spLocks noGrp="1"/>
          </p:cNvSpPr>
          <p:nvPr>
            <p:ph type="body" idx="1"/>
          </p:nvPr>
        </p:nvSpPr>
        <p:spPr/>
        <p:txBody>
          <a:bodyPr/>
          <a:p>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Object</a:t>
            </a:r>
            <a:endParaRPr lang="en-US"/>
          </a:p>
        </p:txBody>
      </p:sp>
      <p:sp>
        <p:nvSpPr>
          <p:cNvPr id="3" name="Content Placeholder 2"/>
          <p:cNvSpPr>
            <a:spLocks noGrp="1"/>
          </p:cNvSpPr>
          <p:nvPr>
            <p:ph idx="1"/>
          </p:nvPr>
        </p:nvSpPr>
        <p:spPr/>
        <p:txBody>
          <a:bodyPr>
            <a:normAutofit fontScale="90000"/>
          </a:bodyPr>
          <a:p>
            <a:r>
              <a:rPr lang="en-US"/>
              <a:t>Objek merupakan hasil instansiasi dari suatu class, dan merupakan dasar dari modularitas dan struktur dalam sebuah Program Komputer Berorientasi Objek.</a:t>
            </a:r>
            <a:endParaRPr lang="en-US"/>
          </a:p>
          <a:p>
            <a:r>
              <a:rPr lang="en-US"/>
              <a:t>Objek berfungsi untuk membungkus prosedur dan fungsi bersama menjadi satu unit dalam sebuah program komputer.</a:t>
            </a:r>
            <a:endParaRPr lang="en-US"/>
          </a:p>
          <a:p>
            <a:r>
              <a:rPr lang="en-US"/>
              <a:t>Dalam kode program, Class harus diimplementasikan menjadi sebuah objek, karena class tidak bisa langsung digunakan. Pembuatan Objek dari Class disebut Instansiasi. Objek disebut juga dengan instance dari suatu class.</a:t>
            </a:r>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Property/Attribute</a:t>
            </a:r>
            <a:endParaRPr lang="en-US"/>
          </a:p>
        </p:txBody>
      </p:sp>
      <p:sp>
        <p:nvSpPr>
          <p:cNvPr id="3" name="Content Placeholder 2"/>
          <p:cNvSpPr>
            <a:spLocks noGrp="1"/>
          </p:cNvSpPr>
          <p:nvPr>
            <p:ph idx="1"/>
          </p:nvPr>
        </p:nvSpPr>
        <p:spPr/>
        <p:txBody>
          <a:bodyPr>
            <a:normAutofit lnSpcReduction="10000"/>
          </a:bodyPr>
          <a:p>
            <a:r>
              <a:rPr lang="en-US"/>
              <a:t>Atribut adalah data yang membedakan antara objek satu dengan yang lainnya. </a:t>
            </a:r>
            <a:endParaRPr lang="en-US"/>
          </a:p>
          <a:p>
            <a:r>
              <a:rPr lang="en-US"/>
              <a:t>Atribut dibedakan menjadi dua jenis yaitu Instance Variable dan Class Variable.</a:t>
            </a:r>
            <a:endParaRPr lang="en-US"/>
          </a:p>
          <a:p>
            <a:pPr lvl="1"/>
            <a:r>
              <a:rPr lang="en-US"/>
              <a:t>Instance Variable adalah atribut untuk tiap objek yang kelasnya sama.</a:t>
            </a:r>
            <a:endParaRPr lang="en-US"/>
          </a:p>
          <a:p>
            <a:pPr lvl="1"/>
            <a:r>
              <a:rPr lang="en-US"/>
              <a:t>Class Variable adalah atribut untuk semua objek yang dibuat dari class yang sama.</a:t>
            </a:r>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Method/function</a:t>
            </a:r>
            <a:endParaRPr lang="en-US"/>
          </a:p>
        </p:txBody>
      </p:sp>
      <p:sp>
        <p:nvSpPr>
          <p:cNvPr id="3" name="Content Placeholder 2"/>
          <p:cNvSpPr>
            <a:spLocks noGrp="1"/>
          </p:cNvSpPr>
          <p:nvPr>
            <p:ph idx="1"/>
          </p:nvPr>
        </p:nvSpPr>
        <p:spPr/>
        <p:txBody>
          <a:bodyPr>
            <a:normAutofit lnSpcReduction="20000"/>
          </a:bodyPr>
          <a:p>
            <a:r>
              <a:rPr lang="en-US"/>
              <a:t>Method adalah serangkaian statement dalam suatu class.</a:t>
            </a:r>
            <a:endParaRPr lang="en-US"/>
          </a:p>
          <a:p>
            <a:r>
              <a:rPr lang="en-US"/>
              <a:t>Method merupakan cara objek berkomunikasi dengan objek yang lain.</a:t>
            </a:r>
            <a:endParaRPr lang="en-US"/>
          </a:p>
          <a:p>
            <a:r>
              <a:rPr lang="en-US"/>
              <a:t>Method berfungsi untuk memodifikasi atau mengambil nilai pada atribut.</a:t>
            </a:r>
            <a:endParaRPr lang="en-US"/>
          </a:p>
          <a:p>
            <a:pPr marL="0" indent="0">
              <a:buNone/>
            </a:pPr>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Parameter</a:t>
            </a:r>
            <a:endParaRPr lang="en-US"/>
          </a:p>
        </p:txBody>
      </p:sp>
      <p:sp>
        <p:nvSpPr>
          <p:cNvPr id="3" name="Content Placeholder 2"/>
          <p:cNvSpPr>
            <a:spLocks noGrp="1"/>
          </p:cNvSpPr>
          <p:nvPr>
            <p:ph idx="1"/>
          </p:nvPr>
        </p:nvSpPr>
        <p:spPr/>
        <p:txBody>
          <a:bodyPr/>
          <a:p>
            <a:r>
              <a:rPr lang="en-US">
                <a:sym typeface="+mn-ea"/>
              </a:rPr>
              <a:t>Memanggil method bisa juga disertai dengan parameter.</a:t>
            </a:r>
            <a:endParaRPr lang="en-US"/>
          </a:p>
          <a:p>
            <a:r>
              <a:rPr lang="en-US">
                <a:sym typeface="+mn-ea"/>
              </a:rPr>
              <a:t>Parameter adalah nilai yang diberikan kepada suatu fungsi atau metode ketika dipanggil. Parameter digunakan untuk memberikan informasi yang diperlukan untuk menjalankan fungsi atau metode tersebut.</a:t>
            </a:r>
            <a:endParaRPr lang="en-US"/>
          </a:p>
          <a:p>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endParaRPr lang="en-US"/>
          </a:p>
        </p:txBody>
      </p:sp>
      <p:pic>
        <p:nvPicPr>
          <p:cNvPr id="9" name="Content Placeholder 8"/>
          <p:cNvPicPr>
            <a:picLocks noChangeAspect="1"/>
          </p:cNvPicPr>
          <p:nvPr>
            <p:ph sz="half" idx="1"/>
          </p:nvPr>
        </p:nvPicPr>
        <p:blipFill>
          <a:blip r:embed="rId1"/>
          <a:stretch>
            <a:fillRect/>
          </a:stretch>
        </p:blipFill>
        <p:spPr>
          <a:xfrm>
            <a:off x="4128135" y="2834005"/>
            <a:ext cx="4537710" cy="3403600"/>
          </a:xfrm>
          <a:prstGeom prst="rect">
            <a:avLst/>
          </a:prstGeom>
        </p:spPr>
      </p:pic>
      <p:sp>
        <p:nvSpPr>
          <p:cNvPr id="7" name="Rounded Rectangular Callout 6"/>
          <p:cNvSpPr/>
          <p:nvPr/>
        </p:nvSpPr>
        <p:spPr>
          <a:xfrm>
            <a:off x="1443355" y="2018030"/>
            <a:ext cx="1620520" cy="556260"/>
          </a:xfrm>
          <a:prstGeom prst="wedgeRoundRectCallout">
            <a:avLst>
              <a:gd name="adj1" fmla="val 128840"/>
              <a:gd name="adj2" fmla="val 14680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t>Object:  budi</a:t>
            </a:r>
            <a:endParaRPr lang="en-US"/>
          </a:p>
        </p:txBody>
      </p:sp>
      <p:sp>
        <p:nvSpPr>
          <p:cNvPr id="8" name="Rounded Rectangular Callout 7"/>
          <p:cNvSpPr/>
          <p:nvPr/>
        </p:nvSpPr>
        <p:spPr>
          <a:xfrm>
            <a:off x="8423275" y="1691005"/>
            <a:ext cx="1620520" cy="556260"/>
          </a:xfrm>
          <a:prstGeom prst="wedgeRoundRectCallout">
            <a:avLst>
              <a:gd name="adj1" fmla="val -183777"/>
              <a:gd name="adj2" fmla="val 18892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t>Class: Manusia</a:t>
            </a:r>
            <a:endParaRPr lang="en-US"/>
          </a:p>
        </p:txBody>
      </p:sp>
      <p:sp>
        <p:nvSpPr>
          <p:cNvPr id="10" name="Rounded Rectangular Callout 9"/>
          <p:cNvSpPr/>
          <p:nvPr/>
        </p:nvSpPr>
        <p:spPr>
          <a:xfrm>
            <a:off x="8842375" y="2834005"/>
            <a:ext cx="3073400" cy="556260"/>
          </a:xfrm>
          <a:prstGeom prst="wedgeRoundRectCallout">
            <a:avLst>
              <a:gd name="adj1" fmla="val -150123"/>
              <a:gd name="adj2" fmla="val 12568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t>Method: lari, lompat, duduk</a:t>
            </a:r>
            <a:endParaRPr lang="en-US"/>
          </a:p>
        </p:txBody>
      </p:sp>
      <p:sp>
        <p:nvSpPr>
          <p:cNvPr id="11" name="Rounded Rectangular Callout 10"/>
          <p:cNvSpPr/>
          <p:nvPr/>
        </p:nvSpPr>
        <p:spPr>
          <a:xfrm>
            <a:off x="8559165" y="4591050"/>
            <a:ext cx="3073400" cy="556260"/>
          </a:xfrm>
          <a:prstGeom prst="wedgeRoundRectCallout">
            <a:avLst>
              <a:gd name="adj1" fmla="val -142706"/>
              <a:gd name="adj2" fmla="val 9372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t>Parameter: variabel dalam tanda kurung</a:t>
            </a:r>
            <a:endParaRPr lang="en-US"/>
          </a:p>
        </p:txBody>
      </p:sp>
      <p:sp>
        <p:nvSpPr>
          <p:cNvPr id="2" name="Rounded Rectangular Callout 1"/>
          <p:cNvSpPr/>
          <p:nvPr/>
        </p:nvSpPr>
        <p:spPr>
          <a:xfrm>
            <a:off x="8665845" y="5975350"/>
            <a:ext cx="3073400" cy="556260"/>
          </a:xfrm>
          <a:prstGeom prst="wedgeRoundRectCallout">
            <a:avLst>
              <a:gd name="adj1" fmla="val -112128"/>
              <a:gd name="adj2" fmla="val -66095"/>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t>Atribut/Property: </a:t>
            </a:r>
            <a:r>
              <a:rPr lang="en-US">
                <a:sym typeface="+mn-ea"/>
              </a:rPr>
              <a:t>posisi_x</a:t>
            </a:r>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Contoh</a:t>
            </a:r>
            <a:endParaRPr lang="en-US"/>
          </a:p>
        </p:txBody>
      </p:sp>
      <p:pic>
        <p:nvPicPr>
          <p:cNvPr id="4" name="Content Placeholder 3"/>
          <p:cNvPicPr>
            <a:picLocks noChangeAspect="1"/>
          </p:cNvPicPr>
          <p:nvPr>
            <p:ph sz="half" idx="1"/>
          </p:nvPr>
        </p:nvPicPr>
        <p:blipFill>
          <a:blip r:embed="rId1"/>
          <a:stretch>
            <a:fillRect/>
          </a:stretch>
        </p:blipFill>
        <p:spPr>
          <a:xfrm>
            <a:off x="838200" y="1691005"/>
            <a:ext cx="3381375" cy="3620770"/>
          </a:xfrm>
          <a:prstGeom prst="rect">
            <a:avLst/>
          </a:prstGeom>
        </p:spPr>
      </p:pic>
      <p:pic>
        <p:nvPicPr>
          <p:cNvPr id="5" name="Content Placeholder 4"/>
          <p:cNvPicPr>
            <a:picLocks noChangeAspect="1"/>
          </p:cNvPicPr>
          <p:nvPr>
            <p:ph sz="half" idx="2"/>
          </p:nvPr>
        </p:nvPicPr>
        <p:blipFill>
          <a:blip r:embed="rId2"/>
          <a:stretch>
            <a:fillRect/>
          </a:stretch>
        </p:blipFill>
        <p:spPr>
          <a:xfrm>
            <a:off x="4471035" y="1691005"/>
            <a:ext cx="2910840" cy="2353310"/>
          </a:xfrm>
          <a:prstGeom prst="rect">
            <a:avLst/>
          </a:prstGeom>
        </p:spPr>
      </p:pic>
      <p:pic>
        <p:nvPicPr>
          <p:cNvPr id="6" name="Picture 5"/>
          <p:cNvPicPr>
            <a:picLocks noChangeAspect="1"/>
          </p:cNvPicPr>
          <p:nvPr/>
        </p:nvPicPr>
        <p:blipFill>
          <a:blip r:embed="rId3"/>
          <a:stretch>
            <a:fillRect/>
          </a:stretch>
        </p:blipFill>
        <p:spPr>
          <a:xfrm>
            <a:off x="9555480" y="1691005"/>
            <a:ext cx="1882775" cy="2353945"/>
          </a:xfrm>
          <a:prstGeom prst="rect">
            <a:avLst/>
          </a:prstGeom>
        </p:spPr>
      </p:pic>
      <p:sp>
        <p:nvSpPr>
          <p:cNvPr id="7" name="Right Arrow 6"/>
          <p:cNvSpPr/>
          <p:nvPr/>
        </p:nvSpPr>
        <p:spPr>
          <a:xfrm>
            <a:off x="7808595" y="2350135"/>
            <a:ext cx="1320800" cy="95440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4" name="Content Placeholder 3"/>
          <p:cNvSpPr>
            <a:spLocks noGrp="1"/>
          </p:cNvSpPr>
          <p:nvPr>
            <p:ph sz="half" idx="2"/>
          </p:nvPr>
        </p:nvSpPr>
        <p:spPr/>
        <p:txBody>
          <a:bodyPr/>
          <a:p>
            <a:endParaRPr lang="en-US"/>
          </a:p>
        </p:txBody>
      </p:sp>
      <p:pic>
        <p:nvPicPr>
          <p:cNvPr id="5" name="Content Placeholder 4"/>
          <p:cNvPicPr>
            <a:picLocks noChangeAspect="1"/>
          </p:cNvPicPr>
          <p:nvPr>
            <p:ph sz="half" idx="1"/>
          </p:nvPr>
        </p:nvPicPr>
        <p:blipFill>
          <a:blip r:embed="rId1"/>
          <a:srcRect r="9804" b="11272"/>
          <a:stretch>
            <a:fillRect/>
          </a:stretch>
        </p:blipFill>
        <p:spPr>
          <a:xfrm>
            <a:off x="0" y="0"/>
            <a:ext cx="12192635" cy="6311900"/>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Contoh Class Diagram</a:t>
            </a:r>
            <a:endParaRPr lang="en-US"/>
          </a:p>
        </p:txBody>
      </p:sp>
      <p:pic>
        <p:nvPicPr>
          <p:cNvPr id="4" name="Content Placeholder 3"/>
          <p:cNvPicPr>
            <a:picLocks noChangeAspect="1"/>
          </p:cNvPicPr>
          <p:nvPr>
            <p:ph sz="half" idx="1"/>
          </p:nvPr>
        </p:nvPicPr>
        <p:blipFill>
          <a:blip r:embed="rId1"/>
          <a:stretch>
            <a:fillRect/>
          </a:stretch>
        </p:blipFill>
        <p:spPr>
          <a:xfrm>
            <a:off x="838200" y="1691005"/>
            <a:ext cx="3381375" cy="3620770"/>
          </a:xfrm>
          <a:prstGeom prst="rect">
            <a:avLst/>
          </a:prstGeom>
        </p:spPr>
      </p:pic>
      <p:sp>
        <p:nvSpPr>
          <p:cNvPr id="7" name="Right Arrow 6"/>
          <p:cNvSpPr/>
          <p:nvPr/>
        </p:nvSpPr>
        <p:spPr>
          <a:xfrm>
            <a:off x="4636135" y="2428240"/>
            <a:ext cx="1320800" cy="95440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pic>
        <p:nvPicPr>
          <p:cNvPr id="8" name="Picture 7"/>
          <p:cNvPicPr>
            <a:picLocks noChangeAspect="1"/>
          </p:cNvPicPr>
          <p:nvPr/>
        </p:nvPicPr>
        <p:blipFill>
          <a:blip r:embed="rId2"/>
          <a:stretch>
            <a:fillRect/>
          </a:stretch>
        </p:blipFill>
        <p:spPr>
          <a:xfrm>
            <a:off x="6247765" y="1691005"/>
            <a:ext cx="1981200" cy="266890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Ilustrasi: Bela diri</a:t>
            </a:r>
            <a:endParaRPr lang="en-US"/>
          </a:p>
        </p:txBody>
      </p:sp>
      <p:pic>
        <p:nvPicPr>
          <p:cNvPr id="101" name="Picture 100"/>
          <p:cNvPicPr/>
          <p:nvPr/>
        </p:nvPicPr>
        <p:blipFill>
          <a:blip/>
          <a:stretch>
            <a:fillRect/>
          </a:stretch>
        </p:blipFill>
        <p:spPr>
          <a:xfrm>
            <a:off x="5905500" y="3238500"/>
            <a:ext cx="381000" cy="381000"/>
          </a:xfrm>
          <a:prstGeom prst="rect">
            <a:avLst/>
          </a:prstGeom>
          <a:noFill/>
          <a:ln w="9525">
            <a:noFill/>
          </a:ln>
        </p:spPr>
      </p:pic>
      <p:pic>
        <p:nvPicPr>
          <p:cNvPr id="104" name="Picture 103"/>
          <p:cNvPicPr/>
          <p:nvPr/>
        </p:nvPicPr>
        <p:blipFill>
          <a:blip r:embed="rId1"/>
          <a:stretch>
            <a:fillRect/>
          </a:stretch>
        </p:blipFill>
        <p:spPr>
          <a:xfrm>
            <a:off x="4541520" y="1152525"/>
            <a:ext cx="2826385" cy="4240530"/>
          </a:xfrm>
          <a:prstGeom prst="rect">
            <a:avLst/>
          </a:prstGeom>
          <a:noFill/>
          <a:ln w="9525">
            <a:noFill/>
          </a:ln>
        </p:spPr>
      </p:pic>
      <p:pic>
        <p:nvPicPr>
          <p:cNvPr id="106" name="Picture 105"/>
          <p:cNvPicPr/>
          <p:nvPr/>
        </p:nvPicPr>
        <p:blipFill>
          <a:blip r:embed="rId2"/>
          <a:stretch>
            <a:fillRect/>
          </a:stretch>
        </p:blipFill>
        <p:spPr>
          <a:xfrm>
            <a:off x="8116570" y="1921510"/>
            <a:ext cx="3076575" cy="3326765"/>
          </a:xfrm>
          <a:prstGeom prst="rect">
            <a:avLst/>
          </a:prstGeom>
          <a:noFill/>
          <a:ln w="9525">
            <a:noFill/>
          </a:ln>
        </p:spPr>
      </p:pic>
      <p:pic>
        <p:nvPicPr>
          <p:cNvPr id="100" name="Content Placeholder 99"/>
          <p:cNvPicPr>
            <a:picLocks noChangeAspect="1"/>
          </p:cNvPicPr>
          <p:nvPr>
            <p:ph idx="1"/>
          </p:nvPr>
        </p:nvPicPr>
        <p:blipFill>
          <a:blip r:embed="rId3"/>
          <a:stretch>
            <a:fillRect/>
          </a:stretch>
        </p:blipFill>
        <p:spPr>
          <a:xfrm flipH="1">
            <a:off x="609600" y="1884045"/>
            <a:ext cx="2919730" cy="3509010"/>
          </a:xfrm>
          <a:prstGeom prst="rect">
            <a:avLst/>
          </a:prstGeom>
          <a:noFill/>
          <a:ln w="9525">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4 Paradigma Umum</a:t>
            </a:r>
            <a:endParaRPr lang="en-US"/>
          </a:p>
        </p:txBody>
      </p:sp>
      <p:sp>
        <p:nvSpPr>
          <p:cNvPr id="11" name="Content Placeholder 10"/>
          <p:cNvSpPr>
            <a:spLocks noGrp="1"/>
          </p:cNvSpPr>
          <p:nvPr>
            <p:ph idx="1"/>
          </p:nvPr>
        </p:nvSpPr>
        <p:spPr/>
        <p:txBody>
          <a:bodyPr/>
          <a:p>
            <a:r>
              <a:rPr lang="en-US"/>
              <a:t>Imperative</a:t>
            </a:r>
            <a:endParaRPr lang="en-US"/>
          </a:p>
          <a:p>
            <a:r>
              <a:rPr lang="en-US"/>
              <a:t>Object Oriented</a:t>
            </a:r>
            <a:endParaRPr lang="en-US"/>
          </a:p>
          <a:p>
            <a:r>
              <a:rPr lang="en-US"/>
              <a:t>Functional</a:t>
            </a:r>
            <a:endParaRPr lang="en-US"/>
          </a:p>
          <a:p>
            <a:r>
              <a:rPr lang="en-US"/>
              <a:t>Logical</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Paradigma Imperative</a:t>
            </a:r>
            <a:endParaRPr lang="en-US"/>
          </a:p>
        </p:txBody>
      </p:sp>
      <p:sp>
        <p:nvSpPr>
          <p:cNvPr id="3" name="Content Placeholder 2"/>
          <p:cNvSpPr>
            <a:spLocks noGrp="1"/>
          </p:cNvSpPr>
          <p:nvPr>
            <p:ph idx="1"/>
          </p:nvPr>
        </p:nvSpPr>
        <p:spPr/>
        <p:txBody>
          <a:bodyPr/>
          <a:p>
            <a:r>
              <a:rPr lang="en-US"/>
              <a:t>Paradigma imperatif dalam pemrograman merujuk pada pendekatan dalam penulisan kode yang berfokus pada urutan instruksi yang harus dieksekusi oleh komputer untuk mencapai suatu tujuan.</a:t>
            </a:r>
            <a:endParaRPr lang="en-US"/>
          </a:p>
          <a:p>
            <a:r>
              <a:rPr lang="en-US"/>
              <a:t>Contoh bahasa pemrograman: C, BASIC, Pascal, Ada</a:t>
            </a:r>
            <a:endParaRPr lang="en-US"/>
          </a:p>
          <a:p>
            <a:endParaRPr lang="en-US"/>
          </a:p>
          <a:p>
            <a:pPr lvl="1"/>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Paradigma Functional</a:t>
            </a:r>
            <a:endParaRPr lang="en-US"/>
          </a:p>
        </p:txBody>
      </p:sp>
      <p:sp>
        <p:nvSpPr>
          <p:cNvPr id="3" name="Content Placeholder 2"/>
          <p:cNvSpPr>
            <a:spLocks noGrp="1"/>
          </p:cNvSpPr>
          <p:nvPr>
            <p:ph idx="1"/>
          </p:nvPr>
        </p:nvSpPr>
        <p:spPr/>
        <p:txBody>
          <a:bodyPr/>
          <a:p>
            <a:r>
              <a:rPr lang="en-US"/>
              <a:t>Paradigma dengan pendekatan yang berfokus pada penggunaan fungsi sebagai unit dasar dari komputasi dan penanganan data. Dalam paradigma ini, fungsi dianggap sebagai objek yang dapat dipindahkan dan digunakan dalam cara yang sama seperti nilai-nilai lainnya.</a:t>
            </a:r>
            <a:endParaRPr lang="en-US"/>
          </a:p>
          <a:p>
            <a:r>
              <a:rPr lang="en-US"/>
              <a:t>Paradigma fungsional menekankan pada penghindaran perubahan keadaan dan mutasi data, serta mengutamakan komputasi yang bersifat deklaratif dan tanpa efek samping.</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Paradigma Functional</a:t>
            </a:r>
            <a:endParaRPr lang="en-US"/>
          </a:p>
        </p:txBody>
      </p:sp>
      <p:sp>
        <p:nvSpPr>
          <p:cNvPr id="3" name="Content Placeholder 2"/>
          <p:cNvSpPr>
            <a:spLocks noGrp="1"/>
          </p:cNvSpPr>
          <p:nvPr>
            <p:ph idx="1"/>
          </p:nvPr>
        </p:nvSpPr>
        <p:spPr/>
        <p:txBody>
          <a:bodyPr/>
          <a:p>
            <a:r>
              <a:rPr lang="en-US"/>
              <a:t>Contoh bahasa pemrograman: Haskell, Lisp, Scala, Clojure, dan Erlang.</a:t>
            </a:r>
            <a:endParaRPr lang="en-US"/>
          </a:p>
          <a:p>
            <a:r>
              <a:rPr lang="en-US"/>
              <a:t>Referensi:</a:t>
            </a:r>
            <a:endParaRPr lang="en-US"/>
          </a:p>
          <a:p>
            <a:pPr lvl="1"/>
            <a:r>
              <a:rPr lang="en-US"/>
              <a:t>https://www.toptal.com/javascript/functional-programming-javascript</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Paradigma Logical</a:t>
            </a:r>
            <a:endParaRPr lang="en-US"/>
          </a:p>
        </p:txBody>
      </p:sp>
      <p:sp>
        <p:nvSpPr>
          <p:cNvPr id="3" name="Content Placeholder 2"/>
          <p:cNvSpPr>
            <a:spLocks noGrp="1"/>
          </p:cNvSpPr>
          <p:nvPr>
            <p:ph idx="1"/>
          </p:nvPr>
        </p:nvSpPr>
        <p:spPr/>
        <p:txBody>
          <a:bodyPr/>
          <a:p>
            <a:r>
              <a:rPr lang="en-US"/>
              <a:t>Paradigma dengan  pendekatan di mana program direpresentasikan sebagai kumpulan fakta dan aturan logis, dan komputasi dijalankan dengan menggunakan inferensi logis untuk mencari solusi.</a:t>
            </a:r>
            <a:endParaRPr lang="en-US"/>
          </a:p>
          <a:p>
            <a:r>
              <a:rPr lang="en-US"/>
              <a:t>Dalam paradigma ini, programmer mendeskripsikan relasi antara fakta-fakta dan aturan-aturan yang berlaku dalam domain masalah, dan sistem pemrograman logika menggabungkan informasi ini untuk mencapai tujuan yang diinginkan.</a:t>
            </a:r>
            <a:endParaRPr lang="en-US"/>
          </a:p>
          <a:p>
            <a:r>
              <a:rPr lang="en-US"/>
              <a:t>Contoh bahasa pemrograman: PROLOG</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en-US"/>
              <a:t>Paradigma Object Oriented</a:t>
            </a:r>
            <a:endParaRPr lang="en-US"/>
          </a:p>
        </p:txBody>
      </p:sp>
      <p:sp>
        <p:nvSpPr>
          <p:cNvPr id="5" name="Text Placeholder 4"/>
          <p:cNvSpPr>
            <a:spLocks noGrp="1"/>
          </p:cNvSpPr>
          <p:nvPr>
            <p:ph type="body" idx="1"/>
          </p:nvPr>
        </p:nvSpPr>
        <p:spPr/>
        <p:txBody>
          <a:bodyPr/>
          <a:p>
            <a:endParaRPr lang="en-US"/>
          </a:p>
        </p:txBody>
      </p:sp>
    </p:spTree>
  </p:cSld>
  <p:clrMapOvr>
    <a:masterClrMapping/>
  </p:clrMapOvr>
</p:sld>
</file>

<file path=ppt/theme/theme1.xml><?xml version="1.0" encoding="utf-8"?>
<a:theme xmlns:a="http://schemas.openxmlformats.org/drawingml/2006/main" name="Gear Drives">
  <a:themeElements>
    <a:clrScheme name="Gear Drives 13">
      <a:dk1>
        <a:srgbClr val="000000"/>
      </a:dk1>
      <a:lt1>
        <a:srgbClr val="FFFFFF"/>
      </a:lt1>
      <a:dk2>
        <a:srgbClr val="000000"/>
      </a:dk2>
      <a:lt2>
        <a:srgbClr val="969696"/>
      </a:lt2>
      <a:accent1>
        <a:srgbClr val="5F5F5F"/>
      </a:accent1>
      <a:accent2>
        <a:srgbClr val="969696"/>
      </a:accent2>
      <a:accent3>
        <a:srgbClr val="FFFFFF"/>
      </a:accent3>
      <a:accent4>
        <a:srgbClr val="000000"/>
      </a:accent4>
      <a:accent5>
        <a:srgbClr val="B6B6B6"/>
      </a:accent5>
      <a:accent6>
        <a:srgbClr val="878787"/>
      </a:accent6>
      <a:hlink>
        <a:srgbClr val="CC3300"/>
      </a:hlink>
      <a:folHlink>
        <a:srgbClr val="996600"/>
      </a:folHlink>
    </a:clrScheme>
    <a:fontScheme name="Gear Dri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Gear Dri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Gear Dri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Gear Dri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Gear Dri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Gear Dri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Gear Dri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Gear Dri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Gear Dri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Gear Dri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Gear Dri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Gear Dri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Gear Dri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Gear Drives 13">
        <a:dk1>
          <a:srgbClr val="000000"/>
        </a:dk1>
        <a:lt1>
          <a:srgbClr val="FFFFFF"/>
        </a:lt1>
        <a:dk2>
          <a:srgbClr val="000000"/>
        </a:dk2>
        <a:lt2>
          <a:srgbClr val="969696"/>
        </a:lt2>
        <a:accent1>
          <a:srgbClr val="5F5F5F"/>
        </a:accent1>
        <a:accent2>
          <a:srgbClr val="969696"/>
        </a:accent2>
        <a:accent3>
          <a:srgbClr val="FFFFFF"/>
        </a:accent3>
        <a:accent4>
          <a:srgbClr val="000000"/>
        </a:accent4>
        <a:accent5>
          <a:srgbClr val="B6B6B6"/>
        </a:accent5>
        <a:accent6>
          <a:srgbClr val="87878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4524</Words>
  <Application>WPS Presentation</Application>
  <PresentationFormat>Widescreen</PresentationFormat>
  <Paragraphs>131</Paragraphs>
  <Slides>27</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27</vt:i4>
      </vt:variant>
    </vt:vector>
  </HeadingPairs>
  <TitlesOfParts>
    <vt:vector size="34" baseType="lpstr">
      <vt:lpstr>Arial</vt:lpstr>
      <vt:lpstr>SimSun</vt:lpstr>
      <vt:lpstr>Wingdings</vt:lpstr>
      <vt:lpstr>Microsoft YaHei</vt:lpstr>
      <vt:lpstr>Arial Unicode MS</vt:lpstr>
      <vt:lpstr>Calibri</vt:lpstr>
      <vt:lpstr>Gear Drives</vt:lpstr>
      <vt:lpstr>Pemrograman Berorientasi Objek</vt:lpstr>
      <vt:lpstr>Paradigma Pemrograman</vt:lpstr>
      <vt:lpstr>Ilustrasi: Bela diri</vt:lpstr>
      <vt:lpstr>4 Paradigma Umum</vt:lpstr>
      <vt:lpstr>Paradigma Imperative</vt:lpstr>
      <vt:lpstr>Paradigma Functional</vt:lpstr>
      <vt:lpstr>Paradigma Functional</vt:lpstr>
      <vt:lpstr>Paradigma Logical</vt:lpstr>
      <vt:lpstr>Paradigma Object Oriented</vt:lpstr>
      <vt:lpstr>Object Oriented Programming</vt:lpstr>
      <vt:lpstr>Object Oriented Programming</vt:lpstr>
      <vt:lpstr>Prosedural           vs                    OOP    .</vt:lpstr>
      <vt:lpstr>Kelebihan OOP</vt:lpstr>
      <vt:lpstr>Kekurangan OOP</vt:lpstr>
      <vt:lpstr>Mengenal OOP</vt:lpstr>
      <vt:lpstr>Mengenal OOP</vt:lpstr>
      <vt:lpstr>PowerPoint 演示文稿</vt:lpstr>
      <vt:lpstr>Terminologi OOP</vt:lpstr>
      <vt:lpstr>Class</vt:lpstr>
      <vt:lpstr>Object</vt:lpstr>
      <vt:lpstr>Property/Attribute</vt:lpstr>
      <vt:lpstr>Method/function</vt:lpstr>
      <vt:lpstr>Parameter</vt:lpstr>
      <vt:lpstr>PowerPoint 演示文稿</vt:lpstr>
      <vt:lpstr>Contoh</vt:lpstr>
      <vt:lpstr>PowerPoint 演示文稿</vt:lpstr>
      <vt:lpstr>Contoh Class Diagram</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Pemrograman Berorientasi Objek</dc:title>
  <dc:creator/>
  <cp:lastModifiedBy>En Tay</cp:lastModifiedBy>
  <cp:revision>13</cp:revision>
  <dcterms:created xsi:type="dcterms:W3CDTF">2021-03-04T08:08:00Z</dcterms:created>
  <dcterms:modified xsi:type="dcterms:W3CDTF">2024-03-19T15:59:44Z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1033-12.2.0.13431</vt:lpwstr>
  </property>
  <property fmtid="{D5CDD505-2E9C-101B-9397-08002B2CF9AE}" pid="3" name="ICV">
    <vt:lpwstr>4D2F93CD75C046C5A5C15D2283B9D537_12</vt:lpwstr>
  </property>
</Properties>
</file>