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72" r:id="rId4"/>
    <p:sldId id="276" r:id="rId5"/>
    <p:sldId id="275" r:id="rId6"/>
    <p:sldId id="270" r:id="rId7"/>
    <p:sldId id="273" r:id="rId8"/>
    <p:sldId id="281" r:id="rId9"/>
    <p:sldId id="282" r:id="rId10"/>
    <p:sldId id="28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06"/>
    <p:restoredTop sz="95296"/>
  </p:normalViewPr>
  <p:slideViewPr>
    <p:cSldViewPr snapToGrid="0">
      <p:cViewPr varScale="1">
        <p:scale>
          <a:sx n="98" d="100"/>
          <a:sy n="98" d="100"/>
        </p:scale>
        <p:origin x="720" y="200"/>
      </p:cViewPr>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11/26/23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11/26/23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11/26/23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11/26/23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11/26/23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rdrr.io/cran/priceR/" TargetMode="External"/><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hyperlink" Target="https://rdrr.io/cran/priceR/src/R/adjust_for_inflation.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4E7E-DDA7-D207-F04D-BCB7E2594BD0}"/>
              </a:ext>
            </a:extLst>
          </p:cNvPr>
          <p:cNvSpPr>
            <a:spLocks noGrp="1"/>
          </p:cNvSpPr>
          <p:nvPr>
            <p:ph type="ctrTitle"/>
          </p:nvPr>
        </p:nvSpPr>
        <p:spPr>
          <a:xfrm>
            <a:off x="581191" y="1020432"/>
            <a:ext cx="10993549" cy="729992"/>
          </a:xfrm>
        </p:spPr>
        <p:txBody>
          <a:bodyPr/>
          <a:lstStyle/>
          <a:p>
            <a:r>
              <a:rPr lang="en-US" dirty="0"/>
              <a:t>Data scientist salary analysis</a:t>
            </a:r>
          </a:p>
        </p:txBody>
      </p:sp>
      <p:sp>
        <p:nvSpPr>
          <p:cNvPr id="3" name="Subtitle 2">
            <a:extLst>
              <a:ext uri="{FF2B5EF4-FFF2-40B4-BE49-F238E27FC236}">
                <a16:creationId xmlns:a16="http://schemas.microsoft.com/office/drawing/2014/main" id="{C3447C9E-299D-7805-E45A-17653CD1997D}"/>
              </a:ext>
            </a:extLst>
          </p:cNvPr>
          <p:cNvSpPr>
            <a:spLocks noGrp="1"/>
          </p:cNvSpPr>
          <p:nvPr>
            <p:ph type="subTitle" idx="1"/>
          </p:nvPr>
        </p:nvSpPr>
        <p:spPr>
          <a:xfrm>
            <a:off x="599227" y="1933742"/>
            <a:ext cx="10993546" cy="587827"/>
          </a:xfrm>
        </p:spPr>
        <p:txBody>
          <a:bodyPr>
            <a:normAutofit/>
          </a:bodyPr>
          <a:lstStyle/>
          <a:p>
            <a:r>
              <a:rPr lang="en-US" dirty="0"/>
              <a:t>Goals is to evaluate salary data for hiring decisions of future data scientist team </a:t>
            </a:r>
          </a:p>
        </p:txBody>
      </p:sp>
      <p:sp>
        <p:nvSpPr>
          <p:cNvPr id="4" name="Subtitle 2">
            <a:extLst>
              <a:ext uri="{FF2B5EF4-FFF2-40B4-BE49-F238E27FC236}">
                <a16:creationId xmlns:a16="http://schemas.microsoft.com/office/drawing/2014/main" id="{44D66494-184D-3B2E-B203-74AF67AECB59}"/>
              </a:ext>
            </a:extLst>
          </p:cNvPr>
          <p:cNvSpPr txBox="1">
            <a:spLocks/>
          </p:cNvSpPr>
          <p:nvPr/>
        </p:nvSpPr>
        <p:spPr>
          <a:xfrm>
            <a:off x="581194" y="2521569"/>
            <a:ext cx="10993546" cy="587827"/>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dirty="0"/>
              <a:t>By   Wanida Ruangsiriluk</a:t>
            </a:r>
          </a:p>
          <a:p>
            <a:r>
              <a:rPr lang="en-US" dirty="0"/>
              <a:t>November 26, 2023</a:t>
            </a:r>
          </a:p>
        </p:txBody>
      </p:sp>
      <p:sp>
        <p:nvSpPr>
          <p:cNvPr id="5" name="Subtitle 2">
            <a:extLst>
              <a:ext uri="{FF2B5EF4-FFF2-40B4-BE49-F238E27FC236}">
                <a16:creationId xmlns:a16="http://schemas.microsoft.com/office/drawing/2014/main" id="{0FD1A380-FF93-B197-7C4C-5584F38030C9}"/>
              </a:ext>
            </a:extLst>
          </p:cNvPr>
          <p:cNvSpPr txBox="1">
            <a:spLocks/>
          </p:cNvSpPr>
          <p:nvPr/>
        </p:nvSpPr>
        <p:spPr>
          <a:xfrm>
            <a:off x="563161" y="3429000"/>
            <a:ext cx="10993546" cy="254149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Clr>
                <a:schemeClr val="bg1"/>
              </a:buClr>
              <a:buNone/>
            </a:pPr>
            <a:r>
              <a:rPr lang="en-US" dirty="0">
                <a:solidFill>
                  <a:schemeClr val="bg1"/>
                </a:solidFill>
              </a:rPr>
              <a:t>Analysis includes:</a:t>
            </a:r>
          </a:p>
          <a:p>
            <a:pPr>
              <a:buClr>
                <a:schemeClr val="bg1"/>
              </a:buClr>
              <a:buFont typeface="Arial" panose="020B0604020202020204" pitchFamily="34" charset="0"/>
              <a:buChar char="•"/>
            </a:pPr>
            <a:r>
              <a:rPr lang="en-US" dirty="0">
                <a:solidFill>
                  <a:schemeClr val="bg1"/>
                </a:solidFill>
              </a:rPr>
              <a:t>Evaluation of salary data of all job titles and across different sizes of companies located worldwide</a:t>
            </a:r>
          </a:p>
          <a:p>
            <a:pPr>
              <a:buClr>
                <a:schemeClr val="bg1"/>
              </a:buClr>
              <a:buFont typeface="Arial" panose="020B0604020202020204" pitchFamily="34" charset="0"/>
              <a:buChar char="•"/>
            </a:pPr>
            <a:r>
              <a:rPr lang="en-US" dirty="0">
                <a:solidFill>
                  <a:schemeClr val="bg1"/>
                </a:solidFill>
              </a:rPr>
              <a:t>Comparison of salary of full-time employees residing in the US  and outside of US locations</a:t>
            </a:r>
          </a:p>
          <a:p>
            <a:pPr>
              <a:buClr>
                <a:schemeClr val="bg1"/>
              </a:buClr>
              <a:buFont typeface="Arial" panose="020B0604020202020204" pitchFamily="34" charset="0"/>
              <a:buChar char="•"/>
            </a:pPr>
            <a:r>
              <a:rPr lang="en-US" dirty="0">
                <a:solidFill>
                  <a:schemeClr val="bg1"/>
                </a:solidFill>
              </a:rPr>
              <a:t>Evaluation of data scientist-related roles of full-time employees residing in the US  and outside of US locations, including new adjusted salaries to the inflation rate and forecast for 2023 range</a:t>
            </a:r>
          </a:p>
          <a:p>
            <a:pPr>
              <a:buClr>
                <a:schemeClr val="bg1"/>
              </a:buClr>
              <a:buFont typeface="Arial" panose="020B0604020202020204" pitchFamily="34" charset="0"/>
              <a:buChar char="•"/>
            </a:pPr>
            <a:r>
              <a:rPr lang="en-US" dirty="0">
                <a:solidFill>
                  <a:schemeClr val="bg1"/>
                </a:solidFill>
              </a:rPr>
              <a:t>Suggestion of salary range for Data Scientists specifically before and after salary adjustment</a:t>
            </a:r>
          </a:p>
          <a:p>
            <a:pPr>
              <a:buClr>
                <a:schemeClr val="bg1"/>
              </a:buClr>
              <a:buFont typeface="Arial" panose="020B0604020202020204" pitchFamily="34" charset="0"/>
              <a:buChar char="•"/>
            </a:pPr>
            <a:endParaRPr lang="en-US" dirty="0">
              <a:solidFill>
                <a:schemeClr val="bg1"/>
              </a:solidFill>
            </a:endParaRPr>
          </a:p>
          <a:p>
            <a:pPr>
              <a:buClr>
                <a:schemeClr val="bg1"/>
              </a:buClr>
              <a:buFont typeface="Arial" panose="020B0604020202020204" pitchFamily="34" charset="0"/>
              <a:buChar char="•"/>
            </a:pPr>
            <a:endParaRPr lang="en-US" dirty="0">
              <a:solidFill>
                <a:schemeClr val="bg1"/>
              </a:solidFill>
            </a:endParaRPr>
          </a:p>
          <a:p>
            <a:pPr>
              <a:buClr>
                <a:schemeClr val="bg1"/>
              </a:buClr>
              <a:buFont typeface="Arial" panose="020B0604020202020204" pitchFamily="34" charset="0"/>
              <a:buChar char="•"/>
            </a:pPr>
            <a:endParaRPr lang="en-US" dirty="0">
              <a:solidFill>
                <a:schemeClr val="bg1"/>
              </a:solidFill>
            </a:endParaRPr>
          </a:p>
          <a:p>
            <a:pPr>
              <a:buClr>
                <a:schemeClr val="bg1"/>
              </a:buClr>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55622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B1F7-269F-5F7D-6D06-AE2A506395E8}"/>
              </a:ext>
            </a:extLst>
          </p:cNvPr>
          <p:cNvSpPr>
            <a:spLocks noGrp="1"/>
          </p:cNvSpPr>
          <p:nvPr>
            <p:ph type="title"/>
          </p:nvPr>
        </p:nvSpPr>
        <p:spPr>
          <a:xfrm>
            <a:off x="575894" y="729658"/>
            <a:ext cx="11029616" cy="593533"/>
          </a:xfrm>
        </p:spPr>
        <p:txBody>
          <a:bodyPr/>
          <a:lstStyle/>
          <a:p>
            <a:r>
              <a:rPr lang="en-US" dirty="0"/>
              <a:t>Summary</a:t>
            </a:r>
          </a:p>
        </p:txBody>
      </p:sp>
      <p:sp>
        <p:nvSpPr>
          <p:cNvPr id="4" name="TextBox 3">
            <a:extLst>
              <a:ext uri="{FF2B5EF4-FFF2-40B4-BE49-F238E27FC236}">
                <a16:creationId xmlns:a16="http://schemas.microsoft.com/office/drawing/2014/main" id="{E9564C8C-7EF2-239B-3F12-6D6680EBED4C}"/>
              </a:ext>
            </a:extLst>
          </p:cNvPr>
          <p:cNvSpPr txBox="1"/>
          <p:nvPr/>
        </p:nvSpPr>
        <p:spPr>
          <a:xfrm>
            <a:off x="455569" y="1927302"/>
            <a:ext cx="11149941" cy="4785926"/>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dirty="0"/>
              <a:t>Salary range of all roles is comparable across levels except the executive level which has a higher median, especially in medium and large companies</a:t>
            </a:r>
          </a:p>
          <a:p>
            <a:pPr marL="342900" indent="-342900">
              <a:spcAft>
                <a:spcPts val="600"/>
              </a:spcAft>
              <a:buFont typeface="Arial" panose="020B0604020202020204" pitchFamily="34" charset="0"/>
              <a:buChar char="•"/>
            </a:pPr>
            <a:r>
              <a:rPr lang="en-US" dirty="0"/>
              <a:t>Comparing across the world, companies located in the Americas showed higher salaries than other continentals</a:t>
            </a:r>
          </a:p>
          <a:p>
            <a:pPr marL="342900" indent="-342900">
              <a:spcAft>
                <a:spcPts val="600"/>
              </a:spcAft>
              <a:buFont typeface="Arial" panose="020B0604020202020204" pitchFamily="34" charset="0"/>
              <a:buChar char="•"/>
            </a:pPr>
            <a:r>
              <a:rPr lang="en-US" dirty="0"/>
              <a:t>Salaries of employees residing outside of the US are at a lower range than the ones from US residents and could be up to 2x lower, depending on the experience level</a:t>
            </a:r>
          </a:p>
          <a:p>
            <a:pPr marL="342900" indent="-342900">
              <a:spcAft>
                <a:spcPts val="600"/>
              </a:spcAft>
              <a:buFont typeface="Arial" panose="020B0604020202020204" pitchFamily="34" charset="0"/>
              <a:buChar char="•"/>
            </a:pPr>
            <a:r>
              <a:rPr lang="en-US" dirty="0"/>
              <a:t>Employees residing in the US are from companies located in the US and mostly are from medium and large size companies</a:t>
            </a:r>
          </a:p>
          <a:p>
            <a:pPr marL="342900" indent="-342900">
              <a:spcAft>
                <a:spcPts val="600"/>
              </a:spcAft>
              <a:buFont typeface="Arial" panose="020B0604020202020204" pitchFamily="34" charset="0"/>
              <a:buChar char="•"/>
            </a:pPr>
            <a:r>
              <a:rPr lang="en-US" dirty="0"/>
              <a:t>Salaries of all Data Scientist roles residing in the US reflect a higher range than the ones residing outside of the US also, and the majority of the companies are located in the US </a:t>
            </a:r>
          </a:p>
          <a:p>
            <a:pPr marL="342900" indent="-342900">
              <a:spcAft>
                <a:spcPts val="600"/>
              </a:spcAft>
              <a:buFont typeface="Arial" panose="020B0604020202020204" pitchFamily="34" charset="0"/>
              <a:buChar char="•"/>
            </a:pPr>
            <a:r>
              <a:rPr lang="en-US" dirty="0"/>
              <a:t>Tables showing nominal and adjusted salary range of each data scientist-related title and ranked by experienced level are presented here</a:t>
            </a:r>
          </a:p>
          <a:p>
            <a:pPr marL="342900" indent="-342900">
              <a:spcAft>
                <a:spcPts val="600"/>
              </a:spcAft>
              <a:buFont typeface="Arial" panose="020B0604020202020204" pitchFamily="34" charset="0"/>
              <a:buChar char="•"/>
            </a:pPr>
            <a:r>
              <a:rPr lang="en-US" dirty="0"/>
              <a:t>Depending on desired experience level, to obtain higher experienced Data Scientist and be competitive to get the top talent, salary range of employees residing in the US and work with medium and large company size, locating in the US should be considered</a:t>
            </a:r>
          </a:p>
          <a:p>
            <a:pPr marL="342900" indent="-342900">
              <a:spcAft>
                <a:spcPts val="600"/>
              </a:spcAft>
              <a:buFont typeface="Arial" panose="020B0604020202020204" pitchFamily="34" charset="0"/>
              <a:buChar char="•"/>
            </a:pPr>
            <a:r>
              <a:rPr lang="en-US" dirty="0"/>
              <a:t>Also, a new adjusted range should be proposed, since the salary is going up due the inflation</a:t>
            </a:r>
          </a:p>
        </p:txBody>
      </p:sp>
    </p:spTree>
    <p:extLst>
      <p:ext uri="{BB962C8B-B14F-4D97-AF65-F5344CB8AC3E}">
        <p14:creationId xmlns:p14="http://schemas.microsoft.com/office/powerpoint/2010/main" val="2923316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3F0E85-C60E-2A47-E83E-503A9E43EEDC}"/>
              </a:ext>
            </a:extLst>
          </p:cNvPr>
          <p:cNvSpPr txBox="1"/>
          <p:nvPr/>
        </p:nvSpPr>
        <p:spPr>
          <a:xfrm>
            <a:off x="671507" y="0"/>
            <a:ext cx="10393551" cy="461665"/>
          </a:xfrm>
          <a:prstGeom prst="rect">
            <a:avLst/>
          </a:prstGeom>
          <a:noFill/>
        </p:spPr>
        <p:txBody>
          <a:bodyPr wrap="none" rtlCol="0">
            <a:spAutoFit/>
          </a:bodyPr>
          <a:lstStyle/>
          <a:p>
            <a:r>
              <a:rPr lang="en-US" sz="2400" dirty="0"/>
              <a:t>Salary range of all job titles across different sizes of company and experience levels</a:t>
            </a:r>
          </a:p>
        </p:txBody>
      </p:sp>
      <p:pic>
        <p:nvPicPr>
          <p:cNvPr id="18" name="Picture 17">
            <a:extLst>
              <a:ext uri="{FF2B5EF4-FFF2-40B4-BE49-F238E27FC236}">
                <a16:creationId xmlns:a16="http://schemas.microsoft.com/office/drawing/2014/main" id="{22531895-4A8B-F09C-8CB3-76E66210DB96}"/>
              </a:ext>
            </a:extLst>
          </p:cNvPr>
          <p:cNvPicPr>
            <a:picLocks noChangeAspect="1"/>
          </p:cNvPicPr>
          <p:nvPr/>
        </p:nvPicPr>
        <p:blipFill>
          <a:blip r:embed="rId2"/>
          <a:stretch>
            <a:fillRect/>
          </a:stretch>
        </p:blipFill>
        <p:spPr>
          <a:xfrm>
            <a:off x="53786" y="548040"/>
            <a:ext cx="4950095" cy="5330871"/>
          </a:xfrm>
          <a:prstGeom prst="rect">
            <a:avLst/>
          </a:prstGeom>
        </p:spPr>
      </p:pic>
      <p:sp>
        <p:nvSpPr>
          <p:cNvPr id="19" name="TextBox 18">
            <a:extLst>
              <a:ext uri="{FF2B5EF4-FFF2-40B4-BE49-F238E27FC236}">
                <a16:creationId xmlns:a16="http://schemas.microsoft.com/office/drawing/2014/main" id="{AD242CDA-AD09-6467-7EE2-64C2CF40CC1B}"/>
              </a:ext>
            </a:extLst>
          </p:cNvPr>
          <p:cNvSpPr txBox="1"/>
          <p:nvPr/>
        </p:nvSpPr>
        <p:spPr>
          <a:xfrm>
            <a:off x="5317520" y="5616662"/>
            <a:ext cx="6629052" cy="120032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defPPr>
              <a:defRPr lang="en-US"/>
            </a:defPPr>
            <a:lvl1pPr algn="ctr">
              <a:defRPr>
                <a:solidFill>
                  <a:srgbClr val="C00000"/>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vl6pPr>
              <a:defRPr>
                <a:solidFill>
                  <a:schemeClr val="accent2"/>
                </a:solidFill>
              </a:defRPr>
            </a:lvl6pPr>
            <a:lvl7pPr>
              <a:defRPr>
                <a:solidFill>
                  <a:schemeClr val="accent2"/>
                </a:solidFill>
              </a:defRPr>
            </a:lvl7pPr>
            <a:lvl8pPr>
              <a:defRPr>
                <a:solidFill>
                  <a:schemeClr val="accent2"/>
                </a:solidFill>
              </a:defRPr>
            </a:lvl8pPr>
            <a:lvl9pPr>
              <a:defRPr>
                <a:solidFill>
                  <a:schemeClr val="accent2"/>
                </a:solidFill>
              </a:defRPr>
            </a:lvl9pPr>
          </a:lstStyle>
          <a:p>
            <a:pPr algn="l"/>
            <a:r>
              <a:rPr lang="en-US" dirty="0"/>
              <a:t>Interestingly, high median salary came from companies located in Americas continent for all levels except entry-level which is comparable to Oceania, provided that there is less data point obtained from Oceania than Americas</a:t>
            </a:r>
          </a:p>
        </p:txBody>
      </p:sp>
      <p:pic>
        <p:nvPicPr>
          <p:cNvPr id="21" name="Picture 20">
            <a:extLst>
              <a:ext uri="{FF2B5EF4-FFF2-40B4-BE49-F238E27FC236}">
                <a16:creationId xmlns:a16="http://schemas.microsoft.com/office/drawing/2014/main" id="{E8ED7D88-0A12-BDA4-07A9-C11BBF5790F2}"/>
              </a:ext>
            </a:extLst>
          </p:cNvPr>
          <p:cNvPicPr>
            <a:picLocks noChangeAspect="1"/>
          </p:cNvPicPr>
          <p:nvPr/>
        </p:nvPicPr>
        <p:blipFill>
          <a:blip r:embed="rId3"/>
          <a:stretch>
            <a:fillRect/>
          </a:stretch>
        </p:blipFill>
        <p:spPr>
          <a:xfrm>
            <a:off x="4935671" y="699248"/>
            <a:ext cx="7256329" cy="4658060"/>
          </a:xfrm>
          <a:prstGeom prst="rect">
            <a:avLst/>
          </a:prstGeom>
        </p:spPr>
      </p:pic>
      <p:sp>
        <p:nvSpPr>
          <p:cNvPr id="4" name="TextBox 3">
            <a:extLst>
              <a:ext uri="{FF2B5EF4-FFF2-40B4-BE49-F238E27FC236}">
                <a16:creationId xmlns:a16="http://schemas.microsoft.com/office/drawing/2014/main" id="{053FBFFD-D17A-0F08-8E14-44CE74107888}"/>
              </a:ext>
            </a:extLst>
          </p:cNvPr>
          <p:cNvSpPr txBox="1"/>
          <p:nvPr/>
        </p:nvSpPr>
        <p:spPr>
          <a:xfrm>
            <a:off x="139848" y="5908679"/>
            <a:ext cx="4864033" cy="92333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dirty="0">
                <a:solidFill>
                  <a:srgbClr val="C00000"/>
                </a:solidFill>
              </a:rPr>
              <a:t>Salary range of all roles is comparable across levels except the executive level which is clearly higher in medium and large companies</a:t>
            </a:r>
          </a:p>
        </p:txBody>
      </p:sp>
    </p:spTree>
    <p:extLst>
      <p:ext uri="{BB962C8B-B14F-4D97-AF65-F5344CB8AC3E}">
        <p14:creationId xmlns:p14="http://schemas.microsoft.com/office/powerpoint/2010/main" val="3008165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AB906C3-B0CF-F5A2-E8BD-E3817A80A7FC}"/>
              </a:ext>
            </a:extLst>
          </p:cNvPr>
          <p:cNvSpPr txBox="1"/>
          <p:nvPr/>
        </p:nvSpPr>
        <p:spPr>
          <a:xfrm>
            <a:off x="1041622" y="0"/>
            <a:ext cx="9456756" cy="461665"/>
          </a:xfrm>
          <a:prstGeom prst="rect">
            <a:avLst/>
          </a:prstGeom>
          <a:noFill/>
        </p:spPr>
        <p:txBody>
          <a:bodyPr wrap="none" rtlCol="0">
            <a:spAutoFit/>
          </a:bodyPr>
          <a:lstStyle/>
          <a:p>
            <a:r>
              <a:rPr lang="en-US" sz="2400" dirty="0"/>
              <a:t>Comparison of salary range of employees residing in US and outside of US</a:t>
            </a:r>
          </a:p>
        </p:txBody>
      </p:sp>
      <p:pic>
        <p:nvPicPr>
          <p:cNvPr id="28" name="Picture 27">
            <a:extLst>
              <a:ext uri="{FF2B5EF4-FFF2-40B4-BE49-F238E27FC236}">
                <a16:creationId xmlns:a16="http://schemas.microsoft.com/office/drawing/2014/main" id="{66674D91-2408-8494-5930-BBAE5448F26B}"/>
              </a:ext>
            </a:extLst>
          </p:cNvPr>
          <p:cNvPicPr>
            <a:picLocks noChangeAspect="1"/>
          </p:cNvPicPr>
          <p:nvPr/>
        </p:nvPicPr>
        <p:blipFill>
          <a:blip r:embed="rId2"/>
          <a:stretch>
            <a:fillRect/>
          </a:stretch>
        </p:blipFill>
        <p:spPr>
          <a:xfrm>
            <a:off x="0" y="483757"/>
            <a:ext cx="7670182" cy="3636724"/>
          </a:xfrm>
          <a:prstGeom prst="rect">
            <a:avLst/>
          </a:prstGeom>
        </p:spPr>
      </p:pic>
      <p:sp>
        <p:nvSpPr>
          <p:cNvPr id="29" name="TextBox 28">
            <a:extLst>
              <a:ext uri="{FF2B5EF4-FFF2-40B4-BE49-F238E27FC236}">
                <a16:creationId xmlns:a16="http://schemas.microsoft.com/office/drawing/2014/main" id="{6DF45093-4825-325E-DBC7-6D9D855BFA28}"/>
              </a:ext>
            </a:extLst>
          </p:cNvPr>
          <p:cNvSpPr txBox="1"/>
          <p:nvPr/>
        </p:nvSpPr>
        <p:spPr>
          <a:xfrm>
            <a:off x="7755942" y="733127"/>
            <a:ext cx="4217318" cy="20313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defPPr>
              <a:defRPr lang="en-US"/>
            </a:defPPr>
            <a:lvl1pPr algn="ctr">
              <a:defRPr>
                <a:solidFill>
                  <a:srgbClr val="C00000"/>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vl6pPr>
              <a:defRPr>
                <a:solidFill>
                  <a:schemeClr val="accent2"/>
                </a:solidFill>
              </a:defRPr>
            </a:lvl6pPr>
            <a:lvl7pPr>
              <a:defRPr>
                <a:solidFill>
                  <a:schemeClr val="accent2"/>
                </a:solidFill>
              </a:defRPr>
            </a:lvl7pPr>
            <a:lvl8pPr>
              <a:defRPr>
                <a:solidFill>
                  <a:schemeClr val="accent2"/>
                </a:solidFill>
              </a:defRPr>
            </a:lvl8pPr>
            <a:lvl9pPr>
              <a:defRPr>
                <a:solidFill>
                  <a:schemeClr val="accent2"/>
                </a:solidFill>
              </a:defRPr>
            </a:lvl9pPr>
          </a:lstStyle>
          <a:p>
            <a:pPr marL="285750" indent="-285750" algn="l">
              <a:buFont typeface="Arial" panose="020B0604020202020204" pitchFamily="34" charset="0"/>
              <a:buChar char="•"/>
            </a:pPr>
            <a:r>
              <a:rPr lang="en-US" dirty="0"/>
              <a:t>Employees residing in US showed a higher median salary and wider spread of the range than non-US</a:t>
            </a:r>
          </a:p>
          <a:p>
            <a:pPr marL="285750" indent="-285750" algn="l">
              <a:buFont typeface="Arial" panose="020B0604020202020204" pitchFamily="34" charset="0"/>
              <a:buChar char="•"/>
            </a:pPr>
            <a:r>
              <a:rPr lang="en-US" dirty="0"/>
              <a:t>The salary range distribution shifted more to the higher salary and spread wider with a higher experienced level, especially the executive level</a:t>
            </a:r>
          </a:p>
        </p:txBody>
      </p:sp>
      <p:sp>
        <p:nvSpPr>
          <p:cNvPr id="30" name="TextBox 29">
            <a:extLst>
              <a:ext uri="{FF2B5EF4-FFF2-40B4-BE49-F238E27FC236}">
                <a16:creationId xmlns:a16="http://schemas.microsoft.com/office/drawing/2014/main" id="{C31CD96E-18F7-8D11-6CFD-144AF7690CF5}"/>
              </a:ext>
            </a:extLst>
          </p:cNvPr>
          <p:cNvSpPr txBox="1"/>
          <p:nvPr/>
        </p:nvSpPr>
        <p:spPr>
          <a:xfrm>
            <a:off x="449278" y="4373975"/>
            <a:ext cx="5047879" cy="20313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defPPr>
              <a:defRPr lang="en-US"/>
            </a:defPPr>
            <a:lvl1pPr algn="ctr">
              <a:defRPr>
                <a:solidFill>
                  <a:srgbClr val="C00000"/>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vl6pPr>
              <a:defRPr>
                <a:solidFill>
                  <a:schemeClr val="accent2"/>
                </a:solidFill>
              </a:defRPr>
            </a:lvl6pPr>
            <a:lvl7pPr>
              <a:defRPr>
                <a:solidFill>
                  <a:schemeClr val="accent2"/>
                </a:solidFill>
              </a:defRPr>
            </a:lvl7pPr>
            <a:lvl8pPr>
              <a:defRPr>
                <a:solidFill>
                  <a:schemeClr val="accent2"/>
                </a:solidFill>
              </a:defRPr>
            </a:lvl8pPr>
            <a:lvl9pPr>
              <a:defRPr>
                <a:solidFill>
                  <a:schemeClr val="accent2"/>
                </a:solidFill>
              </a:defRPr>
            </a:lvl9pPr>
          </a:lstStyle>
          <a:p>
            <a:pPr marL="285750" indent="-285750" algn="l">
              <a:buFont typeface="Arial" panose="020B0604020202020204" pitchFamily="34" charset="0"/>
              <a:buChar char="•"/>
            </a:pPr>
            <a:r>
              <a:rPr lang="en-US" dirty="0"/>
              <a:t>Table on the right shows the IQR, average minimum, and maximum, demonstrating employees residing in the US earned more than the ones residing outside of the US</a:t>
            </a:r>
          </a:p>
          <a:p>
            <a:pPr marL="285750" indent="-285750" algn="l">
              <a:buFont typeface="Arial" panose="020B0604020202020204" pitchFamily="34" charset="0"/>
              <a:buChar char="•"/>
            </a:pPr>
            <a:r>
              <a:rPr lang="en-US" dirty="0"/>
              <a:t>The median and average of US resident employees is approximately 2x higher than non-US resident employees at the entry and mid level</a:t>
            </a:r>
          </a:p>
        </p:txBody>
      </p:sp>
      <p:pic>
        <p:nvPicPr>
          <p:cNvPr id="34" name="Picture 33">
            <a:extLst>
              <a:ext uri="{FF2B5EF4-FFF2-40B4-BE49-F238E27FC236}">
                <a16:creationId xmlns:a16="http://schemas.microsoft.com/office/drawing/2014/main" id="{3BAB2E3E-EC04-FAEB-9787-82953625B850}"/>
              </a:ext>
            </a:extLst>
          </p:cNvPr>
          <p:cNvPicPr>
            <a:picLocks noChangeAspect="1"/>
          </p:cNvPicPr>
          <p:nvPr/>
        </p:nvPicPr>
        <p:blipFill>
          <a:blip r:embed="rId3"/>
          <a:stretch>
            <a:fillRect/>
          </a:stretch>
        </p:blipFill>
        <p:spPr>
          <a:xfrm>
            <a:off x="5662423" y="3269882"/>
            <a:ext cx="6428573" cy="3603425"/>
          </a:xfrm>
          <a:prstGeom prst="rect">
            <a:avLst/>
          </a:prstGeom>
        </p:spPr>
      </p:pic>
      <p:sp>
        <p:nvSpPr>
          <p:cNvPr id="35" name="Rectangle 34">
            <a:extLst>
              <a:ext uri="{FF2B5EF4-FFF2-40B4-BE49-F238E27FC236}">
                <a16:creationId xmlns:a16="http://schemas.microsoft.com/office/drawing/2014/main" id="{076F4ED4-D045-1C3E-7E6D-805A4D7FF874}"/>
              </a:ext>
            </a:extLst>
          </p:cNvPr>
          <p:cNvSpPr/>
          <p:nvPr/>
        </p:nvSpPr>
        <p:spPr>
          <a:xfrm>
            <a:off x="7670182" y="4195482"/>
            <a:ext cx="753056" cy="451822"/>
          </a:xfrm>
          <a:prstGeom prst="rect">
            <a:avLst/>
          </a:prstGeom>
          <a:noFill/>
          <a:ln w="127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36" name="Rectangle 35">
            <a:extLst>
              <a:ext uri="{FF2B5EF4-FFF2-40B4-BE49-F238E27FC236}">
                <a16:creationId xmlns:a16="http://schemas.microsoft.com/office/drawing/2014/main" id="{AEEB4C30-2170-60EB-3EF0-68254382D2B0}"/>
              </a:ext>
            </a:extLst>
          </p:cNvPr>
          <p:cNvSpPr/>
          <p:nvPr/>
        </p:nvSpPr>
        <p:spPr>
          <a:xfrm>
            <a:off x="9328653" y="4195482"/>
            <a:ext cx="753056" cy="451822"/>
          </a:xfrm>
          <a:prstGeom prst="rect">
            <a:avLst/>
          </a:prstGeom>
          <a:noFill/>
          <a:ln w="127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37" name="Rectangle 36">
            <a:extLst>
              <a:ext uri="{FF2B5EF4-FFF2-40B4-BE49-F238E27FC236}">
                <a16:creationId xmlns:a16="http://schemas.microsoft.com/office/drawing/2014/main" id="{F09E77A7-D24D-6AB9-1659-81818D32A2BB}"/>
              </a:ext>
            </a:extLst>
          </p:cNvPr>
          <p:cNvSpPr/>
          <p:nvPr/>
        </p:nvSpPr>
        <p:spPr>
          <a:xfrm>
            <a:off x="7584141" y="5563640"/>
            <a:ext cx="839097" cy="451822"/>
          </a:xfrm>
          <a:prstGeom prst="rect">
            <a:avLst/>
          </a:prstGeom>
          <a:noFill/>
          <a:ln w="127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38" name="Rectangle 37">
            <a:extLst>
              <a:ext uri="{FF2B5EF4-FFF2-40B4-BE49-F238E27FC236}">
                <a16:creationId xmlns:a16="http://schemas.microsoft.com/office/drawing/2014/main" id="{15727F5B-3A1F-9702-B966-A4DD9D5D3759}"/>
              </a:ext>
            </a:extLst>
          </p:cNvPr>
          <p:cNvSpPr/>
          <p:nvPr/>
        </p:nvSpPr>
        <p:spPr>
          <a:xfrm>
            <a:off x="9242612" y="5563640"/>
            <a:ext cx="839097" cy="451822"/>
          </a:xfrm>
          <a:prstGeom prst="rect">
            <a:avLst/>
          </a:prstGeom>
          <a:noFill/>
          <a:ln w="127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2855123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AB906C3-B0CF-F5A2-E8BD-E3817A80A7FC}"/>
              </a:ext>
            </a:extLst>
          </p:cNvPr>
          <p:cNvSpPr txBox="1"/>
          <p:nvPr/>
        </p:nvSpPr>
        <p:spPr>
          <a:xfrm>
            <a:off x="675862" y="52060"/>
            <a:ext cx="11039216" cy="461665"/>
          </a:xfrm>
          <a:prstGeom prst="rect">
            <a:avLst/>
          </a:prstGeom>
          <a:noFill/>
        </p:spPr>
        <p:txBody>
          <a:bodyPr wrap="square" rtlCol="0">
            <a:spAutoFit/>
          </a:bodyPr>
          <a:lstStyle/>
          <a:p>
            <a:pPr algn="ctr"/>
            <a:r>
              <a:rPr lang="en-US" sz="2400" dirty="0"/>
              <a:t>Salary range of all roles for employees residing in </a:t>
            </a:r>
            <a:r>
              <a:rPr lang="en-US" sz="2400" dirty="0">
                <a:solidFill>
                  <a:srgbClr val="C00000"/>
                </a:solidFill>
              </a:rPr>
              <a:t>US only</a:t>
            </a:r>
          </a:p>
        </p:txBody>
      </p:sp>
      <p:pic>
        <p:nvPicPr>
          <p:cNvPr id="4" name="Picture 3">
            <a:extLst>
              <a:ext uri="{FF2B5EF4-FFF2-40B4-BE49-F238E27FC236}">
                <a16:creationId xmlns:a16="http://schemas.microsoft.com/office/drawing/2014/main" id="{A40C203F-2D8C-14EE-AE26-4C4A5A528514}"/>
              </a:ext>
            </a:extLst>
          </p:cNvPr>
          <p:cNvPicPr>
            <a:picLocks noChangeAspect="1"/>
          </p:cNvPicPr>
          <p:nvPr/>
        </p:nvPicPr>
        <p:blipFill>
          <a:blip r:embed="rId2"/>
          <a:stretch>
            <a:fillRect/>
          </a:stretch>
        </p:blipFill>
        <p:spPr>
          <a:xfrm>
            <a:off x="34601" y="628455"/>
            <a:ext cx="7182853" cy="3405663"/>
          </a:xfrm>
          <a:prstGeom prst="rect">
            <a:avLst/>
          </a:prstGeom>
        </p:spPr>
      </p:pic>
      <p:pic>
        <p:nvPicPr>
          <p:cNvPr id="7" name="Picture 6">
            <a:extLst>
              <a:ext uri="{FF2B5EF4-FFF2-40B4-BE49-F238E27FC236}">
                <a16:creationId xmlns:a16="http://schemas.microsoft.com/office/drawing/2014/main" id="{7DE806A9-09F3-E033-679F-EB9D56C89266}"/>
              </a:ext>
            </a:extLst>
          </p:cNvPr>
          <p:cNvPicPr>
            <a:picLocks noChangeAspect="1"/>
          </p:cNvPicPr>
          <p:nvPr/>
        </p:nvPicPr>
        <p:blipFill>
          <a:blip r:embed="rId3"/>
          <a:stretch>
            <a:fillRect/>
          </a:stretch>
        </p:blipFill>
        <p:spPr>
          <a:xfrm>
            <a:off x="7217455" y="628455"/>
            <a:ext cx="4974546" cy="5854519"/>
          </a:xfrm>
          <a:prstGeom prst="rect">
            <a:avLst/>
          </a:prstGeom>
        </p:spPr>
      </p:pic>
      <p:sp>
        <p:nvSpPr>
          <p:cNvPr id="10" name="TextBox 9">
            <a:extLst>
              <a:ext uri="{FF2B5EF4-FFF2-40B4-BE49-F238E27FC236}">
                <a16:creationId xmlns:a16="http://schemas.microsoft.com/office/drawing/2014/main" id="{64A38034-85CF-6FB8-9E48-0B00D499D043}"/>
              </a:ext>
            </a:extLst>
          </p:cNvPr>
          <p:cNvSpPr txBox="1"/>
          <p:nvPr/>
        </p:nvSpPr>
        <p:spPr>
          <a:xfrm>
            <a:off x="240063" y="4044876"/>
            <a:ext cx="6977391" cy="230832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defPPr>
              <a:defRPr lang="en-US"/>
            </a:defPPr>
            <a:lvl1pPr algn="ctr">
              <a:defRPr>
                <a:solidFill>
                  <a:srgbClr val="C00000"/>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vl6pPr>
              <a:defRPr>
                <a:solidFill>
                  <a:schemeClr val="accent2"/>
                </a:solidFill>
              </a:defRPr>
            </a:lvl6pPr>
            <a:lvl7pPr>
              <a:defRPr>
                <a:solidFill>
                  <a:schemeClr val="accent2"/>
                </a:solidFill>
              </a:defRPr>
            </a:lvl7pPr>
            <a:lvl8pPr>
              <a:defRPr>
                <a:solidFill>
                  <a:schemeClr val="accent2"/>
                </a:solidFill>
              </a:defRPr>
            </a:lvl8pPr>
            <a:lvl9pPr>
              <a:defRPr>
                <a:solidFill>
                  <a:schemeClr val="accent2"/>
                </a:solidFill>
              </a:defRPr>
            </a:lvl9pPr>
          </a:lstStyle>
          <a:p>
            <a:pPr marL="285750" indent="-285750" algn="l">
              <a:buFont typeface="Arial" panose="020B0604020202020204" pitchFamily="34" charset="0"/>
              <a:buChar char="•"/>
            </a:pPr>
            <a:r>
              <a:rPr lang="en-US" dirty="0"/>
              <a:t>For employees residing in the US, there is clearly a wider spread of the range at the executive level (from $110k - $600k)</a:t>
            </a:r>
          </a:p>
          <a:p>
            <a:pPr marL="285750" indent="-285750" algn="l">
              <a:buFont typeface="Arial" panose="020B0604020202020204" pitchFamily="34" charset="0"/>
              <a:buChar char="•"/>
            </a:pPr>
            <a:r>
              <a:rPr lang="en-US" dirty="0"/>
              <a:t>The salary range distribution shifted more to the higher salary and spread to a wider range when moving toward higher experienced levels</a:t>
            </a:r>
          </a:p>
          <a:p>
            <a:pPr marL="285750" indent="-285750" algn="l">
              <a:buFont typeface="Arial" panose="020B0604020202020204" pitchFamily="34" charset="0"/>
              <a:buChar char="•"/>
            </a:pPr>
            <a:r>
              <a:rPr lang="en-US" dirty="0"/>
              <a:t>More than 99% of US resident employees are employed by companies located in the United States, and most of them are at the senior level in mid-size companies.</a:t>
            </a:r>
          </a:p>
        </p:txBody>
      </p:sp>
    </p:spTree>
    <p:extLst>
      <p:ext uri="{BB962C8B-B14F-4D97-AF65-F5344CB8AC3E}">
        <p14:creationId xmlns:p14="http://schemas.microsoft.com/office/powerpoint/2010/main" val="3828526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C145F44-4D19-79DA-54D6-AD6C476009C7}"/>
              </a:ext>
            </a:extLst>
          </p:cNvPr>
          <p:cNvPicPr>
            <a:picLocks noChangeAspect="1"/>
          </p:cNvPicPr>
          <p:nvPr/>
        </p:nvPicPr>
        <p:blipFill>
          <a:blip r:embed="rId2"/>
          <a:stretch>
            <a:fillRect/>
          </a:stretch>
        </p:blipFill>
        <p:spPr>
          <a:xfrm>
            <a:off x="1" y="58266"/>
            <a:ext cx="12192000" cy="6656652"/>
          </a:xfrm>
          <a:prstGeom prst="rect">
            <a:avLst/>
          </a:prstGeom>
        </p:spPr>
      </p:pic>
      <p:sp>
        <p:nvSpPr>
          <p:cNvPr id="9" name="TextBox 8">
            <a:extLst>
              <a:ext uri="{FF2B5EF4-FFF2-40B4-BE49-F238E27FC236}">
                <a16:creationId xmlns:a16="http://schemas.microsoft.com/office/drawing/2014/main" id="{7FDAF453-AF79-7BC7-A84E-A2190B9C8974}"/>
              </a:ext>
            </a:extLst>
          </p:cNvPr>
          <p:cNvSpPr txBox="1"/>
          <p:nvPr/>
        </p:nvSpPr>
        <p:spPr>
          <a:xfrm>
            <a:off x="7318787" y="5688449"/>
            <a:ext cx="4873212" cy="116955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defPPr>
              <a:defRPr lang="en-US"/>
            </a:defPPr>
            <a:lvl1pPr algn="ctr">
              <a:defRPr>
                <a:solidFill>
                  <a:srgbClr val="C00000"/>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vl6pPr>
              <a:defRPr>
                <a:solidFill>
                  <a:schemeClr val="accent2"/>
                </a:solidFill>
              </a:defRPr>
            </a:lvl6pPr>
            <a:lvl7pPr>
              <a:defRPr>
                <a:solidFill>
                  <a:schemeClr val="accent2"/>
                </a:solidFill>
              </a:defRPr>
            </a:lvl7pPr>
            <a:lvl8pPr>
              <a:defRPr>
                <a:solidFill>
                  <a:schemeClr val="accent2"/>
                </a:solidFill>
              </a:defRPr>
            </a:lvl8pPr>
            <a:lvl9pPr>
              <a:defRPr>
                <a:solidFill>
                  <a:schemeClr val="accent2"/>
                </a:solidFill>
              </a:defRPr>
            </a:lvl9pPr>
          </a:lstStyle>
          <a:p>
            <a:pPr marL="285750" indent="-285750" algn="l">
              <a:buFont typeface="Arial" panose="020B0604020202020204" pitchFamily="34" charset="0"/>
              <a:buChar char="•"/>
            </a:pPr>
            <a:r>
              <a:rPr lang="en-US" sz="1400" dirty="0"/>
              <a:t>Salary plot based on job title showed the majority of salaries falling in the range below $300,000 with employees at mid- and senior-level</a:t>
            </a:r>
          </a:p>
          <a:p>
            <a:pPr marL="285750" indent="-285750" algn="l">
              <a:buFont typeface="Arial" panose="020B0604020202020204" pitchFamily="34" charset="0"/>
              <a:buChar char="•"/>
            </a:pPr>
            <a:r>
              <a:rPr lang="en-US" sz="1400" dirty="0"/>
              <a:t>Most data came from Data Scientist, Data Analyst and Data Engineer job title</a:t>
            </a:r>
          </a:p>
        </p:txBody>
      </p:sp>
      <p:sp>
        <p:nvSpPr>
          <p:cNvPr id="10" name="Rectangle 9">
            <a:extLst>
              <a:ext uri="{FF2B5EF4-FFF2-40B4-BE49-F238E27FC236}">
                <a16:creationId xmlns:a16="http://schemas.microsoft.com/office/drawing/2014/main" id="{68502E2F-4D3A-1546-D100-8562C3E26C07}"/>
              </a:ext>
            </a:extLst>
          </p:cNvPr>
          <p:cNvSpPr/>
          <p:nvPr/>
        </p:nvSpPr>
        <p:spPr>
          <a:xfrm>
            <a:off x="441043" y="2753958"/>
            <a:ext cx="1656698" cy="796066"/>
          </a:xfrm>
          <a:prstGeom prst="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1" name="Rectangle 10">
            <a:extLst>
              <a:ext uri="{FF2B5EF4-FFF2-40B4-BE49-F238E27FC236}">
                <a16:creationId xmlns:a16="http://schemas.microsoft.com/office/drawing/2014/main" id="{898ACDDD-87CD-E471-1123-A1AED2BA8C97}"/>
              </a:ext>
            </a:extLst>
          </p:cNvPr>
          <p:cNvSpPr/>
          <p:nvPr/>
        </p:nvSpPr>
        <p:spPr>
          <a:xfrm>
            <a:off x="7144851" y="2777267"/>
            <a:ext cx="1656698" cy="796066"/>
          </a:xfrm>
          <a:prstGeom prst="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2" name="Rectangle 11">
            <a:extLst>
              <a:ext uri="{FF2B5EF4-FFF2-40B4-BE49-F238E27FC236}">
                <a16:creationId xmlns:a16="http://schemas.microsoft.com/office/drawing/2014/main" id="{7F75F19B-D6D0-5021-E1A4-9856BD1F219B}"/>
              </a:ext>
            </a:extLst>
          </p:cNvPr>
          <p:cNvSpPr/>
          <p:nvPr/>
        </p:nvSpPr>
        <p:spPr>
          <a:xfrm>
            <a:off x="3792947" y="1957892"/>
            <a:ext cx="1656698" cy="796066"/>
          </a:xfrm>
          <a:prstGeom prst="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119431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2DFD07D-8252-7021-D70F-24B1EC18B534}"/>
              </a:ext>
            </a:extLst>
          </p:cNvPr>
          <p:cNvPicPr>
            <a:picLocks noChangeAspect="1"/>
          </p:cNvPicPr>
          <p:nvPr/>
        </p:nvPicPr>
        <p:blipFill>
          <a:blip r:embed="rId2"/>
          <a:stretch>
            <a:fillRect/>
          </a:stretch>
        </p:blipFill>
        <p:spPr>
          <a:xfrm>
            <a:off x="4793150" y="535577"/>
            <a:ext cx="7346597" cy="6288618"/>
          </a:xfrm>
          <a:prstGeom prst="rect">
            <a:avLst/>
          </a:prstGeom>
        </p:spPr>
      </p:pic>
      <p:sp>
        <p:nvSpPr>
          <p:cNvPr id="11" name="TextBox 10">
            <a:extLst>
              <a:ext uri="{FF2B5EF4-FFF2-40B4-BE49-F238E27FC236}">
                <a16:creationId xmlns:a16="http://schemas.microsoft.com/office/drawing/2014/main" id="{0A35A318-A610-1A80-60A8-6178D5590CF5}"/>
              </a:ext>
            </a:extLst>
          </p:cNvPr>
          <p:cNvSpPr txBox="1"/>
          <p:nvPr/>
        </p:nvSpPr>
        <p:spPr>
          <a:xfrm>
            <a:off x="110917" y="44562"/>
            <a:ext cx="11991681" cy="461665"/>
          </a:xfrm>
          <a:prstGeom prst="rect">
            <a:avLst/>
          </a:prstGeom>
          <a:noFill/>
        </p:spPr>
        <p:txBody>
          <a:bodyPr wrap="none" rtlCol="0">
            <a:spAutoFit/>
          </a:bodyPr>
          <a:lstStyle/>
          <a:p>
            <a:r>
              <a:rPr lang="en-US" sz="2400" dirty="0"/>
              <a:t>Salary range of each data scientist-related roles comparing employees residing in US vs Non-US</a:t>
            </a:r>
          </a:p>
        </p:txBody>
      </p:sp>
      <p:pic>
        <p:nvPicPr>
          <p:cNvPr id="18" name="Picture 17">
            <a:extLst>
              <a:ext uri="{FF2B5EF4-FFF2-40B4-BE49-F238E27FC236}">
                <a16:creationId xmlns:a16="http://schemas.microsoft.com/office/drawing/2014/main" id="{28501859-4E4C-1782-7354-5CD52208DD74}"/>
              </a:ext>
            </a:extLst>
          </p:cNvPr>
          <p:cNvPicPr>
            <a:picLocks noChangeAspect="1"/>
          </p:cNvPicPr>
          <p:nvPr/>
        </p:nvPicPr>
        <p:blipFill>
          <a:blip r:embed="rId3"/>
          <a:stretch>
            <a:fillRect/>
          </a:stretch>
        </p:blipFill>
        <p:spPr>
          <a:xfrm>
            <a:off x="46066" y="2474569"/>
            <a:ext cx="4739437" cy="4383430"/>
          </a:xfrm>
          <a:prstGeom prst="rect">
            <a:avLst/>
          </a:prstGeom>
        </p:spPr>
      </p:pic>
      <p:sp>
        <p:nvSpPr>
          <p:cNvPr id="19" name="TextBox 18">
            <a:extLst>
              <a:ext uri="{FF2B5EF4-FFF2-40B4-BE49-F238E27FC236}">
                <a16:creationId xmlns:a16="http://schemas.microsoft.com/office/drawing/2014/main" id="{79DA35B9-68FD-C3C4-1C5A-08AB9433341E}"/>
              </a:ext>
            </a:extLst>
          </p:cNvPr>
          <p:cNvSpPr txBox="1"/>
          <p:nvPr/>
        </p:nvSpPr>
        <p:spPr>
          <a:xfrm>
            <a:off x="46066" y="535577"/>
            <a:ext cx="4852505" cy="193899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defPPr>
              <a:defRPr lang="en-US"/>
            </a:defPPr>
            <a:lvl1pPr algn="ctr">
              <a:defRPr>
                <a:solidFill>
                  <a:srgbClr val="C00000"/>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vl6pPr>
              <a:defRPr>
                <a:solidFill>
                  <a:schemeClr val="accent2"/>
                </a:solidFill>
              </a:defRPr>
            </a:lvl6pPr>
            <a:lvl7pPr>
              <a:defRPr>
                <a:solidFill>
                  <a:schemeClr val="accent2"/>
                </a:solidFill>
              </a:defRPr>
            </a:lvl7pPr>
            <a:lvl8pPr>
              <a:defRPr>
                <a:solidFill>
                  <a:schemeClr val="accent2"/>
                </a:solidFill>
              </a:defRPr>
            </a:lvl8pPr>
            <a:lvl9pPr>
              <a:defRPr>
                <a:solidFill>
                  <a:schemeClr val="accent2"/>
                </a:solidFill>
              </a:defRPr>
            </a:lvl9pPr>
          </a:lstStyle>
          <a:p>
            <a:pPr algn="l"/>
            <a:r>
              <a:rPr lang="en-US" sz="1500" dirty="0"/>
              <a:t>For purpose of evaluating the salary of Data Scientist roles, only select salary from data scientist-related titles to do analysis:</a:t>
            </a:r>
          </a:p>
          <a:p>
            <a:pPr marL="285750" indent="-285750" algn="l">
              <a:buFont typeface="Arial" panose="020B0604020202020204" pitchFamily="34" charset="0"/>
              <a:buChar char="•"/>
            </a:pPr>
            <a:r>
              <a:rPr lang="en-US" sz="1500" dirty="0"/>
              <a:t>Employees residing in the US showed a higher median salary and wider spread of the range than those outside of the US</a:t>
            </a:r>
          </a:p>
          <a:p>
            <a:pPr marL="285750" indent="-285750" algn="l">
              <a:buFont typeface="Arial" panose="020B0604020202020204" pitchFamily="34" charset="0"/>
              <a:buChar char="•"/>
            </a:pPr>
            <a:r>
              <a:rPr lang="en-US" sz="1500" dirty="0"/>
              <a:t>Salary range is listed on the right table for each data scientist-related title</a:t>
            </a:r>
          </a:p>
        </p:txBody>
      </p:sp>
    </p:spTree>
    <p:extLst>
      <p:ext uri="{BB962C8B-B14F-4D97-AF65-F5344CB8AC3E}">
        <p14:creationId xmlns:p14="http://schemas.microsoft.com/office/powerpoint/2010/main" val="131006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A4FE00EB-1810-D7F0-1B97-A679A7E75F72}"/>
              </a:ext>
            </a:extLst>
          </p:cNvPr>
          <p:cNvPicPr>
            <a:picLocks noChangeAspect="1"/>
          </p:cNvPicPr>
          <p:nvPr/>
        </p:nvPicPr>
        <p:blipFill>
          <a:blip r:embed="rId2"/>
          <a:stretch>
            <a:fillRect/>
          </a:stretch>
        </p:blipFill>
        <p:spPr>
          <a:xfrm>
            <a:off x="6422314" y="569959"/>
            <a:ext cx="5635639" cy="6306815"/>
          </a:xfrm>
          <a:prstGeom prst="rect">
            <a:avLst/>
          </a:prstGeom>
        </p:spPr>
      </p:pic>
      <p:pic>
        <p:nvPicPr>
          <p:cNvPr id="27" name="Picture 26">
            <a:extLst>
              <a:ext uri="{FF2B5EF4-FFF2-40B4-BE49-F238E27FC236}">
                <a16:creationId xmlns:a16="http://schemas.microsoft.com/office/drawing/2014/main" id="{EDC30F22-1793-6F72-C820-E837AADA943B}"/>
              </a:ext>
            </a:extLst>
          </p:cNvPr>
          <p:cNvPicPr>
            <a:picLocks noChangeAspect="1"/>
          </p:cNvPicPr>
          <p:nvPr/>
        </p:nvPicPr>
        <p:blipFill>
          <a:blip r:embed="rId3"/>
          <a:stretch>
            <a:fillRect/>
          </a:stretch>
        </p:blipFill>
        <p:spPr>
          <a:xfrm>
            <a:off x="269419" y="569959"/>
            <a:ext cx="6039932" cy="3829919"/>
          </a:xfrm>
          <a:prstGeom prst="rect">
            <a:avLst/>
          </a:prstGeom>
        </p:spPr>
      </p:pic>
      <p:sp>
        <p:nvSpPr>
          <p:cNvPr id="28" name="TextBox 27">
            <a:extLst>
              <a:ext uri="{FF2B5EF4-FFF2-40B4-BE49-F238E27FC236}">
                <a16:creationId xmlns:a16="http://schemas.microsoft.com/office/drawing/2014/main" id="{81299380-AC32-5870-C9DA-7B5CB7169F37}"/>
              </a:ext>
            </a:extLst>
          </p:cNvPr>
          <p:cNvSpPr txBox="1"/>
          <p:nvPr/>
        </p:nvSpPr>
        <p:spPr>
          <a:xfrm>
            <a:off x="1082198" y="0"/>
            <a:ext cx="10289355" cy="461665"/>
          </a:xfrm>
          <a:prstGeom prst="rect">
            <a:avLst/>
          </a:prstGeom>
          <a:noFill/>
        </p:spPr>
        <p:txBody>
          <a:bodyPr wrap="none" rtlCol="0">
            <a:spAutoFit/>
          </a:bodyPr>
          <a:lstStyle/>
          <a:p>
            <a:r>
              <a:rPr lang="en-US" sz="2400" dirty="0"/>
              <a:t>Salary range of data scientist-related roles comparing different experience levels</a:t>
            </a:r>
          </a:p>
        </p:txBody>
      </p:sp>
      <p:sp>
        <p:nvSpPr>
          <p:cNvPr id="29" name="TextBox 28">
            <a:extLst>
              <a:ext uri="{FF2B5EF4-FFF2-40B4-BE49-F238E27FC236}">
                <a16:creationId xmlns:a16="http://schemas.microsoft.com/office/drawing/2014/main" id="{2E92D690-0F24-F91D-2D9F-143B5E88BBBC}"/>
              </a:ext>
            </a:extLst>
          </p:cNvPr>
          <p:cNvSpPr txBox="1"/>
          <p:nvPr/>
        </p:nvSpPr>
        <p:spPr>
          <a:xfrm>
            <a:off x="269419" y="4679380"/>
            <a:ext cx="5957457" cy="20313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defPPr>
              <a:defRPr lang="en-US"/>
            </a:defPPr>
            <a:lvl1pPr algn="ctr">
              <a:defRPr>
                <a:solidFill>
                  <a:srgbClr val="C00000"/>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vl6pPr>
              <a:defRPr>
                <a:solidFill>
                  <a:schemeClr val="accent2"/>
                </a:solidFill>
              </a:defRPr>
            </a:lvl6pPr>
            <a:lvl7pPr>
              <a:defRPr>
                <a:solidFill>
                  <a:schemeClr val="accent2"/>
                </a:solidFill>
              </a:defRPr>
            </a:lvl7pPr>
            <a:lvl8pPr>
              <a:defRPr>
                <a:solidFill>
                  <a:schemeClr val="accent2"/>
                </a:solidFill>
              </a:defRPr>
            </a:lvl8pPr>
            <a:lvl9pPr>
              <a:defRPr>
                <a:solidFill>
                  <a:schemeClr val="accent2"/>
                </a:solidFill>
              </a:defRPr>
            </a:lvl9pPr>
          </a:lstStyle>
          <a:p>
            <a:pPr marL="285750" indent="-285750" algn="l">
              <a:buFont typeface="Arial" panose="020B0604020202020204" pitchFamily="34" charset="0"/>
              <a:buChar char="•"/>
            </a:pPr>
            <a:r>
              <a:rPr lang="en-US" dirty="0"/>
              <a:t>For employees residing in the US, the salary range of each data scientist-related title is listed on the right table sorted by experienced level</a:t>
            </a:r>
          </a:p>
          <a:p>
            <a:pPr marL="285750" indent="-285750" algn="l">
              <a:buFont typeface="Arial" panose="020B0604020202020204" pitchFamily="34" charset="0"/>
              <a:buChar char="•"/>
            </a:pPr>
            <a:r>
              <a:rPr lang="en-US" dirty="0"/>
              <a:t>Data Scientist specific title will only have the highest work experience at the senior level</a:t>
            </a:r>
          </a:p>
          <a:p>
            <a:pPr marL="285750" indent="-285750" algn="l">
              <a:buFont typeface="Arial" panose="020B0604020202020204" pitchFamily="34" charset="0"/>
              <a:buChar char="•"/>
            </a:pPr>
            <a:r>
              <a:rPr lang="en-US" dirty="0"/>
              <a:t>The box plot above shows the IQR and some outliers of each experienced level</a:t>
            </a:r>
          </a:p>
        </p:txBody>
      </p:sp>
      <p:sp>
        <p:nvSpPr>
          <p:cNvPr id="32" name="Rectangle 31">
            <a:extLst>
              <a:ext uri="{FF2B5EF4-FFF2-40B4-BE49-F238E27FC236}">
                <a16:creationId xmlns:a16="http://schemas.microsoft.com/office/drawing/2014/main" id="{2068FA3B-8B7E-8CF0-074D-BE4B201EAA9D}"/>
              </a:ext>
            </a:extLst>
          </p:cNvPr>
          <p:cNvSpPr/>
          <p:nvPr/>
        </p:nvSpPr>
        <p:spPr>
          <a:xfrm>
            <a:off x="6422314" y="3224963"/>
            <a:ext cx="5769685" cy="996092"/>
          </a:xfrm>
          <a:prstGeom prst="rect">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191373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BFC55C-3ACA-E240-1DB4-C899418EA37A}"/>
              </a:ext>
            </a:extLst>
          </p:cNvPr>
          <p:cNvPicPr>
            <a:picLocks noChangeAspect="1"/>
          </p:cNvPicPr>
          <p:nvPr/>
        </p:nvPicPr>
        <p:blipFill>
          <a:blip r:embed="rId2"/>
          <a:stretch>
            <a:fillRect/>
          </a:stretch>
        </p:blipFill>
        <p:spPr>
          <a:xfrm>
            <a:off x="4671196" y="975303"/>
            <a:ext cx="7569164" cy="4524315"/>
          </a:xfrm>
          <a:prstGeom prst="rect">
            <a:avLst/>
          </a:prstGeom>
        </p:spPr>
      </p:pic>
      <p:sp>
        <p:nvSpPr>
          <p:cNvPr id="12" name="TextBox 11">
            <a:extLst>
              <a:ext uri="{FF2B5EF4-FFF2-40B4-BE49-F238E27FC236}">
                <a16:creationId xmlns:a16="http://schemas.microsoft.com/office/drawing/2014/main" id="{52A40A62-75BE-EF88-C416-582FF6607907}"/>
              </a:ext>
            </a:extLst>
          </p:cNvPr>
          <p:cNvSpPr txBox="1"/>
          <p:nvPr/>
        </p:nvSpPr>
        <p:spPr>
          <a:xfrm>
            <a:off x="225910" y="975303"/>
            <a:ext cx="4445286" cy="507831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defPPr>
              <a:defRPr lang="en-US"/>
            </a:defPPr>
            <a:lvl1pPr algn="ctr">
              <a:defRPr>
                <a:solidFill>
                  <a:srgbClr val="C00000"/>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vl6pPr>
              <a:defRPr>
                <a:solidFill>
                  <a:schemeClr val="accent2"/>
                </a:solidFill>
              </a:defRPr>
            </a:lvl6pPr>
            <a:lvl7pPr>
              <a:defRPr>
                <a:solidFill>
                  <a:schemeClr val="accent2"/>
                </a:solidFill>
              </a:defRPr>
            </a:lvl7pPr>
            <a:lvl8pPr>
              <a:defRPr>
                <a:solidFill>
                  <a:schemeClr val="accent2"/>
                </a:solidFill>
              </a:defRPr>
            </a:lvl8pPr>
            <a:lvl9pPr>
              <a:defRPr>
                <a:solidFill>
                  <a:schemeClr val="accent2"/>
                </a:solidFill>
              </a:defRPr>
            </a:lvl9pPr>
          </a:lstStyle>
          <a:p>
            <a:pPr marL="285750" indent="-285750" algn="l">
              <a:buFont typeface="Arial" panose="020B0604020202020204" pitchFamily="34" charset="0"/>
              <a:buChar char="•"/>
            </a:pPr>
            <a:r>
              <a:rPr lang="en-US" dirty="0"/>
              <a:t>Salary can be adjusted to the inflation rate following the inflation adjustment calculations as found in Principles of Macroeconomics by Gregory Mankiw et al (2014</a:t>
            </a:r>
            <a:r>
              <a:rPr lang="en-US" baseline="30000" dirty="0"/>
              <a:t>)</a:t>
            </a:r>
            <a:r>
              <a:rPr lang="en-US" baseline="30000" dirty="0" err="1"/>
              <a:t>a,b</a:t>
            </a:r>
            <a:r>
              <a:rPr lang="en-US" baseline="30000" dirty="0"/>
              <a:t> </a:t>
            </a:r>
            <a:r>
              <a:rPr lang="en-US" dirty="0"/>
              <a:t>.  Average method was used to extrapolate the current 2023 adjusted salary from historical inflation rate since 2020 (when this salary data was obtained). </a:t>
            </a:r>
          </a:p>
          <a:p>
            <a:pPr marL="285750" indent="-285750" algn="l">
              <a:buFont typeface="Arial" panose="020B0604020202020204" pitchFamily="34" charset="0"/>
              <a:buChar char="•"/>
            </a:pPr>
            <a:r>
              <a:rPr lang="en-US" dirty="0"/>
              <a:t>Focusing on Data Scientist title specifically, a comparison of nominal and adjusted salary based on experience level from different company sizes shows that the large company with a higher nominal salary would have to adjust a higher range than the smaller company sizes.</a:t>
            </a:r>
          </a:p>
          <a:p>
            <a:pPr marL="285750" indent="-285750" algn="l">
              <a:buFont typeface="Arial" panose="020B0604020202020204" pitchFamily="34" charset="0"/>
              <a:buChar char="•"/>
            </a:pPr>
            <a:r>
              <a:rPr lang="en-US" dirty="0"/>
              <a:t>Also, majority of senior-level Data Scientists are from either medium or large companies only</a:t>
            </a:r>
          </a:p>
        </p:txBody>
      </p:sp>
      <p:sp>
        <p:nvSpPr>
          <p:cNvPr id="13" name="TextBox 12">
            <a:extLst>
              <a:ext uri="{FF2B5EF4-FFF2-40B4-BE49-F238E27FC236}">
                <a16:creationId xmlns:a16="http://schemas.microsoft.com/office/drawing/2014/main" id="{13062186-2948-F62C-F773-CAC827C18875}"/>
              </a:ext>
            </a:extLst>
          </p:cNvPr>
          <p:cNvSpPr txBox="1"/>
          <p:nvPr/>
        </p:nvSpPr>
        <p:spPr>
          <a:xfrm>
            <a:off x="344244" y="6421326"/>
            <a:ext cx="5271248" cy="369332"/>
          </a:xfrm>
          <a:prstGeom prst="rect">
            <a:avLst/>
          </a:prstGeom>
          <a:noFill/>
        </p:spPr>
        <p:txBody>
          <a:bodyPr wrap="square" rtlCol="0">
            <a:spAutoFit/>
          </a:bodyPr>
          <a:lstStyle/>
          <a:p>
            <a:pPr marL="342900" indent="-342900">
              <a:buAutoNum type="alphaLcPeriod"/>
            </a:pPr>
            <a:r>
              <a:rPr lang="en-US" sz="900" dirty="0">
                <a:hlinkClick r:id="rId3"/>
              </a:rPr>
              <a:t>https://rdrr.io/cran/priceR/</a:t>
            </a:r>
            <a:r>
              <a:rPr lang="en-US" sz="900" dirty="0"/>
              <a:t> </a:t>
            </a:r>
          </a:p>
          <a:p>
            <a:pPr marL="342900" indent="-342900">
              <a:buAutoNum type="alphaLcPeriod"/>
            </a:pPr>
            <a:r>
              <a:rPr lang="en-US" sz="900" dirty="0">
                <a:hlinkClick r:id="rId4"/>
              </a:rPr>
              <a:t>https://rdrr.io/cran/priceR/src/R/adjust_for_inflation.R</a:t>
            </a:r>
            <a:r>
              <a:rPr lang="en-US" sz="900" dirty="0"/>
              <a:t> </a:t>
            </a:r>
          </a:p>
        </p:txBody>
      </p:sp>
      <p:sp>
        <p:nvSpPr>
          <p:cNvPr id="14" name="TextBox 13">
            <a:extLst>
              <a:ext uri="{FF2B5EF4-FFF2-40B4-BE49-F238E27FC236}">
                <a16:creationId xmlns:a16="http://schemas.microsoft.com/office/drawing/2014/main" id="{4E9C5302-83AA-CDBA-4C76-A590B6D36AC0}"/>
              </a:ext>
            </a:extLst>
          </p:cNvPr>
          <p:cNvSpPr txBox="1"/>
          <p:nvPr/>
        </p:nvSpPr>
        <p:spPr>
          <a:xfrm>
            <a:off x="1291865" y="1871"/>
            <a:ext cx="8941871" cy="461665"/>
          </a:xfrm>
          <a:prstGeom prst="rect">
            <a:avLst/>
          </a:prstGeom>
          <a:noFill/>
        </p:spPr>
        <p:txBody>
          <a:bodyPr wrap="none" rtlCol="0">
            <a:spAutoFit/>
          </a:bodyPr>
          <a:lstStyle/>
          <a:p>
            <a:r>
              <a:rPr lang="en-US" sz="2400" dirty="0"/>
              <a:t>Adjusting salary of data scientist title to inflation rate for the year 2023</a:t>
            </a:r>
          </a:p>
        </p:txBody>
      </p:sp>
    </p:spTree>
    <p:extLst>
      <p:ext uri="{BB962C8B-B14F-4D97-AF65-F5344CB8AC3E}">
        <p14:creationId xmlns:p14="http://schemas.microsoft.com/office/powerpoint/2010/main" val="249881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0CEE5E6-A217-57C0-F841-9503326328E7}"/>
              </a:ext>
            </a:extLst>
          </p:cNvPr>
          <p:cNvPicPr>
            <a:picLocks noChangeAspect="1"/>
          </p:cNvPicPr>
          <p:nvPr/>
        </p:nvPicPr>
        <p:blipFill>
          <a:blip r:embed="rId2"/>
          <a:stretch>
            <a:fillRect/>
          </a:stretch>
        </p:blipFill>
        <p:spPr>
          <a:xfrm>
            <a:off x="6556363" y="584809"/>
            <a:ext cx="5572461" cy="6266329"/>
          </a:xfrm>
          <a:prstGeom prst="rect">
            <a:avLst/>
          </a:prstGeom>
        </p:spPr>
      </p:pic>
      <p:sp>
        <p:nvSpPr>
          <p:cNvPr id="8" name="Rectangle 7">
            <a:extLst>
              <a:ext uri="{FF2B5EF4-FFF2-40B4-BE49-F238E27FC236}">
                <a16:creationId xmlns:a16="http://schemas.microsoft.com/office/drawing/2014/main" id="{7C6FB490-41C0-1255-9B5F-98608E9D4283}"/>
              </a:ext>
            </a:extLst>
          </p:cNvPr>
          <p:cNvSpPr/>
          <p:nvPr/>
        </p:nvSpPr>
        <p:spPr>
          <a:xfrm>
            <a:off x="6588637" y="3225159"/>
            <a:ext cx="5601881" cy="996092"/>
          </a:xfrm>
          <a:prstGeom prst="rect">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1" name="TextBox 10">
            <a:extLst>
              <a:ext uri="{FF2B5EF4-FFF2-40B4-BE49-F238E27FC236}">
                <a16:creationId xmlns:a16="http://schemas.microsoft.com/office/drawing/2014/main" id="{00F1DB02-4C70-AD82-145B-B6527EC6AE55}"/>
              </a:ext>
            </a:extLst>
          </p:cNvPr>
          <p:cNvSpPr txBox="1"/>
          <p:nvPr/>
        </p:nvSpPr>
        <p:spPr>
          <a:xfrm>
            <a:off x="195121" y="0"/>
            <a:ext cx="11801757" cy="461665"/>
          </a:xfrm>
          <a:prstGeom prst="rect">
            <a:avLst/>
          </a:prstGeom>
          <a:noFill/>
        </p:spPr>
        <p:txBody>
          <a:bodyPr wrap="none" rtlCol="0">
            <a:spAutoFit/>
          </a:bodyPr>
          <a:lstStyle/>
          <a:p>
            <a:r>
              <a:rPr lang="en-US" sz="2400" dirty="0"/>
              <a:t>Comparison salary range of data scientist related roles after adjusting to inflation rate to 2023</a:t>
            </a:r>
          </a:p>
        </p:txBody>
      </p:sp>
      <p:pic>
        <p:nvPicPr>
          <p:cNvPr id="14" name="Picture 13">
            <a:extLst>
              <a:ext uri="{FF2B5EF4-FFF2-40B4-BE49-F238E27FC236}">
                <a16:creationId xmlns:a16="http://schemas.microsoft.com/office/drawing/2014/main" id="{E6B6744C-F2E2-713F-A8D9-E0552BBFA2C2}"/>
              </a:ext>
            </a:extLst>
          </p:cNvPr>
          <p:cNvPicPr>
            <a:picLocks noChangeAspect="1"/>
          </p:cNvPicPr>
          <p:nvPr/>
        </p:nvPicPr>
        <p:blipFill>
          <a:blip r:embed="rId3"/>
          <a:stretch>
            <a:fillRect/>
          </a:stretch>
        </p:blipFill>
        <p:spPr>
          <a:xfrm>
            <a:off x="0" y="591313"/>
            <a:ext cx="5635639" cy="6306815"/>
          </a:xfrm>
          <a:prstGeom prst="rect">
            <a:avLst/>
          </a:prstGeom>
        </p:spPr>
      </p:pic>
      <p:sp>
        <p:nvSpPr>
          <p:cNvPr id="15" name="Rectangle 14">
            <a:extLst>
              <a:ext uri="{FF2B5EF4-FFF2-40B4-BE49-F238E27FC236}">
                <a16:creationId xmlns:a16="http://schemas.microsoft.com/office/drawing/2014/main" id="{1F646F21-7455-8CFB-2649-5A6499EE3F2E}"/>
              </a:ext>
            </a:extLst>
          </p:cNvPr>
          <p:cNvSpPr/>
          <p:nvPr/>
        </p:nvSpPr>
        <p:spPr>
          <a:xfrm>
            <a:off x="47983" y="3246675"/>
            <a:ext cx="5635640" cy="996092"/>
          </a:xfrm>
          <a:prstGeom prst="rect">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6" name="Right Arrow 15">
            <a:extLst>
              <a:ext uri="{FF2B5EF4-FFF2-40B4-BE49-F238E27FC236}">
                <a16:creationId xmlns:a16="http://schemas.microsoft.com/office/drawing/2014/main" id="{56462797-66F1-9D16-0A73-B407B9D4A08A}"/>
              </a:ext>
            </a:extLst>
          </p:cNvPr>
          <p:cNvSpPr/>
          <p:nvPr/>
        </p:nvSpPr>
        <p:spPr>
          <a:xfrm>
            <a:off x="5916023" y="3214402"/>
            <a:ext cx="452504" cy="1131686"/>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BBDD486-F197-7D6F-012A-ED1AD14D21F0}"/>
              </a:ext>
            </a:extLst>
          </p:cNvPr>
          <p:cNvSpPr txBox="1"/>
          <p:nvPr/>
        </p:nvSpPr>
        <p:spPr>
          <a:xfrm>
            <a:off x="5635638" y="2193697"/>
            <a:ext cx="952999" cy="923330"/>
          </a:xfrm>
          <a:prstGeom prst="rect">
            <a:avLst/>
          </a:prstGeom>
          <a:noFill/>
        </p:spPr>
        <p:txBody>
          <a:bodyPr wrap="square" rtlCol="0">
            <a:spAutoFit/>
          </a:bodyPr>
          <a:lstStyle/>
          <a:p>
            <a:pPr algn="ctr"/>
            <a:r>
              <a:rPr lang="en-US" dirty="0"/>
              <a:t>New Salary Range</a:t>
            </a:r>
          </a:p>
        </p:txBody>
      </p:sp>
    </p:spTree>
    <p:extLst>
      <p:ext uri="{BB962C8B-B14F-4D97-AF65-F5344CB8AC3E}">
        <p14:creationId xmlns:p14="http://schemas.microsoft.com/office/powerpoint/2010/main" val="190433973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8956</TotalTime>
  <Words>936</Words>
  <Application>Microsoft Macintosh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Wingdings 2</vt:lpstr>
      <vt:lpstr>Dividend</vt:lpstr>
      <vt:lpstr>Data scientist salary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scientist salary analysis</dc:title>
  <dc:creator>Wanida R</dc:creator>
  <cp:lastModifiedBy>Wanida R</cp:lastModifiedBy>
  <cp:revision>96</cp:revision>
  <dcterms:created xsi:type="dcterms:W3CDTF">2023-11-11T20:20:14Z</dcterms:created>
  <dcterms:modified xsi:type="dcterms:W3CDTF">2023-11-27T02:19:37Z</dcterms:modified>
</cp:coreProperties>
</file>