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4" r:id="rId7"/>
    <p:sldId id="265" r:id="rId8"/>
    <p:sldId id="267" r:id="rId9"/>
    <p:sldId id="266" r:id="rId10"/>
    <p:sldId id="261" r:id="rId11"/>
    <p:sldId id="262" r:id="rId12"/>
    <p:sldId id="259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A"/>
    <a:srgbClr val="DAE9F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tags" Target="../tags/tag125.xml"/><Relationship Id="rId6" Type="http://schemas.openxmlformats.org/officeDocument/2006/relationships/image" Target="../media/image6.png"/><Relationship Id="rId5" Type="http://schemas.openxmlformats.org/officeDocument/2006/relationships/tags" Target="../tags/tag124.xml"/><Relationship Id="rId4" Type="http://schemas.openxmlformats.org/officeDocument/2006/relationships/image" Target="../media/image5.png"/><Relationship Id="rId3" Type="http://schemas.openxmlformats.org/officeDocument/2006/relationships/tags" Target="../tags/tag123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26.xml"/><Relationship Id="rId1" Type="http://schemas.openxmlformats.org/officeDocument/2006/relationships/tags" Target="../tags/tag1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0.xml"/><Relationship Id="rId6" Type="http://schemas.openxmlformats.org/officeDocument/2006/relationships/image" Target="../media/image3.png"/><Relationship Id="rId5" Type="http://schemas.openxmlformats.org/officeDocument/2006/relationships/tags" Target="../tags/tag129.xml"/><Relationship Id="rId4" Type="http://schemas.openxmlformats.org/officeDocument/2006/relationships/image" Target="../media/image4.png"/><Relationship Id="rId3" Type="http://schemas.openxmlformats.org/officeDocument/2006/relationships/tags" Target="../tags/tag128.xml"/><Relationship Id="rId2" Type="http://schemas.openxmlformats.org/officeDocument/2006/relationships/image" Target="../media/image2.png"/><Relationship Id="rId1" Type="http://schemas.openxmlformats.org/officeDocument/2006/relationships/tags" Target="../tags/tag1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86.xml"/><Relationship Id="rId25" Type="http://schemas.openxmlformats.org/officeDocument/2006/relationships/image" Target="../media/image4.png"/><Relationship Id="rId24" Type="http://schemas.openxmlformats.org/officeDocument/2006/relationships/tags" Target="../tags/tag85.xml"/><Relationship Id="rId23" Type="http://schemas.openxmlformats.org/officeDocument/2006/relationships/image" Target="../media/image3.png"/><Relationship Id="rId22" Type="http://schemas.openxmlformats.org/officeDocument/2006/relationships/tags" Target="../tags/tag84.xml"/><Relationship Id="rId21" Type="http://schemas.openxmlformats.org/officeDocument/2006/relationships/image" Target="../media/image2.png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../media/image7.png"/><Relationship Id="rId7" Type="http://schemas.openxmlformats.org/officeDocument/2006/relationships/tags" Target="../tags/tag90.xml"/><Relationship Id="rId6" Type="http://schemas.openxmlformats.org/officeDocument/2006/relationships/image" Target="../media/image6.png"/><Relationship Id="rId5" Type="http://schemas.openxmlformats.org/officeDocument/2006/relationships/tags" Target="../tags/tag89.xml"/><Relationship Id="rId4" Type="http://schemas.openxmlformats.org/officeDocument/2006/relationships/image" Target="../media/image5.png"/><Relationship Id="rId3" Type="http://schemas.openxmlformats.org/officeDocument/2006/relationships/tags" Target="../tags/tag88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8.png"/><Relationship Id="rId7" Type="http://schemas.openxmlformats.org/officeDocument/2006/relationships/tags" Target="../tags/tag95.xml"/><Relationship Id="rId6" Type="http://schemas.openxmlformats.org/officeDocument/2006/relationships/image" Target="../media/image6.png"/><Relationship Id="rId5" Type="http://schemas.openxmlformats.org/officeDocument/2006/relationships/tags" Target="../tags/tag94.xml"/><Relationship Id="rId4" Type="http://schemas.openxmlformats.org/officeDocument/2006/relationships/image" Target="../media/image5.png"/><Relationship Id="rId3" Type="http://schemas.openxmlformats.org/officeDocument/2006/relationships/tags" Target="../tags/tag93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tags" Target="../tags/tag100.xml"/><Relationship Id="rId6" Type="http://schemas.openxmlformats.org/officeDocument/2006/relationships/image" Target="../media/image6.png"/><Relationship Id="rId5" Type="http://schemas.openxmlformats.org/officeDocument/2006/relationships/tags" Target="../tags/tag99.xml"/><Relationship Id="rId4" Type="http://schemas.openxmlformats.org/officeDocument/2006/relationships/image" Target="../media/image5.png"/><Relationship Id="rId3" Type="http://schemas.openxmlformats.org/officeDocument/2006/relationships/tags" Target="../tags/tag98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1.xml"/><Relationship Id="rId1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11.png"/><Relationship Id="rId7" Type="http://schemas.openxmlformats.org/officeDocument/2006/relationships/tags" Target="../tags/tag105.xml"/><Relationship Id="rId6" Type="http://schemas.openxmlformats.org/officeDocument/2006/relationships/image" Target="../media/image6.png"/><Relationship Id="rId5" Type="http://schemas.openxmlformats.org/officeDocument/2006/relationships/tags" Target="../tags/tag104.xml"/><Relationship Id="rId4" Type="http://schemas.openxmlformats.org/officeDocument/2006/relationships/image" Target="../media/image5.png"/><Relationship Id="rId3" Type="http://schemas.openxmlformats.org/officeDocument/2006/relationships/tags" Target="../tags/tag103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tags" Target="../tags/tag110.xml"/><Relationship Id="rId6" Type="http://schemas.openxmlformats.org/officeDocument/2006/relationships/image" Target="../media/image6.png"/><Relationship Id="rId5" Type="http://schemas.openxmlformats.org/officeDocument/2006/relationships/tags" Target="../tags/tag109.xml"/><Relationship Id="rId4" Type="http://schemas.openxmlformats.org/officeDocument/2006/relationships/image" Target="../media/image5.png"/><Relationship Id="rId3" Type="http://schemas.openxmlformats.org/officeDocument/2006/relationships/tags" Target="../tags/tag108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1.xml"/><Relationship Id="rId1" Type="http://schemas.openxmlformats.org/officeDocument/2006/relationships/tags" Target="../tags/tag10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14.png"/><Relationship Id="rId7" Type="http://schemas.openxmlformats.org/officeDocument/2006/relationships/tags" Target="../tags/tag115.xml"/><Relationship Id="rId6" Type="http://schemas.openxmlformats.org/officeDocument/2006/relationships/image" Target="../media/image6.png"/><Relationship Id="rId5" Type="http://schemas.openxmlformats.org/officeDocument/2006/relationships/tags" Target="../tags/tag114.xml"/><Relationship Id="rId4" Type="http://schemas.openxmlformats.org/officeDocument/2006/relationships/image" Target="../media/image5.png"/><Relationship Id="rId3" Type="http://schemas.openxmlformats.org/officeDocument/2006/relationships/tags" Target="../tags/tag113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15.png"/><Relationship Id="rId7" Type="http://schemas.openxmlformats.org/officeDocument/2006/relationships/tags" Target="../tags/tag120.xml"/><Relationship Id="rId6" Type="http://schemas.openxmlformats.org/officeDocument/2006/relationships/image" Target="../media/image6.png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77000">
                <a:srgbClr val="0C2A5E">
                  <a:alpha val="44000"/>
                  <a:lumMod val="75000"/>
                </a:srgbClr>
              </a:gs>
              <a:gs pos="42000">
                <a:srgbClr val="0C2A5E">
                  <a:lumMod val="75000"/>
                </a:srgbClr>
              </a:gs>
              <a:gs pos="0">
                <a:srgbClr val="0C2A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2795" y="4202430"/>
            <a:ext cx="3189605" cy="1748790"/>
            <a:chOff x="7217" y="6618"/>
            <a:chExt cx="5023" cy="2754"/>
          </a:xfrm>
        </p:grpSpPr>
        <p:grpSp>
          <p:nvGrpSpPr>
            <p:cNvPr id="15" name="组合 14"/>
            <p:cNvGrpSpPr/>
            <p:nvPr/>
          </p:nvGrpSpPr>
          <p:grpSpPr>
            <a:xfrm>
              <a:off x="7217" y="8622"/>
              <a:ext cx="5023" cy="751"/>
              <a:chOff x="8944" y="8867"/>
              <a:chExt cx="3635" cy="751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8944" y="8867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8944" y="8867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218" y="7620"/>
              <a:ext cx="5022" cy="751"/>
              <a:chOff x="4695" y="9330"/>
              <a:chExt cx="3635" cy="751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695" y="9330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695" y="9330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218" y="6618"/>
              <a:ext cx="5021" cy="750"/>
              <a:chOff x="4695" y="8130"/>
              <a:chExt cx="3634" cy="750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695" y="8130"/>
                <a:ext cx="3635" cy="751"/>
              </a:xfrm>
              <a:prstGeom prst="roundRect">
                <a:avLst>
                  <a:gd name="adj" fmla="val 50000"/>
                </a:avLst>
              </a:prstGeom>
              <a:solidFill>
                <a:srgbClr val="CAD8EA"/>
              </a:solidFill>
              <a:ln>
                <a:noFill/>
              </a:ln>
              <a:effectLst>
                <a:outerShdw blurRad="88900" dist="63500" dir="2700000" algn="tl" rotWithShape="0">
                  <a:srgbClr val="21468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rgbClr val="214687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695" y="8130"/>
                <a:ext cx="3635" cy="7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CAD8EA"/>
                  </a:gs>
                  <a:gs pos="100000">
                    <a:srgbClr val="DAE9FF"/>
                  </a:gs>
                </a:gsLst>
                <a:lin ang="5400000" scaled="0"/>
              </a:gradFill>
              <a:ln>
                <a:noFill/>
              </a:ln>
              <a:effectLst>
                <a:outerShdw blurRad="127000" dist="63500" dir="13500000" algn="br" rotWithShape="0">
                  <a:schemeClr val="bg1">
                    <a:alpha val="10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endParaRPr>
              </a:p>
            </p:txBody>
          </p:sp>
        </p:grpSp>
      </p:grpSp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82" y="373929"/>
            <a:ext cx="2008636" cy="196901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62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文本框 9"/>
          <p:cNvSpPr txBox="1"/>
          <p:nvPr/>
        </p:nvSpPr>
        <p:spPr>
          <a:xfrm>
            <a:off x="-77470" y="966470"/>
            <a:ext cx="12191365" cy="5635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/>
              <a:t>         </a:t>
            </a:r>
            <a:endParaRPr lang="zh-CN" altLang="en-US" sz="4000" b="1"/>
          </a:p>
          <a:p>
            <a:pPr indent="0" algn="ctr" fontAlgn="auto">
              <a:lnSpc>
                <a:spcPct val="150000"/>
              </a:lnSpc>
            </a:pPr>
            <a:r>
              <a:rPr lang="en-US" altLang="zh-CN" sz="4000" b="1"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学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校：武汉科技大学</a:t>
            </a:r>
            <a:endParaRPr lang="zh-CN" altLang="en-US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汇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报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人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：肖	琦</a:t>
            </a:r>
            <a:endParaRPr lang="en-US" altLang="zh-CN" sz="2800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  <a:effectLst>
                  <a:outerShdw blurRad="50800" dist="50800" dir="5400000" algn="tl" rotWithShape="0">
                    <a:schemeClr val="bg1">
                      <a:alpha val="100000"/>
                    </a:schemeClr>
                  </a:outerShdw>
                </a:effectLst>
                <a:latin typeface="+mn-ea"/>
                <a:cs typeface="+mn-ea"/>
              </a:rPr>
              <a:t>   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 期：2024年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10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月</a:t>
            </a: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13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日</a:t>
            </a:r>
            <a:endParaRPr 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en-US" sz="4000" b="1">
              <a:solidFill>
                <a:schemeClr val="tx1"/>
              </a:solidFill>
              <a:effectLst>
                <a:outerShdw blurRad="50800" dist="50800" dir="5400000" algn="tl" rotWithShape="0">
                  <a:schemeClr val="bg1">
                    <a:alpha val="10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8290" y="2639695"/>
            <a:ext cx="9637395" cy="97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4400" spc="300" dirty="0">
                <a:solidFill>
                  <a:schemeClr val="bg1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2024</a:t>
            </a:r>
            <a:r>
              <a:rPr lang="zh-CN" altLang="en-US" sz="4400" spc="300" dirty="0">
                <a:solidFill>
                  <a:schemeClr val="bg1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关于</a:t>
            </a:r>
            <a:r>
              <a:rPr lang="en-US" altLang="zh-CN" sz="4400" spc="300" dirty="0">
                <a:solidFill>
                  <a:schemeClr val="bg1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yolov11</a:t>
            </a:r>
            <a:r>
              <a:rPr lang="zh-CN" altLang="en-US" sz="4400" spc="300" dirty="0">
                <a:solidFill>
                  <a:schemeClr val="bg1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学习</a:t>
            </a:r>
            <a:r>
              <a:rPr lang="zh-CN" altLang="en-US" sz="4400" spc="300" dirty="0">
                <a:solidFill>
                  <a:schemeClr val="bg1"/>
                </a:solidFill>
                <a:latin typeface="汉仪魏碑简" panose="02010600000101010101" pitchFamily="2" charset="-122"/>
                <a:ea typeface="汉仪魏碑简" panose="02010600000101010101" pitchFamily="2" charset="-122"/>
              </a:rPr>
              <a:t>汇报</a:t>
            </a:r>
            <a:endParaRPr lang="zh-CN" altLang="en-US" sz="4400" spc="300" dirty="0">
              <a:solidFill>
                <a:schemeClr val="bg1"/>
              </a:solidFill>
              <a:latin typeface="汉仪魏碑简" panose="02010600000101010101" pitchFamily="2" charset="-122"/>
              <a:ea typeface="汉仪魏碑简" panose="0201060000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sz="900" b="1" spc="300" dirty="0">
                <a:solidFill>
                  <a:schemeClr val="bg1"/>
                </a:solidFill>
                <a:ea typeface="汉仪魏碑简" panose="02010600000101010101" pitchFamily="2" charset="-122"/>
              </a:rPr>
              <a:t>2024 YOLOV11 Learning Report</a:t>
            </a:r>
            <a:endParaRPr sz="900" b="1" spc="300" dirty="0">
              <a:solidFill>
                <a:schemeClr val="bg1"/>
              </a:solidFill>
              <a:ea typeface="汉仪魏碑简" panose="0201060000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6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25" y="953135"/>
            <a:ext cx="7457440" cy="5269230"/>
          </a:xfrm>
          <a:prstGeom prst="rect">
            <a:avLst/>
          </a:prstGeom>
        </p:spPr>
      </p:pic>
      <p:pic>
        <p:nvPicPr>
          <p:cNvPr id="7" name="图片 6" descr="cod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010" y="882015"/>
            <a:ext cx="2981325" cy="550100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795021" y="969645"/>
            <a:ext cx="10602595" cy="5365750"/>
            <a:chOff x="1252" y="1174"/>
            <a:chExt cx="16697" cy="8450"/>
          </a:xfrm>
        </p:grpSpPr>
        <p:sp>
          <p:nvSpPr>
            <p:cNvPr id="4" name="圆角矩形 3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22146" y="3300732"/>
            <a:ext cx="8347711" cy="389720"/>
          </a:xfrm>
          <a:prstGeom prst="roundRect">
            <a:avLst>
              <a:gd name="adj" fmla="val 50000"/>
            </a:avLst>
          </a:prstGeom>
          <a:solidFill>
            <a:srgbClr val="214687"/>
          </a:solidFill>
          <a:ln>
            <a:noFill/>
          </a:ln>
          <a:effectLst>
            <a:innerShdw blurRad="63500" dist="50800" dir="13500000">
              <a:srgbClr val="214687">
                <a:alpha val="100000"/>
              </a:srgbClr>
            </a:inn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Thank you for watching.</a:t>
            </a:r>
            <a:endParaRPr lang="zh-CN" altLang="en-US" sz="1200">
              <a:solidFill>
                <a:schemeClr val="bg1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311652" y="969645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28390" y="5327015"/>
            <a:ext cx="2307591" cy="476250"/>
            <a:chOff x="4695" y="8130"/>
            <a:chExt cx="3634" cy="750"/>
          </a:xfrm>
        </p:grpSpPr>
        <p:sp>
          <p:nvSpPr>
            <p:cNvPr id="23" name="圆角矩形 22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汇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报</a:t>
              </a:r>
              <a:r>
                <a:rPr lang="en-US" altLang="zh-CN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sz="1600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人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：肖</a:t>
              </a:r>
              <a:r>
                <a:rPr lang="en-US" altLang="zh-CN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      </a:t>
              </a:r>
              <a:r>
                <a:rPr lang="zh-CN" altLang="en-US" sz="1600" dirty="0" smtClean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琦</a:t>
              </a:r>
              <a:endParaRPr lang="en-US" altLang="zh-CN" sz="1600" dirty="0" smtClean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26362" y="5327015"/>
            <a:ext cx="2926485" cy="476885"/>
            <a:chOff x="4595" y="8130"/>
            <a:chExt cx="4715" cy="751"/>
          </a:xfrm>
        </p:grpSpPr>
        <p:sp>
          <p:nvSpPr>
            <p:cNvPr id="31" name="圆角矩形 30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595" y="8130"/>
              <a:ext cx="471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时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   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间：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腾讯体 W7"/>
                  <a:cs typeface="思源宋体 CN" panose="02020600000000000000" charset="-122"/>
                  <a:sym typeface="Times New Roman" panose="02020603050405020304"/>
                </a:rPr>
                <a:t>2024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年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10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月</a:t>
              </a:r>
              <a:r>
                <a:rPr lang="en-US" altLang="zh-CN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13</a:t>
              </a:r>
              <a:r>
                <a:rPr lang="zh-CN" altLang="en-US" dirty="0">
                  <a:solidFill>
                    <a:srgbClr val="214687"/>
                  </a:solidFill>
                  <a:effectLst/>
                  <a:latin typeface="Times New Roman" panose="02020603050405020304"/>
                  <a:ea typeface="宋体" panose="02010600030101010101" pitchFamily="2" charset="-122"/>
                  <a:cs typeface="思源宋体 CN" panose="02020600000000000000" charset="-122"/>
                  <a:sym typeface="Times New Roman" panose="02020603050405020304"/>
                </a:rPr>
                <a:t>日</a:t>
              </a:r>
              <a:endParaRPr lang="zh-CN" altLang="en-US" dirty="0">
                <a:solidFill>
                  <a:srgbClr val="214687"/>
                </a:solidFill>
                <a:effectLst/>
                <a:latin typeface="Times New Roman" panose="02020603050405020304"/>
                <a:ea typeface="宋体" panose="02010600030101010101" pitchFamily="2" charset="-122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75125" y="195961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7200" b="1"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43720" y="1959610"/>
            <a:ext cx="1315720" cy="789940"/>
            <a:chOff x="15943" y="3036"/>
            <a:chExt cx="2072" cy="1244"/>
          </a:xfrm>
        </p:grpSpPr>
        <p:sp>
          <p:nvSpPr>
            <p:cNvPr id="8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13500000" algn="br" rotWithShape="0">
                <a:schemeClr val="bg1">
                  <a:alpha val="83000"/>
                </a:scheme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15943" y="3036"/>
              <a:ext cx="2073" cy="124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3" h="1245">
                  <a:moveTo>
                    <a:pt x="985" y="889"/>
                  </a:moveTo>
                  <a:lnTo>
                    <a:pt x="558" y="1244"/>
                  </a:lnTo>
                  <a:lnTo>
                    <a:pt x="558" y="1245"/>
                  </a:lnTo>
                  <a:lnTo>
                    <a:pt x="558" y="1244"/>
                  </a:lnTo>
                  <a:lnTo>
                    <a:pt x="558" y="1245"/>
                  </a:lnTo>
                  <a:lnTo>
                    <a:pt x="558" y="1243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0" y="234"/>
                  </a:lnTo>
                  <a:lnTo>
                    <a:pt x="2073" y="0"/>
                  </a:lnTo>
                  <a:lnTo>
                    <a:pt x="1262" y="1073"/>
                  </a:lnTo>
                  <a:lnTo>
                    <a:pt x="985" y="889"/>
                  </a:lnTo>
                  <a:close/>
                </a:path>
              </a:pathLst>
            </a:custGeom>
            <a:solidFill>
              <a:srgbClr val="CAD8EA"/>
            </a:solidFill>
            <a:ln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txBody>
            <a:bodyPr wrap="square">
              <a:noAutofit/>
            </a:bodyPr>
            <a:p>
              <a:pPr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97790"/>
            <a:ext cx="3117215" cy="584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图片 33" descr="图片包含 游戏机&#10;&#10;描述已自动生成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5" y="756479"/>
            <a:ext cx="2595928" cy="254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68045" y="1029970"/>
            <a:ext cx="10455910" cy="5365750"/>
            <a:chOff x="1252" y="1174"/>
            <a:chExt cx="16697" cy="8450"/>
          </a:xfrm>
        </p:grpSpPr>
        <p:sp>
          <p:nvSpPr>
            <p:cNvPr id="6" name="圆角矩形 5"/>
            <p:cNvSpPr/>
            <p:nvPr/>
          </p:nvSpPr>
          <p:spPr>
            <a:xfrm>
              <a:off x="1253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127000" dist="1143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52" y="1174"/>
              <a:ext cx="16697" cy="8451"/>
            </a:xfrm>
            <a:prstGeom prst="roundRect">
              <a:avLst>
                <a:gd name="adj" fmla="val 6276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1397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7" name="椭圆 36"/>
          <p:cNvSpPr/>
          <p:nvPr>
            <p:custDataLst>
              <p:tags r:id="rId1"/>
            </p:custDataLst>
          </p:nvPr>
        </p:nvSpPr>
        <p:spPr>
          <a:xfrm>
            <a:off x="4811395" y="212280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361182" y="1029970"/>
            <a:ext cx="3568065" cy="669290"/>
          </a:xfrm>
          <a:custGeom>
            <a:avLst/>
            <a:gdLst>
              <a:gd name="adj" fmla="val 3563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20" h="914">
                <a:moveTo>
                  <a:pt x="5619" y="0"/>
                </a:moveTo>
                <a:lnTo>
                  <a:pt x="5619" y="53"/>
                </a:lnTo>
                <a:cubicBezTo>
                  <a:pt x="5634" y="536"/>
                  <a:pt x="5191" y="926"/>
                  <a:pt x="4758" y="914"/>
                </a:cubicBezTo>
                <a:lnTo>
                  <a:pt x="861" y="914"/>
                </a:lnTo>
                <a:cubicBezTo>
                  <a:pt x="378" y="929"/>
                  <a:pt x="-12" y="486"/>
                  <a:pt x="0" y="53"/>
                </a:cubicBezTo>
                <a:lnTo>
                  <a:pt x="0" y="0"/>
                </a:lnTo>
                <a:lnTo>
                  <a:pt x="5619" y="0"/>
                </a:lnTo>
                <a:close/>
              </a:path>
            </a:pathLst>
          </a:custGeom>
          <a:solidFill>
            <a:srgbClr val="E6F3FF"/>
          </a:solidFill>
          <a:ln>
            <a:noFill/>
          </a:ln>
          <a:effectLst>
            <a:outerShdw blurRad="101600" dist="114300" dir="5400000" sx="98000" sy="98000" algn="t" rotWithShape="0">
              <a:srgbClr val="214687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36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rPr>
              <a:t>目录</a:t>
            </a:r>
            <a:endParaRPr lang="zh-CN" altLang="en-US" sz="36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62220" y="23901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grpSp>
        <p:nvGrpSpPr>
          <p:cNvPr id="42" name="组合 41"/>
          <p:cNvGrpSpPr/>
          <p:nvPr>
            <p:custDataLst>
              <p:tags r:id="rId3"/>
            </p:custDataLst>
          </p:nvPr>
        </p:nvGrpSpPr>
        <p:grpSpPr>
          <a:xfrm>
            <a:off x="3426461" y="1974217"/>
            <a:ext cx="1271270" cy="1269365"/>
            <a:chOff x="6697" y="4123"/>
            <a:chExt cx="2002" cy="1999"/>
          </a:xfrm>
        </p:grpSpPr>
        <p:sp>
          <p:nvSpPr>
            <p:cNvPr id="38" name="椭圆 37"/>
            <p:cNvSpPr/>
            <p:nvPr>
              <p:custDataLst>
                <p:tags r:id="rId4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4811395" y="3542030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062220" y="3771265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工作中发现的问题点及建议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3426461" y="3393442"/>
            <a:ext cx="1271270" cy="1269365"/>
            <a:chOff x="6697" y="4123"/>
            <a:chExt cx="2002" cy="1999"/>
          </a:xfrm>
        </p:grpSpPr>
        <p:sp>
          <p:nvSpPr>
            <p:cNvPr id="16" name="椭圆 15"/>
            <p:cNvSpPr/>
            <p:nvPr>
              <p:custDataLst>
                <p:tags r:id="rId9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811395" y="4961255"/>
            <a:ext cx="4314825" cy="1067435"/>
          </a:xfrm>
          <a:prstGeom prst="ellipse">
            <a:avLst/>
          </a:prstGeom>
          <a:solidFill>
            <a:srgbClr val="CAD8EA"/>
          </a:solidFill>
          <a:ln w="101600">
            <a:noFill/>
          </a:ln>
          <a:effectLst>
            <a:outerShdw blurRad="88900" dist="88900" dir="13500000" algn="b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/>
              <a:ea typeface="腾讯体 W7"/>
              <a:cs typeface="思源宋体 CN" panose="02020600000000000000" charset="-122"/>
              <a:sym typeface="Times New Roman" panose="02020603050405020304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3426461" y="4812667"/>
            <a:ext cx="1271270" cy="1269365"/>
            <a:chOff x="6697" y="4123"/>
            <a:chExt cx="2002" cy="1999"/>
          </a:xfrm>
        </p:grpSpPr>
        <p:sp>
          <p:nvSpPr>
            <p:cNvPr id="21" name="椭圆 20"/>
            <p:cNvSpPr/>
            <p:nvPr>
              <p:custDataLst>
                <p:tags r:id="rId13"/>
              </p:custDataLst>
            </p:nvPr>
          </p:nvSpPr>
          <p:spPr>
            <a:xfrm>
              <a:off x="6697" y="4124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4"/>
              </p:custDataLst>
            </p:nvPr>
          </p:nvSpPr>
          <p:spPr>
            <a:xfrm>
              <a:off x="6700" y="4123"/>
              <a:ext cx="1999" cy="1998"/>
            </a:xfrm>
            <a:prstGeom prst="ellipse">
              <a:avLst/>
            </a:prstGeom>
            <a:solidFill>
              <a:srgbClr val="CAD8EA"/>
            </a:solidFill>
            <a:ln w="101600">
              <a:noFill/>
            </a:ln>
            <a:effectLst>
              <a:outerShdw blurRad="88900" dist="889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5062220" y="51638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个人学习计划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3761105" y="3766820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02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3761105" y="521652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03</a:t>
            </a:r>
            <a:endParaRPr lang="en-US" altLang="zh-CN" sz="2800" b="1"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5154295" y="4081145"/>
            <a:ext cx="3660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 b="1" i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</a:rPr>
              <a:t>Issues Discovered at Work and Suggestions</a:t>
            </a:r>
            <a:endParaRPr lang="zh-CN" altLang="en-US" sz="1000" b="1" i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3761105" y="2317115"/>
            <a:ext cx="740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j-ea"/>
                <a:ea typeface="+mj-ea"/>
              </a:rPr>
              <a:t>01</a:t>
            </a:r>
            <a:endParaRPr lang="en-US" altLang="zh-CN" sz="2800" b="1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34" name="图片 33" descr="图片包含 游戏机&#10;&#10;描述已自动生成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5" y="756479"/>
            <a:ext cx="2595928" cy="254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97790"/>
            <a:ext cx="3117215" cy="584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2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3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" y="840740"/>
            <a:ext cx="11961495" cy="53822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840" y="893445"/>
            <a:ext cx="8136255" cy="5465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38385" y="2188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freeRTos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38835"/>
            <a:ext cx="7242810" cy="5430520"/>
          </a:xfrm>
          <a:prstGeom prst="rect">
            <a:avLst/>
          </a:prstGeom>
        </p:spPr>
      </p:pic>
      <p:pic>
        <p:nvPicPr>
          <p:cNvPr id="9" name="图片 8" descr="cod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1665" y="658495"/>
            <a:ext cx="5347970" cy="561848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31215"/>
            <a:ext cx="9782810" cy="54051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765" y="845820"/>
            <a:ext cx="11132820" cy="5443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975" y="2395855"/>
            <a:ext cx="6277610" cy="31826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4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30" y="871855"/>
            <a:ext cx="7849235" cy="52984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850" y="0"/>
            <a:ext cx="3105150" cy="658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25805"/>
            <a:ext cx="12192000" cy="5657215"/>
          </a:xfrm>
          <a:prstGeom prst="rect">
            <a:avLst/>
          </a:prstGeom>
          <a:effectLst/>
        </p:spPr>
      </p:pic>
      <p:pic>
        <p:nvPicPr>
          <p:cNvPr id="3" name="图片 2" descr="7b0a202020202266696c746572223a20223131220a7d0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48000" contrast="24000"/>
          </a:blip>
          <a:stretch>
            <a:fillRect/>
          </a:stretch>
        </p:blipFill>
        <p:spPr>
          <a:xfrm>
            <a:off x="501023" y="6405512"/>
            <a:ext cx="2271206" cy="42600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9559290" y="64084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汉仪青云简" panose="00020600040101010101" charset="-122"/>
                <a:ea typeface="汉仪青云简" panose="00020600040101010101" charset="-122"/>
                <a:sym typeface="汉仪青云简" panose="00020600040101010101" charset="-122"/>
              </a:rPr>
              <a:t>机械自动化学院</a:t>
            </a:r>
            <a:endParaRPr lang="zh-CN" altLang="en-US" sz="2400">
              <a:latin typeface="汉仪青云简" panose="00020600040101010101" charset="-122"/>
              <a:ea typeface="汉仪青云简" panose="00020600040101010101" charset="-122"/>
              <a:sym typeface="汉仪青云简" panose="0002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26085"/>
            <a:ext cx="9219565" cy="299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3515" y="0"/>
            <a:ext cx="5168265" cy="42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buClrTx/>
              <a:buSzTx/>
              <a:buFont typeface="Wingdings" panose="05000000000000000000" charset="0"/>
              <a:buChar char=""/>
            </a:pPr>
            <a:r>
              <a:rPr lang="en-US" altLang="zh-CN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01.</a:t>
            </a:r>
            <a:r>
              <a:rPr lang="zh-CN" altLang="en-US" sz="2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学习梳理总结及工作内容</a:t>
            </a:r>
            <a:endParaRPr lang="zh-CN" altLang="en-US" sz="2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51780" y="6450330"/>
            <a:ext cx="1173480" cy="312420"/>
            <a:chOff x="4695" y="8130"/>
            <a:chExt cx="3634" cy="750"/>
          </a:xfrm>
        </p:grpSpPr>
        <p:sp>
          <p:nvSpPr>
            <p:cNvPr id="27" name="圆角矩形 26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solidFill>
              <a:srgbClr val="CAD8EA"/>
            </a:solidFill>
            <a:ln>
              <a:noFill/>
            </a:ln>
            <a:effectLst>
              <a:outerShdw blurRad="88900" dist="63500" dir="2700000" algn="tl" rotWithShape="0">
                <a:srgbClr val="21468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rgbClr val="2146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95" y="8130"/>
              <a:ext cx="3635" cy="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AD8EA"/>
                </a:gs>
                <a:gs pos="100000">
                  <a:srgbClr val="DAE9FF"/>
                </a:gs>
              </a:gsLst>
              <a:lin ang="5400000" scaled="0"/>
            </a:gradFill>
            <a:ln>
              <a:noFill/>
            </a:ln>
            <a:effectLst>
              <a:outerShdw blurRad="127000" dist="63500" dir="13500000" algn="br" rotWithShape="0">
                <a:schemeClr val="bg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1600" dirty="0">
                <a:solidFill>
                  <a:srgbClr val="214687"/>
                </a:solidFill>
                <a:effectLst/>
                <a:latin typeface="Times New Roman" panose="02020603050405020304"/>
                <a:ea typeface="腾讯体 W7"/>
                <a:cs typeface="思源宋体 CN" panose="02020600000000000000" charset="-122"/>
                <a:sym typeface="Times New Roman" panose="02020603050405020304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5523865" y="645033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214687"/>
                </a:solidFill>
                <a:latin typeface="Times New Roman" panose="02020603050405020304"/>
                <a:ea typeface="腾讯体 W7"/>
                <a:cs typeface="思源宋体 CN" panose="02020600000000000000" charset="-122"/>
                <a:sym typeface="+mn-ea"/>
              </a:rPr>
              <a:t>PAGE 5</a:t>
            </a:r>
            <a:endParaRPr lang="en-US" altLang="zh-CN" sz="1400" b="1">
              <a:solidFill>
                <a:srgbClr val="214687"/>
              </a:solidFill>
              <a:latin typeface="Times New Roman" panose="02020603050405020304"/>
              <a:ea typeface="腾讯体 W7"/>
              <a:cs typeface="思源宋体 CN" panose="020206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15" y="1007745"/>
            <a:ext cx="10220325" cy="45339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03.xml><?xml version="1.0" encoding="utf-8"?>
<p:tagLst xmlns:p="http://schemas.openxmlformats.org/presentationml/2006/main">
  <p:tag name="picid" val="{e46849c6-c24c-466c-b634-43019962d382}"/>
</p:tagLst>
</file>

<file path=ppt/tags/tag104.xml><?xml version="1.0" encoding="utf-8"?>
<p:tagLst xmlns:p="http://schemas.openxmlformats.org/presentationml/2006/main">
  <p:tag name="picid" val="{790903db-a5e4-4099-a121-8d94535004f9}"/>
</p:tagLst>
</file>

<file path=ppt/tags/tag10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08.xml><?xml version="1.0" encoding="utf-8"?>
<p:tagLst xmlns:p="http://schemas.openxmlformats.org/presentationml/2006/main">
  <p:tag name="picid" val="{e46849c6-c24c-466c-b634-43019962d382}"/>
</p:tagLst>
</file>

<file path=ppt/tags/tag109.xml><?xml version="1.0" encoding="utf-8"?>
<p:tagLst xmlns:p="http://schemas.openxmlformats.org/presentationml/2006/main">
  <p:tag name="picid" val="{790903db-a5e4-4099-a121-8d94535004f9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13.xml><?xml version="1.0" encoding="utf-8"?>
<p:tagLst xmlns:p="http://schemas.openxmlformats.org/presentationml/2006/main">
  <p:tag name="picid" val="{e46849c6-c24c-466c-b634-43019962d382}"/>
</p:tagLst>
</file>

<file path=ppt/tags/tag114.xml><?xml version="1.0" encoding="utf-8"?>
<p:tagLst xmlns:p="http://schemas.openxmlformats.org/presentationml/2006/main">
  <p:tag name="picid" val="{790903db-a5e4-4099-a121-8d94535004f9}"/>
</p:tagLst>
</file>

<file path=ppt/tags/tag11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18.xml><?xml version="1.0" encoding="utf-8"?>
<p:tagLst xmlns:p="http://schemas.openxmlformats.org/presentationml/2006/main">
  <p:tag name="picid" val="{e46849c6-c24c-466c-b634-43019962d382}"/>
</p:tagLst>
</file>

<file path=ppt/tags/tag119.xml><?xml version="1.0" encoding="utf-8"?>
<p:tagLst xmlns:p="http://schemas.openxmlformats.org/presentationml/2006/main">
  <p:tag name="picid" val="{790903db-a5e4-4099-a121-8d94535004f9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23.xml><?xml version="1.0" encoding="utf-8"?>
<p:tagLst xmlns:p="http://schemas.openxmlformats.org/presentationml/2006/main">
  <p:tag name="picid" val="{e46849c6-c24c-466c-b634-43019962d382}"/>
</p:tagLst>
</file>

<file path=ppt/tags/tag124.xml><?xml version="1.0" encoding="utf-8"?>
<p:tagLst xmlns:p="http://schemas.openxmlformats.org/presentationml/2006/main">
  <p:tag name="picid" val="{790903db-a5e4-4099-a121-8d94535004f9}"/>
</p:tagLst>
</file>

<file path=ppt/tags/tag12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128.xml><?xml version="1.0" encoding="utf-8"?>
<p:tagLst xmlns:p="http://schemas.openxmlformats.org/presentationml/2006/main">
  <p:tag name="picid" val="{a06e69d3-67a9-47d1-8fb1-80999deeb2e1}"/>
</p:tagLst>
</file>

<file path=ppt/tags/tag129.xml><?xml version="1.0" encoding="utf-8"?>
<p:tagLst xmlns:p="http://schemas.openxmlformats.org/presentationml/2006/main">
  <p:tag name="picid" val="{510ef7ca-2070-4ee6-9ebb-0724373e4475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commondata" val="eyJoZGlkIjoiOGFkMWNhY2Y4OWFjZWRjOGMyZTgzYzlmZGM5YzI2Nzc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6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3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4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6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7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8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79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1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2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83.xml><?xml version="1.0" encoding="utf-8"?>
<p:tagLst xmlns:p="http://schemas.openxmlformats.org/presentationml/2006/main">
  <p:tag name="KSO_WM_UNIT_PLACING_PICTURE_USER_VIEWPORT" val="{&quot;height&quot;:1037,&quot;width&quot;:4890}"/>
</p:tagLst>
</file>

<file path=ppt/tags/tag84.xml><?xml version="1.0" encoding="utf-8"?>
<p:tagLst xmlns:p="http://schemas.openxmlformats.org/presentationml/2006/main">
  <p:tag name="picid" val="{510ef7ca-2070-4ee6-9ebb-0724373e4475}"/>
</p:tagLst>
</file>

<file path=ppt/tags/tag85.xml><?xml version="1.0" encoding="utf-8"?>
<p:tagLst xmlns:p="http://schemas.openxmlformats.org/presentationml/2006/main">
  <p:tag name="picid" val="{a06e69d3-67a9-47d1-8fb1-80999deeb2e1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88.xml><?xml version="1.0" encoding="utf-8"?>
<p:tagLst xmlns:p="http://schemas.openxmlformats.org/presentationml/2006/main">
  <p:tag name="picid" val="{e46849c6-c24c-466c-b634-43019962d382}"/>
</p:tagLst>
</file>

<file path=ppt/tags/tag89.xml><?xml version="1.0" encoding="utf-8"?>
<p:tagLst xmlns:p="http://schemas.openxmlformats.org/presentationml/2006/main">
  <p:tag name="picid" val="{790903db-a5e4-4099-a121-8d94535004f9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93.xml><?xml version="1.0" encoding="utf-8"?>
<p:tagLst xmlns:p="http://schemas.openxmlformats.org/presentationml/2006/main">
  <p:tag name="picid" val="{e46849c6-c24c-466c-b634-43019962d382}"/>
</p:tagLst>
</file>

<file path=ppt/tags/tag94.xml><?xml version="1.0" encoding="utf-8"?>
<p:tagLst xmlns:p="http://schemas.openxmlformats.org/presentationml/2006/main">
  <p:tag name="picid" val="{790903db-a5e4-4099-a121-8d94535004f9}"/>
</p:tagLst>
</file>

<file path=ppt/tags/tag95.xml><?xml version="1.0" encoding="utf-8"?>
<p:tagLst xmlns:p="http://schemas.openxmlformats.org/presentationml/2006/main">
  <p:tag name="KSO_WM_DIAGRAM_VIRTUALLY_FRAME" val="{&quot;height&quot;:398.24999999999994,&quot;left&quot;:87.80015748031495,&quot;top&quot;:80.65015748031496,&quot;width&quot;:781.85}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UNIT_PLACING_PICTURE_USER_VIEWPORT" val="{&quot;height&quot;:1037,&quot;width&quot;:4890}"/>
  <p:tag name="picid" val="{692b8179-ec13-49b7-9b33-3cea7e93d7b2}"/>
</p:tagLst>
</file>

<file path=ppt/tags/tag98.xml><?xml version="1.0" encoding="utf-8"?>
<p:tagLst xmlns:p="http://schemas.openxmlformats.org/presentationml/2006/main">
  <p:tag name="picid" val="{e46849c6-c24c-466c-b634-43019962d382}"/>
</p:tagLst>
</file>

<file path=ppt/tags/tag99.xml><?xml version="1.0" encoding="utf-8"?>
<p:tagLst xmlns:p="http://schemas.openxmlformats.org/presentationml/2006/main">
  <p:tag name="picid" val="{790903db-a5e4-4099-a121-8d94535004f9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演示</Application>
  <PresentationFormat>宽屏</PresentationFormat>
  <Paragraphs>85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Arial</vt:lpstr>
      <vt:lpstr>微软雅黑</vt:lpstr>
      <vt:lpstr>Times New Roman</vt:lpstr>
      <vt:lpstr>腾讯体 W7</vt:lpstr>
      <vt:lpstr>思源宋体 CN</vt:lpstr>
      <vt:lpstr>AMGDT</vt:lpstr>
      <vt:lpstr>汉仪魏碑简</vt:lpstr>
      <vt:lpstr>汉仪青云简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异心@</cp:lastModifiedBy>
  <cp:revision>159</cp:revision>
  <dcterms:created xsi:type="dcterms:W3CDTF">2019-06-19T02:08:00Z</dcterms:created>
  <dcterms:modified xsi:type="dcterms:W3CDTF">2024-10-13T02:07:48Z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FC925EDB82E54419A96C1F88E19F2A23_11</vt:lpwstr>
  </property>
</Properties>
</file>