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EDD95-C0C2-419B-BAA6-1625D995DA82}" type="datetimeFigureOut">
              <a:rPr lang="en-US" smtClean="0"/>
              <a:t>6/5/2014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485E9B0-C43E-41DF-860A-EA5BCC95D56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EDD95-C0C2-419B-BAA6-1625D995DA82}" type="datetimeFigureOut">
              <a:rPr lang="en-US" smtClean="0"/>
              <a:t>6/5/2014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5E9B0-C43E-41DF-860A-EA5BCC95D56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485E9B0-C43E-41DF-860A-EA5BCC95D56E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EDD95-C0C2-419B-BAA6-1625D995DA82}" type="datetimeFigureOut">
              <a:rPr lang="en-US" smtClean="0"/>
              <a:t>6/5/2014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EDD95-C0C2-419B-BAA6-1625D995DA82}" type="datetimeFigureOut">
              <a:rPr lang="en-US" smtClean="0"/>
              <a:t>6/5/2014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485E9B0-C43E-41DF-860A-EA5BCC95D56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EDD95-C0C2-419B-BAA6-1625D995DA82}" type="datetimeFigureOut">
              <a:rPr lang="en-US" smtClean="0"/>
              <a:t>6/5/2014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485E9B0-C43E-41DF-860A-EA5BCC95D56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01AEDD95-C0C2-419B-BAA6-1625D995DA82}" type="datetimeFigureOut">
              <a:rPr lang="en-US" smtClean="0"/>
              <a:t>6/5/2014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5E9B0-C43E-41DF-860A-EA5BCC95D56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EDD95-C0C2-419B-BAA6-1625D995DA82}" type="datetimeFigureOut">
              <a:rPr lang="en-US" smtClean="0"/>
              <a:t>6/5/2014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485E9B0-C43E-41DF-860A-EA5BCC95D56E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EDD95-C0C2-419B-BAA6-1625D995DA82}" type="datetimeFigureOut">
              <a:rPr lang="en-US" smtClean="0"/>
              <a:t>6/5/2014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485E9B0-C43E-41DF-860A-EA5BCC95D5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EDD95-C0C2-419B-BAA6-1625D995DA82}" type="datetimeFigureOut">
              <a:rPr lang="en-US" smtClean="0"/>
              <a:t>6/5/2014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485E9B0-C43E-41DF-860A-EA5BCC95D5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485E9B0-C43E-41DF-860A-EA5BCC95D56E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EDD95-C0C2-419B-BAA6-1625D995DA82}" type="datetimeFigureOut">
              <a:rPr lang="en-US" smtClean="0"/>
              <a:t>6/5/2014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485E9B0-C43E-41DF-860A-EA5BCC95D56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01AEDD95-C0C2-419B-BAA6-1625D995DA82}" type="datetimeFigureOut">
              <a:rPr lang="en-US" smtClean="0"/>
              <a:t>6/5/2014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01AEDD95-C0C2-419B-BAA6-1625D995DA82}" type="datetimeFigureOut">
              <a:rPr lang="en-US" smtClean="0"/>
              <a:t>6/5/2014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485E9B0-C43E-41DF-860A-EA5BCC95D56E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ece.uwaterloo.ca/~sfischme/rate/S1P2.pdf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estc.dsr-company.com/images/b/b5/Automotive-embedded-systems.pdf" TargetMode="External"/><Relationship Id="rId2" Type="http://schemas.openxmlformats.org/officeDocument/2006/relationships/hyperlink" Target="http://www.cvel.clemson.edu/auto/systems/auto-systems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mbedded.com/print/4430404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hyperlink" Target="http://www.cvel.clemson.edu/auto/systems/auto-systems.html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See the references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Automotive Embedded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336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Hmm.. How about scalability?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How about bandwidth for communications?</a:t>
            </a:r>
          </a:p>
          <a:p>
            <a:r>
              <a:rPr lang="en-US" dirty="0" smtClean="0"/>
              <a:t>How about different types for different systems? Kind of hybrid?</a:t>
            </a:r>
          </a:p>
          <a:p>
            <a:r>
              <a:rPr lang="en-US" dirty="0" err="1" smtClean="0"/>
              <a:t>Flexray</a:t>
            </a:r>
            <a:r>
              <a:rPr lang="en-US" dirty="0" smtClean="0"/>
              <a:t>?</a:t>
            </a:r>
          </a:p>
          <a:p>
            <a:r>
              <a:rPr lang="en-US" dirty="0" smtClean="0"/>
              <a:t>Lin?</a:t>
            </a:r>
          </a:p>
          <a:p>
            <a:r>
              <a:rPr lang="en-US" dirty="0" smtClean="0"/>
              <a:t>MOST?</a:t>
            </a:r>
          </a:p>
          <a:p>
            <a:r>
              <a:rPr lang="en-US" dirty="0" smtClean="0"/>
              <a:t>CAN-FD?</a:t>
            </a:r>
          </a:p>
          <a:p>
            <a:r>
              <a:rPr lang="en-US" dirty="0" smtClean="0"/>
              <a:t>Ethernet?</a:t>
            </a:r>
          </a:p>
          <a:p>
            <a:r>
              <a:rPr lang="en-US" dirty="0" smtClean="0"/>
              <a:t>See this paper… lets read and understand..</a:t>
            </a:r>
          </a:p>
          <a:p>
            <a:r>
              <a:rPr lang="de-DE" dirty="0"/>
              <a:t>D. Thiele, P. Axer, R. Ernst, J. Diemer, and K. Richter, “</a:t>
            </a:r>
            <a:r>
              <a:rPr lang="de-DE" dirty="0" smtClean="0"/>
              <a:t>Cooperating </a:t>
            </a:r>
            <a:r>
              <a:rPr lang="en-US" dirty="0" smtClean="0"/>
              <a:t>on </a:t>
            </a:r>
            <a:r>
              <a:rPr lang="en-US" dirty="0"/>
              <a:t>real-time capable </a:t>
            </a:r>
            <a:r>
              <a:rPr lang="en-US" dirty="0" err="1"/>
              <a:t>ethernet</a:t>
            </a:r>
            <a:r>
              <a:rPr lang="en-US" dirty="0"/>
              <a:t> architecture in vehicles,” in Proc. </a:t>
            </a:r>
            <a:r>
              <a:rPr lang="en-US" dirty="0" smtClean="0"/>
              <a:t>Of </a:t>
            </a:r>
            <a:r>
              <a:rPr lang="de-DE" dirty="0" smtClean="0"/>
              <a:t>Internationaler </a:t>
            </a:r>
            <a:r>
              <a:rPr lang="de-DE" dirty="0"/>
              <a:t>Kongress Elektronik im Fahrzeug, oct 2013. </a:t>
            </a:r>
            <a:r>
              <a:rPr lang="de-DE" dirty="0">
                <a:hlinkClick r:id="rId2"/>
              </a:rPr>
              <a:t>https://ece.uwaterloo.ca/~</a:t>
            </a:r>
            <a:r>
              <a:rPr lang="de-DE" dirty="0" smtClean="0">
                <a:hlinkClick r:id="rId2"/>
              </a:rPr>
              <a:t>sfischme/rate/S1P2.pdf</a:t>
            </a:r>
            <a:endParaRPr lang="de-DE" dirty="0" smtClean="0"/>
          </a:p>
          <a:p>
            <a:r>
              <a:rPr lang="de-DE" dirty="0" smtClean="0"/>
              <a:t>(Afterall, the ECUs are moving an automobile towards a computign system, why not use the bus that is so sucessful in general computer communications?)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871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We had a high-level view of the automotive embedded system.</a:t>
            </a:r>
          </a:p>
          <a:p>
            <a:r>
              <a:rPr lang="en-US" dirty="0" smtClean="0"/>
              <a:t>We will further explore these units in depth in the next week’s lecture and as per need by the various projects chosen by you.</a:t>
            </a:r>
          </a:p>
          <a:p>
            <a:r>
              <a:rPr lang="en-US" dirty="0" smtClean="0"/>
              <a:t>We will also look into to the “manager” AUTOSAR that brings all </a:t>
            </a:r>
            <a:r>
              <a:rPr lang="en-US" smtClean="0"/>
              <a:t>things together.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58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details of embedded electronics in automotive systems is depicted very nicely in this picture from Clemson University: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www.cvel.clemson.edu/auto/systems/auto-systems.html</a:t>
            </a:r>
            <a:endParaRPr lang="en-US" dirty="0" smtClean="0"/>
          </a:p>
          <a:p>
            <a:r>
              <a:rPr lang="en-US" dirty="0" smtClean="0"/>
              <a:t>Lets go through a fine </a:t>
            </a:r>
            <a:r>
              <a:rPr lang="en-US" dirty="0" smtClean="0">
                <a:hlinkClick r:id="rId3"/>
              </a:rPr>
              <a:t>introduction to automotive embedded system</a:t>
            </a:r>
            <a:r>
              <a:rPr lang="en-US" dirty="0" smtClean="0"/>
              <a:t> by </a:t>
            </a:r>
            <a:r>
              <a:rPr lang="en-US" dirty="0" err="1" smtClean="0"/>
              <a:t>Hiro</a:t>
            </a:r>
            <a:r>
              <a:rPr lang="en-US" dirty="0" smtClean="0"/>
              <a:t> Takada</a:t>
            </a:r>
          </a:p>
          <a:p>
            <a:r>
              <a:rPr lang="en-US" i="1" dirty="0" smtClean="0"/>
              <a:t>Steve </a:t>
            </a:r>
            <a:r>
              <a:rPr lang="en-US" i="1" dirty="0"/>
              <a:t>Corrigan. Introduction to the Controller Area Network (CAN</a:t>
            </a:r>
            <a:r>
              <a:rPr lang="en-US" i="1" dirty="0" smtClean="0"/>
              <a:t>), Texas Instruments. Industrial interface: July 2008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42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Internet of Things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Devising sensors and algorithms to handle the front- and back-ends of the </a:t>
            </a:r>
            <a:r>
              <a:rPr lang="en-US" dirty="0" err="1"/>
              <a:t>IoT</a:t>
            </a:r>
            <a:r>
              <a:rPr lang="en-US" dirty="0"/>
              <a:t> are the easy part. </a:t>
            </a:r>
            <a:endParaRPr lang="en-US" dirty="0" smtClean="0"/>
          </a:p>
          <a:p>
            <a:r>
              <a:rPr lang="en-US" smtClean="0"/>
              <a:t>Securing/protecting </a:t>
            </a:r>
            <a:r>
              <a:rPr lang="en-US" dirty="0" smtClean="0"/>
              <a:t>the </a:t>
            </a:r>
            <a:r>
              <a:rPr lang="en-US" dirty="0" err="1" smtClean="0"/>
              <a:t>IoT</a:t>
            </a:r>
            <a:r>
              <a:rPr lang="en-US" dirty="0" smtClean="0"/>
              <a:t> from the hackers (malicious attacks) and inadvertent misuse/interference are critical issues to be addressed.</a:t>
            </a:r>
            <a:endParaRPr lang="en-US" dirty="0"/>
          </a:p>
          <a:p>
            <a:r>
              <a:rPr lang="en-US" dirty="0" smtClean="0"/>
              <a:t>Yet to be explored: The middleware </a:t>
            </a:r>
            <a:r>
              <a:rPr lang="en-US" dirty="0"/>
              <a:t>between the sensors in things at the edge of the internet, and the data collection and analysis </a:t>
            </a:r>
            <a:r>
              <a:rPr lang="en-US" dirty="0" smtClean="0"/>
              <a:t>on the cloud.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70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Just hot off the press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From the Design Automation Conference 2014:</a:t>
            </a:r>
          </a:p>
          <a:p>
            <a:pPr marL="0" indent="0">
              <a:buNone/>
            </a:pPr>
            <a:r>
              <a:rPr lang="en-US">
                <a:hlinkClick r:id="rId2"/>
              </a:rPr>
              <a:t>http</a:t>
            </a:r>
            <a:r>
              <a:rPr lang="en-US">
                <a:hlinkClick r:id="rId2"/>
              </a:rPr>
              <a:t>://</a:t>
            </a:r>
            <a:r>
              <a:rPr lang="en-US" smtClean="0">
                <a:hlinkClick r:id="rId2"/>
              </a:rPr>
              <a:t>www.embedded.com/print/4430404</a:t>
            </a:r>
            <a:endParaRPr lang="en-US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5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01625" y="381000"/>
            <a:ext cx="8842375" cy="758825"/>
          </a:xfrm>
        </p:spPr>
        <p:txBody>
          <a:bodyPr>
            <a:noAutofit/>
          </a:bodyPr>
          <a:lstStyle/>
          <a:p>
            <a:r>
              <a:rPr lang="en-US" sz="2000" dirty="0" smtClean="0"/>
              <a:t>Clemson’s View of  Automotive </a:t>
            </a:r>
            <a:r>
              <a:rPr lang="en-US" sz="2000" dirty="0"/>
              <a:t>Electronics System</a:t>
            </a:r>
            <a:br>
              <a:rPr lang="en-US" sz="2000" dirty="0"/>
            </a:br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www.cvel.clemson.edu/auto/systems/auto-systems.html</a:t>
            </a:r>
            <a:endParaRPr 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15" y="1371600"/>
            <a:ext cx="9101085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360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Bus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Controller Area Network (CAN)</a:t>
            </a:r>
          </a:p>
          <a:p>
            <a:r>
              <a:rPr lang="en-US" dirty="0" smtClean="0"/>
              <a:t>Reference: </a:t>
            </a:r>
            <a:r>
              <a:rPr lang="en-US" dirty="0"/>
              <a:t>SLOA101A–August 2002–Revised July 2008 </a:t>
            </a:r>
            <a:r>
              <a:rPr lang="en-US" i="1" dirty="0"/>
              <a:t>Introduction to the Controller Area Network (CAN</a:t>
            </a:r>
            <a:r>
              <a:rPr lang="en-US" i="1" dirty="0" smtClean="0"/>
              <a:t>)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CAN bus was developed by </a:t>
            </a:r>
            <a:r>
              <a:rPr lang="en-US" dirty="0" smtClean="0"/>
              <a:t>BOSCH </a:t>
            </a:r>
            <a:r>
              <a:rPr lang="en-US" dirty="0"/>
              <a:t>as a multi-master, message broadcast system that specifies </a:t>
            </a:r>
            <a:r>
              <a:rPr lang="en-US" dirty="0" smtClean="0"/>
              <a:t>a maximum </a:t>
            </a:r>
            <a:r>
              <a:rPr lang="en-US" dirty="0"/>
              <a:t>signaling rate of 1 megabit per second (bps). </a:t>
            </a:r>
            <a:endParaRPr lang="en-US" dirty="0" smtClean="0"/>
          </a:p>
          <a:p>
            <a:r>
              <a:rPr lang="en-US" dirty="0" smtClean="0"/>
              <a:t>Unlike </a:t>
            </a:r>
            <a:r>
              <a:rPr lang="en-US" dirty="0"/>
              <a:t>a traditional network such as USB </a:t>
            </a:r>
            <a:r>
              <a:rPr lang="en-US" dirty="0" smtClean="0"/>
              <a:t>or Ethernet</a:t>
            </a:r>
            <a:r>
              <a:rPr lang="en-US" dirty="0"/>
              <a:t>, CAN does not send large blocks of data point-to-point from node A to node B under </a:t>
            </a:r>
            <a:r>
              <a:rPr lang="en-US" dirty="0" smtClean="0"/>
              <a:t>the supervision </a:t>
            </a:r>
            <a:r>
              <a:rPr lang="en-US" dirty="0"/>
              <a:t>of a central bus master.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a CAN network, many short messages like temperature or </a:t>
            </a:r>
            <a:r>
              <a:rPr lang="en-US" dirty="0" smtClean="0"/>
              <a:t>RPM are </a:t>
            </a:r>
            <a:r>
              <a:rPr lang="en-US" dirty="0"/>
              <a:t>broadcast to the entire network, which provides for data consistency in every node of the system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513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Bus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specification </a:t>
            </a:r>
            <a:r>
              <a:rPr lang="en-US" dirty="0"/>
              <a:t>calls for high immunity to electrical interference and the ability to self-diagnose and </a:t>
            </a:r>
            <a:r>
              <a:rPr lang="en-US" dirty="0" smtClean="0"/>
              <a:t>repair data </a:t>
            </a:r>
            <a:r>
              <a:rPr lang="en-US" dirty="0"/>
              <a:t>errors. </a:t>
            </a:r>
            <a:endParaRPr lang="en-US" dirty="0" smtClean="0"/>
          </a:p>
          <a:p>
            <a:r>
              <a:rPr lang="en-US" dirty="0" smtClean="0"/>
              <a:t>These </a:t>
            </a:r>
            <a:r>
              <a:rPr lang="en-US" dirty="0"/>
              <a:t>features have led to CAN’s popularity in a variety of industries including </a:t>
            </a:r>
            <a:r>
              <a:rPr lang="en-US" dirty="0" smtClean="0"/>
              <a:t>building automation</a:t>
            </a:r>
            <a:r>
              <a:rPr lang="en-US" dirty="0"/>
              <a:t>, medical, and manufacturing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See figure 1 for architecture: this is a good example for the architecture of your term project.</a:t>
            </a:r>
          </a:p>
          <a:p>
            <a:r>
              <a:rPr lang="en-US" dirty="0" smtClean="0"/>
              <a:t>See figure 2 for standard CAN message format</a:t>
            </a:r>
          </a:p>
          <a:p>
            <a:r>
              <a:rPr lang="en-US" dirty="0" smtClean="0"/>
              <a:t>See figure 3 extended CAN message format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846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Distinctive features of CAN Bus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Inverted (voltage) logic</a:t>
            </a:r>
          </a:p>
          <a:p>
            <a:r>
              <a:rPr lang="en-US" dirty="0"/>
              <a:t>The allocation of priority to messages in the identifier is a feature of CAN that makes it </a:t>
            </a:r>
            <a:r>
              <a:rPr lang="en-US" dirty="0" smtClean="0"/>
              <a:t>particularly attractive </a:t>
            </a:r>
            <a:r>
              <a:rPr lang="en-US" dirty="0"/>
              <a:t>for use within a real-time control environment</a:t>
            </a:r>
            <a:r>
              <a:rPr lang="en-US" dirty="0" smtClean="0"/>
              <a:t>.</a:t>
            </a:r>
          </a:p>
          <a:p>
            <a:r>
              <a:rPr lang="en-US" dirty="0" smtClean="0"/>
              <a:t>Automatic arbitration based on the priority, in case more than one transmission is encountered.</a:t>
            </a:r>
          </a:p>
          <a:p>
            <a:r>
              <a:rPr lang="en-US" dirty="0" smtClean="0"/>
              <a:t>Details of the CAN bus figure 6: CAN Device (DSP/Microcontroller), CAN controller, CAN Transceiver, CAN Bus lines (CANL…CANH)</a:t>
            </a:r>
          </a:p>
          <a:p>
            <a:r>
              <a:rPr lang="en-US" dirty="0"/>
              <a:t>The High-Speed ISO 11898 Standard specifications are given for a maximum signaling rate of 1 </a:t>
            </a:r>
            <a:r>
              <a:rPr lang="en-US" dirty="0" smtClean="0"/>
              <a:t>Mbps with </a:t>
            </a:r>
            <a:r>
              <a:rPr lang="en-US" dirty="0"/>
              <a:t>a bus length of 40 m with a maximum of 30 nodes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Different types of messages.</a:t>
            </a:r>
          </a:p>
          <a:p>
            <a:r>
              <a:rPr lang="en-US" dirty="0" smtClean="0"/>
              <a:t>Payload semantics: advantage.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4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as given in the 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CAN </a:t>
            </a:r>
            <a:r>
              <a:rPr lang="en-US" dirty="0"/>
              <a:t>is ideally suited in applications requiring a large number of short messages with high reliability </a:t>
            </a:r>
            <a:r>
              <a:rPr lang="en-US" dirty="0" smtClean="0"/>
              <a:t>in rugged </a:t>
            </a:r>
            <a:r>
              <a:rPr lang="en-US" dirty="0"/>
              <a:t>operating environments. </a:t>
            </a:r>
            <a:r>
              <a:rPr lang="en-US" dirty="0" smtClean="0"/>
              <a:t>Because </a:t>
            </a:r>
            <a:r>
              <a:rPr lang="en-US" dirty="0"/>
              <a:t>CAN is message based and not address based, it is </a:t>
            </a:r>
            <a:r>
              <a:rPr lang="en-US" dirty="0" smtClean="0"/>
              <a:t>especially well </a:t>
            </a:r>
            <a:r>
              <a:rPr lang="en-US" dirty="0"/>
              <a:t>suited when data is needed by more than one location and system-wide data consistency </a:t>
            </a:r>
            <a:r>
              <a:rPr lang="en-US" dirty="0" smtClean="0"/>
              <a:t>is mandatory</a:t>
            </a:r>
            <a:r>
              <a:rPr lang="en-US" dirty="0"/>
              <a:t>.</a:t>
            </a:r>
          </a:p>
          <a:p>
            <a:r>
              <a:rPr lang="en-US" dirty="0"/>
              <a:t>Fault confinement is also a major benefit of CAN. Faulty nodes are automatically dropped from the </a:t>
            </a:r>
            <a:r>
              <a:rPr lang="en-US" dirty="0" smtClean="0"/>
              <a:t>bus, which </a:t>
            </a:r>
            <a:r>
              <a:rPr lang="en-US" dirty="0"/>
              <a:t>prevents any single node from bringing a network down, and ensures that bandwidth is </a:t>
            </a:r>
            <a:r>
              <a:rPr lang="en-US" dirty="0" smtClean="0"/>
              <a:t>always available </a:t>
            </a:r>
            <a:r>
              <a:rPr lang="en-US" dirty="0"/>
              <a:t>for critical message transmission. This error containment also allows nodes to be added to a </a:t>
            </a:r>
            <a:r>
              <a:rPr lang="en-US" dirty="0" smtClean="0"/>
              <a:t>bus while </a:t>
            </a:r>
            <a:r>
              <a:rPr lang="en-US" dirty="0"/>
              <a:t>the system is in operation, otherwise known as hot-plugging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Has wide practical application in a number of industries other than automobile.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605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334</TotalTime>
  <Words>777</Words>
  <Application>Microsoft Office PowerPoint</Application>
  <PresentationFormat>On-screen Show (4:3)</PresentationFormat>
  <Paragraphs>54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Civic</vt:lpstr>
      <vt:lpstr>Automotive Embedded System</vt:lpstr>
      <vt:lpstr>Introduction</vt:lpstr>
      <vt:lpstr>Internet of Things</vt:lpstr>
      <vt:lpstr>Just hot off the press</vt:lpstr>
      <vt:lpstr>Clemson’s View of  Automotive Electronics System http://www.cvel.clemson.edu/auto/systems/auto-systems.html</vt:lpstr>
      <vt:lpstr>CAN Bus</vt:lpstr>
      <vt:lpstr>CAN Bus (contd.)</vt:lpstr>
      <vt:lpstr>Distinctive features of CAN Bus</vt:lpstr>
      <vt:lpstr>Conclusion as given in the report</vt:lpstr>
      <vt:lpstr>Hmm.. How about scalability?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Automotive Embedded System</dc:title>
  <dc:creator>bina</dc:creator>
  <cp:lastModifiedBy>bina</cp:lastModifiedBy>
  <cp:revision>19</cp:revision>
  <dcterms:created xsi:type="dcterms:W3CDTF">2014-05-26T02:35:40Z</dcterms:created>
  <dcterms:modified xsi:type="dcterms:W3CDTF">2014-06-05T16:21:06Z</dcterms:modified>
</cp:coreProperties>
</file>