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96" r:id="rId4"/>
    <p:sldId id="266" r:id="rId5"/>
    <p:sldId id="258" r:id="rId6"/>
    <p:sldId id="259" r:id="rId7"/>
    <p:sldId id="260" r:id="rId8"/>
    <p:sldId id="270" r:id="rId9"/>
    <p:sldId id="295" r:id="rId10"/>
    <p:sldId id="273" r:id="rId11"/>
    <p:sldId id="275" r:id="rId12"/>
    <p:sldId id="271" r:id="rId13"/>
    <p:sldId id="272" r:id="rId14"/>
    <p:sldId id="285" r:id="rId15"/>
    <p:sldId id="274" r:id="rId16"/>
    <p:sldId id="276" r:id="rId17"/>
    <p:sldId id="277" r:id="rId18"/>
    <p:sldId id="261" r:id="rId19"/>
    <p:sldId id="286" r:id="rId20"/>
    <p:sldId id="287" r:id="rId21"/>
    <p:sldId id="288" r:id="rId22"/>
    <p:sldId id="289" r:id="rId23"/>
    <p:sldId id="281" r:id="rId24"/>
    <p:sldId id="280" r:id="rId25"/>
    <p:sldId id="279" r:id="rId26"/>
    <p:sldId id="263" r:id="rId27"/>
    <p:sldId id="262" r:id="rId28"/>
    <p:sldId id="282" r:id="rId29"/>
    <p:sldId id="264" r:id="rId30"/>
    <p:sldId id="284" r:id="rId31"/>
    <p:sldId id="290" r:id="rId32"/>
    <p:sldId id="294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53F0-9F7B-43E2-860F-805FECE88C0E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92EF5-3D2A-44CA-9FE8-9C3BE057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37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7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</a:p>
          <a:p>
            <a:r>
              <a:rPr lang="pt-BR" baseline="0" dirty="0" smtClean="0"/>
              <a:t>Analisando a evolução tecnológica no cenário automobilístico, observa-se que parte do funcionamento dos automóveis estão passando a ser informatizados (digital) ao invés de mecânicos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ECU individual que gerencia todos</a:t>
            </a:r>
            <a:r>
              <a:rPr lang="pt-BR" baseline="0" dirty="0" smtClean="0"/>
              <a:t> os recursos, como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 eletrônica, travas elétricas, vidros elétricos, alarme, painel de instruções,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r>
              <a:rPr lang="pt-BR" baseline="0" dirty="0" smtClean="0"/>
              <a:t>EDU distribuída contém várias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 responsáveis por gerenciar sistemas individuais, mas que podem se comunicar com outras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ECU da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, ECU dos módulos das travas elétricas, ECU dos módulos de vidro Elétrico, ECU do sistema de ABS, etc.....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6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ECU individual que gerencia todos</a:t>
            </a:r>
            <a:r>
              <a:rPr lang="pt-BR" baseline="0" dirty="0" smtClean="0"/>
              <a:t> os recursos, como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 eletrônica, travas elétricas, vidros elétricos, alarme, painel de instruções,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r>
              <a:rPr lang="pt-BR" baseline="0" dirty="0" smtClean="0"/>
              <a:t>EDU distribuída contém várias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 responsáveis por gerenciar sistemas individuais, mas que podem se comunicar com outras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ECU da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, ECU dos módulos das travas elétricas, ECU dos módulos de vidro Elétrico, ECU do sistema de ABS, etc.....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83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  <p:pic>
        <p:nvPicPr>
          <p:cNvPr id="2050" name="Picture 2" descr="https://cmp.ifsp.edu.br/sites/auxilio-estudantil/src/logo_if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06" y="4717143"/>
            <a:ext cx="4418694" cy="188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46613" y="4358031"/>
            <a:ext cx="6166757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Protocolo CAN</a:t>
            </a:r>
            <a:endParaRPr lang="pt-BR" sz="5400" b="1" dirty="0"/>
          </a:p>
        </p:txBody>
      </p:sp>
      <p:sp>
        <p:nvSpPr>
          <p:cNvPr id="5" name="Retângulo 4"/>
          <p:cNvSpPr/>
          <p:nvPr/>
        </p:nvSpPr>
        <p:spPr>
          <a:xfrm>
            <a:off x="2846614" y="2854667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ISO-TP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47241" y="2854666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GMLAN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647867" y="2854665"/>
            <a:ext cx="154940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CANopen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7422237" y="2854665"/>
            <a:ext cx="159113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Familia</a:t>
            </a:r>
            <a:r>
              <a:rPr lang="pt-BR" sz="2400" dirty="0" smtClean="0"/>
              <a:t> Protocolos CAN</a:t>
            </a:r>
            <a:endParaRPr lang="pt-BR" sz="2400" dirty="0"/>
          </a:p>
        </p:txBody>
      </p:sp>
      <p:sp>
        <p:nvSpPr>
          <p:cNvPr id="9" name="Seta para cima e para baixo 8"/>
          <p:cNvSpPr/>
          <p:nvPr/>
        </p:nvSpPr>
        <p:spPr>
          <a:xfrm>
            <a:off x="3307445" y="403876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e para baixo 9"/>
          <p:cNvSpPr/>
          <p:nvPr/>
        </p:nvSpPr>
        <p:spPr>
          <a:xfrm>
            <a:off x="4722587" y="4046026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e para baixo 10"/>
          <p:cNvSpPr/>
          <p:nvPr/>
        </p:nvSpPr>
        <p:spPr>
          <a:xfrm>
            <a:off x="6333676" y="4031513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e para baixo 11"/>
          <p:cNvSpPr/>
          <p:nvPr/>
        </p:nvSpPr>
        <p:spPr>
          <a:xfrm>
            <a:off x="8089903" y="404602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10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73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  <a:p>
            <a:pPr marL="0" indent="0">
              <a:buNone/>
            </a:pPr>
            <a:r>
              <a:rPr lang="pt-BR" sz="3600" dirty="0" smtClean="0"/>
              <a:t>Protocolo CAN (</a:t>
            </a:r>
            <a:r>
              <a:rPr lang="pt-BR" sz="3600" dirty="0" err="1" smtClean="0"/>
              <a:t>Controller</a:t>
            </a:r>
            <a:r>
              <a:rPr lang="pt-BR" sz="3600" dirty="0" smtClean="0"/>
              <a:t> </a:t>
            </a:r>
            <a:r>
              <a:rPr lang="pt-BR" sz="3600" dirty="0" err="1" smtClean="0"/>
              <a:t>Area</a:t>
            </a:r>
            <a:r>
              <a:rPr lang="pt-BR" sz="3600" dirty="0" smtClean="0"/>
              <a:t> Network)</a:t>
            </a:r>
          </a:p>
          <a:p>
            <a:pPr lvl="1"/>
            <a:r>
              <a:rPr lang="pt-BR" sz="3200" dirty="0" smtClean="0"/>
              <a:t>Permite que sistemas embarcados automotivos se comuniquem entre si</a:t>
            </a:r>
          </a:p>
          <a:p>
            <a:pPr lvl="1"/>
            <a:r>
              <a:rPr lang="pt-BR" sz="3200" dirty="0" err="1" smtClean="0"/>
              <a:t>Ex</a:t>
            </a:r>
            <a:r>
              <a:rPr lang="pt-BR" sz="3200" dirty="0" smtClean="0"/>
              <a:t>: Sensores-&gt;ECU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ECU-&gt;Atuadores</a:t>
            </a:r>
          </a:p>
          <a:p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11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101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Conector OBDII</a:t>
            </a:r>
          </a:p>
          <a:p>
            <a:pPr lvl="1"/>
            <a:r>
              <a:rPr lang="pt-BR" sz="3200" dirty="0" smtClean="0"/>
              <a:t>Conhecido também como DLC (</a:t>
            </a:r>
            <a:r>
              <a:rPr lang="pt-BR" sz="3200" dirty="0" err="1" smtClean="0"/>
              <a:t>Diagnostic</a:t>
            </a:r>
            <a:r>
              <a:rPr lang="pt-BR" sz="3200" dirty="0" smtClean="0"/>
              <a:t> Link </a:t>
            </a:r>
            <a:r>
              <a:rPr lang="pt-BR" sz="3200" dirty="0" err="1" smtClean="0"/>
              <a:t>Connector</a:t>
            </a:r>
            <a:r>
              <a:rPr lang="pt-BR" sz="3200" dirty="0" smtClean="0"/>
              <a:t>)</a:t>
            </a:r>
          </a:p>
          <a:p>
            <a:pPr lvl="1"/>
            <a:r>
              <a:rPr lang="pt-BR" sz="3200" dirty="0" smtClean="0"/>
              <a:t>Permite a comunicação de dispositivos com a rede interna do veículo</a:t>
            </a:r>
          </a:p>
          <a:p>
            <a:pPr lvl="1"/>
            <a:endParaRPr lang="pt-BR" sz="3200" dirty="0"/>
          </a:p>
          <a:p>
            <a:pPr lvl="1"/>
            <a:endParaRPr lang="pt-BR" sz="3200" dirty="0" smtClean="0"/>
          </a:p>
          <a:p>
            <a:pPr marL="457200" lvl="1" indent="0">
              <a:buNone/>
            </a:pPr>
            <a:endParaRPr lang="pt-BR" sz="3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5" y="4022823"/>
            <a:ext cx="7503466" cy="215414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289633" y="4265386"/>
            <a:ext cx="1600200" cy="2046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12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53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  <a:p>
            <a:pPr lvl="1"/>
            <a:r>
              <a:rPr lang="pt-BR" sz="3200" dirty="0" smtClean="0"/>
              <a:t>Conecta na porta OBDII</a:t>
            </a:r>
          </a:p>
          <a:p>
            <a:pPr lvl="1"/>
            <a:r>
              <a:rPr lang="pt-BR" sz="3200" dirty="0" smtClean="0"/>
              <a:t>Converte os protocolos da rede automotiva interna para uma interface serial padrão (RS232)</a:t>
            </a:r>
          </a:p>
          <a:p>
            <a:pPr lvl="1"/>
            <a:r>
              <a:rPr lang="pt-BR" sz="3200" dirty="0" smtClean="0"/>
              <a:t>Permite que um Computador ou outros dispositivos interaja com esta rede</a:t>
            </a:r>
          </a:p>
          <a:p>
            <a:pPr lvl="1"/>
            <a:r>
              <a:rPr lang="pt-BR" sz="3200" dirty="0" smtClean="0"/>
              <a:t>Oferece conectividade USB ou Bluetooth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13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9305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97" y="2600636"/>
            <a:ext cx="5560575" cy="2981609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14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080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Toda requisição feita é composta por 2 bytes</a:t>
            </a:r>
          </a:p>
          <a:p>
            <a:pPr lvl="1"/>
            <a:r>
              <a:rPr lang="pt-BR" sz="3200" dirty="0" smtClean="0"/>
              <a:t>1º Byte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(“Modo”)</a:t>
            </a:r>
          </a:p>
          <a:p>
            <a:pPr lvl="2"/>
            <a:r>
              <a:rPr lang="pt-BR" sz="2800" dirty="0" smtClean="0"/>
              <a:t>Informa o tipo de dados que está sendo solicitado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dados atuais, códigos de problemas de diagnóstico, </a:t>
            </a:r>
            <a:r>
              <a:rPr lang="pt-BR" sz="2800" dirty="0" err="1" smtClean="0"/>
              <a:t>etc</a:t>
            </a:r>
            <a:endParaRPr lang="pt-BR" sz="2800" dirty="0"/>
          </a:p>
          <a:p>
            <a:pPr lvl="1"/>
            <a:r>
              <a:rPr lang="pt-BR" sz="3200" dirty="0" smtClean="0"/>
              <a:t>2º Byte =&gt; PID (“Id de parâmetro”)</a:t>
            </a:r>
            <a:endParaRPr lang="pt-BR" sz="2800" dirty="0" smtClean="0"/>
          </a:p>
          <a:p>
            <a:pPr lvl="2"/>
            <a:r>
              <a:rPr lang="pt-BR" sz="2800" dirty="0" smtClean="0"/>
              <a:t>Especifica a informação requerida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id do sensor de temperatura do óleo</a:t>
            </a:r>
          </a:p>
          <a:p>
            <a:pPr lvl="1"/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127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Exemplo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r>
              <a:rPr lang="pt-BR" sz="3200" dirty="0" smtClean="0"/>
              <a:t>	</a:t>
            </a:r>
            <a:r>
              <a:rPr lang="pt-BR" sz="3600" dirty="0" smtClean="0"/>
              <a:t>“01 5C”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“01”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= mostrar dados atuais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“5C” =&gt; PID = Id do sensor de temperatura do óleo</a:t>
            </a:r>
            <a:endParaRPr lang="pt-BR" sz="2800" dirty="0" smtClean="0"/>
          </a:p>
          <a:p>
            <a:pPr lvl="1"/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16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6895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887183" y="2197213"/>
            <a:ext cx="7866743" cy="4170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308" y="15567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Representação:</a:t>
            </a:r>
          </a:p>
          <a:p>
            <a:pPr marL="0" indent="0">
              <a:buNone/>
            </a:pP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02741" y="240937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ECU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3664854" y="3732780"/>
            <a:ext cx="1915887" cy="88537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Protocolo CAN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1386111" y="3732779"/>
            <a:ext cx="1734459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Sensores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6125025" y="3732779"/>
            <a:ext cx="2039258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Atuadores</a:t>
            </a:r>
            <a:endParaRPr lang="pt-BR" sz="3200" b="1" dirty="0"/>
          </a:p>
        </p:txBody>
      </p:sp>
      <p:sp>
        <p:nvSpPr>
          <p:cNvPr id="8" name="Retângulo 7"/>
          <p:cNvSpPr/>
          <p:nvPr/>
        </p:nvSpPr>
        <p:spPr>
          <a:xfrm>
            <a:off x="380274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OBDII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8988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ELM327</a:t>
            </a:r>
            <a:endParaRPr lang="pt-BR" sz="3200" b="1" dirty="0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647868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e para a direita 10"/>
          <p:cNvSpPr/>
          <p:nvPr/>
        </p:nvSpPr>
        <p:spPr>
          <a:xfrm>
            <a:off x="3187697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e para baixo 12"/>
          <p:cNvSpPr/>
          <p:nvPr/>
        </p:nvSpPr>
        <p:spPr>
          <a:xfrm>
            <a:off x="4521197" y="3349171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508494" y="4736873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450622" y="2609139"/>
            <a:ext cx="2204349" cy="157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Comunicação Serial com outros dispositivos</a:t>
            </a:r>
            <a:endParaRPr lang="pt-BR" sz="2400" b="1" dirty="0"/>
          </a:p>
        </p:txBody>
      </p:sp>
      <p:sp>
        <p:nvSpPr>
          <p:cNvPr id="16" name="Seta para a esquerda e para a direita 15"/>
          <p:cNvSpPr/>
          <p:nvPr/>
        </p:nvSpPr>
        <p:spPr>
          <a:xfrm>
            <a:off x="5647868" y="5472310"/>
            <a:ext cx="3936998" cy="24923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e para baixo 17"/>
          <p:cNvSpPr/>
          <p:nvPr/>
        </p:nvSpPr>
        <p:spPr>
          <a:xfrm>
            <a:off x="10408108" y="4294297"/>
            <a:ext cx="289376" cy="7191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61566" y="5967524"/>
            <a:ext cx="2099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Ambiente Veicular</a:t>
            </a:r>
            <a:endParaRPr lang="pt-BR" sz="20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93694D-D1F6-459B-8F96-561887F49A3A}" type="slidenum">
              <a:rPr lang="pt-BR" sz="3200" smtClean="0"/>
              <a:t>17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2053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  <a:p>
            <a:pPr lvl="1"/>
            <a:r>
              <a:rPr lang="pt-BR" sz="3200" dirty="0" smtClean="0"/>
              <a:t>Implementação do software em Desktop para leitura de alguns sensores do automóvel</a:t>
            </a:r>
          </a:p>
          <a:p>
            <a:pPr lvl="2"/>
            <a:r>
              <a:rPr lang="pt-BR" sz="2800" dirty="0"/>
              <a:t>Linguagem JAVA</a:t>
            </a:r>
          </a:p>
          <a:p>
            <a:pPr lvl="2"/>
            <a:r>
              <a:rPr lang="pt-BR" sz="2800" dirty="0"/>
              <a:t>Biblioteca </a:t>
            </a:r>
            <a:r>
              <a:rPr lang="pt-BR" sz="2800" dirty="0" err="1"/>
              <a:t>Bluecove</a:t>
            </a:r>
            <a:endParaRPr lang="pt-BR" sz="2800" dirty="0"/>
          </a:p>
          <a:p>
            <a:pPr lvl="2"/>
            <a:r>
              <a:rPr lang="pt-BR" sz="2800" dirty="0"/>
              <a:t>API </a:t>
            </a:r>
            <a:r>
              <a:rPr lang="pt-BR" sz="2800" dirty="0" err="1"/>
              <a:t>obd-java-api</a:t>
            </a:r>
            <a:r>
              <a:rPr lang="pt-BR" sz="2800" dirty="0"/>
              <a:t> (disponível no </a:t>
            </a:r>
            <a:r>
              <a:rPr lang="pt-BR" sz="2800" dirty="0" err="1"/>
              <a:t>github</a:t>
            </a:r>
            <a:r>
              <a:rPr lang="pt-BR" sz="2800" dirty="0"/>
              <a:t> de Paulo Pires)</a:t>
            </a:r>
          </a:p>
          <a:p>
            <a:pPr lvl="2"/>
            <a:r>
              <a:rPr lang="pt-BR" sz="2800" dirty="0"/>
              <a:t>Framework </a:t>
            </a:r>
            <a:r>
              <a:rPr lang="pt-BR" sz="2800" dirty="0" err="1"/>
              <a:t>JavaFx</a:t>
            </a:r>
            <a:endParaRPr lang="pt-BR" sz="2800" dirty="0"/>
          </a:p>
          <a:p>
            <a:pPr lvl="2"/>
            <a:r>
              <a:rPr lang="pt-BR" sz="2800" dirty="0"/>
              <a:t>ELM327 Bluetooth</a:t>
            </a:r>
          </a:p>
          <a:p>
            <a:pPr lvl="1"/>
            <a:r>
              <a:rPr lang="pt-BR" sz="3200" dirty="0" smtClean="0"/>
              <a:t>Teste da aplicação em Desktop e no 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18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6910" r="31890" b="40228"/>
          <a:stretch/>
        </p:blipFill>
        <p:spPr>
          <a:xfrm>
            <a:off x="3204028" y="2846525"/>
            <a:ext cx="5025571" cy="33304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29599" y="5776853"/>
            <a:ext cx="178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do RPM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19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15996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Agenda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7461"/>
          </a:xfrm>
        </p:spPr>
        <p:txBody>
          <a:bodyPr>
            <a:noAutofit/>
          </a:bodyPr>
          <a:lstStyle/>
          <a:p>
            <a:r>
              <a:rPr lang="pt-BR" sz="3600" dirty="0" smtClean="0"/>
              <a:t>Introdução</a:t>
            </a:r>
          </a:p>
          <a:p>
            <a:r>
              <a:rPr lang="pt-BR" sz="3600" dirty="0" smtClean="0"/>
              <a:t>Objetivos</a:t>
            </a:r>
          </a:p>
          <a:p>
            <a:r>
              <a:rPr lang="pt-BR" sz="3600" dirty="0" smtClean="0"/>
              <a:t>Justificativa</a:t>
            </a:r>
          </a:p>
          <a:p>
            <a:r>
              <a:rPr lang="pt-BR" sz="3600" dirty="0" smtClean="0"/>
              <a:t>Fundamentação teórica</a:t>
            </a:r>
          </a:p>
          <a:p>
            <a:r>
              <a:rPr lang="pt-BR" sz="3600" dirty="0" smtClean="0"/>
              <a:t>Metodologia</a:t>
            </a:r>
          </a:p>
          <a:p>
            <a:r>
              <a:rPr lang="pt-BR" sz="3600" dirty="0" smtClean="0"/>
              <a:t>Considerações</a:t>
            </a:r>
          </a:p>
          <a:p>
            <a:r>
              <a:rPr lang="pt-BR" sz="3600" dirty="0" smtClean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3137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da Pressão do Motor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t="16653" r="31746" b="39972"/>
          <a:stretch/>
        </p:blipFill>
        <p:spPr>
          <a:xfrm>
            <a:off x="3204028" y="2806640"/>
            <a:ext cx="5025571" cy="337032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20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1397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246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da Temp. Óleo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6396" r="31602" b="39972"/>
          <a:stretch/>
        </p:blipFill>
        <p:spPr>
          <a:xfrm>
            <a:off x="3135581" y="2767579"/>
            <a:ext cx="5094018" cy="340938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511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341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do Tipo de Combustível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t="16910" r="21934" b="40485"/>
          <a:stretch/>
        </p:blipFill>
        <p:spPr>
          <a:xfrm>
            <a:off x="1596571" y="2736082"/>
            <a:ext cx="6633028" cy="344088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22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46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em execução:</a:t>
            </a:r>
          </a:p>
          <a:p>
            <a:pPr lvl="1"/>
            <a:r>
              <a:rPr lang="pt-BR" sz="3200" dirty="0"/>
              <a:t>Estudo da viabilidade de migração de linguagem</a:t>
            </a:r>
          </a:p>
          <a:p>
            <a:pPr lvl="2"/>
            <a:r>
              <a:rPr lang="pt-BR" sz="2800" dirty="0"/>
              <a:t>JAVA &gt;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23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3967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Problemas a serem solucionados</a:t>
            </a:r>
          </a:p>
          <a:p>
            <a:pPr lvl="1"/>
            <a:r>
              <a:rPr lang="pt-BR" sz="3200" dirty="0" smtClean="0"/>
              <a:t>Preparação do ambiente de execução (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PI)</a:t>
            </a:r>
            <a:endParaRPr lang="pt-BR" dirty="0"/>
          </a:p>
          <a:p>
            <a:pPr lvl="2"/>
            <a:r>
              <a:rPr lang="pt-BR" sz="2800" dirty="0" smtClean="0"/>
              <a:t>Configuração do </a:t>
            </a:r>
            <a:r>
              <a:rPr lang="pt-BR" sz="2800" dirty="0" err="1" smtClean="0"/>
              <a:t>Raspbian</a:t>
            </a:r>
            <a:r>
              <a:rPr lang="pt-BR" sz="2800" dirty="0" smtClean="0"/>
              <a:t> para rodar a aplicação em JAVA ou Python</a:t>
            </a:r>
            <a:endParaRPr lang="pt-BR" sz="2600" dirty="0" smtClean="0"/>
          </a:p>
          <a:p>
            <a:pPr lvl="1"/>
            <a:r>
              <a:rPr lang="pt-BR" sz="3200" dirty="0" smtClean="0"/>
              <a:t>Instalação dos pacotes para comunicação </a:t>
            </a:r>
            <a:r>
              <a:rPr lang="pt-BR" sz="3200" dirty="0" err="1" smtClean="0"/>
              <a:t>bluetooth</a:t>
            </a:r>
            <a:r>
              <a:rPr lang="pt-BR" sz="3200" dirty="0" smtClean="0"/>
              <a:t> para desenvolvimento em Python</a:t>
            </a:r>
          </a:p>
          <a:p>
            <a:pPr lvl="2"/>
            <a:r>
              <a:rPr lang="pt-BR" sz="2800" dirty="0" smtClean="0"/>
              <a:t>Pacote </a:t>
            </a:r>
            <a:r>
              <a:rPr lang="pt-BR" sz="2800" dirty="0" err="1"/>
              <a:t>bluez-utils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24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5106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a serem realizadas:</a:t>
            </a:r>
          </a:p>
          <a:p>
            <a:pPr lvl="1"/>
            <a:r>
              <a:rPr lang="pt-BR" sz="3200" dirty="0" smtClean="0"/>
              <a:t>Migração do ambiente de execução</a:t>
            </a:r>
          </a:p>
          <a:p>
            <a:pPr lvl="2"/>
            <a:r>
              <a:rPr lang="pt-BR" sz="2800" dirty="0" smtClean="0"/>
              <a:t>Notebook &gt; </a:t>
            </a:r>
            <a:r>
              <a:rPr lang="pt-BR" sz="2800" dirty="0" err="1" smtClean="0"/>
              <a:t>Raspberry</a:t>
            </a:r>
            <a:r>
              <a:rPr lang="pt-BR" sz="2800" dirty="0" smtClean="0"/>
              <a:t> PI3</a:t>
            </a:r>
            <a:endParaRPr lang="pt-BR" sz="2800" dirty="0"/>
          </a:p>
          <a:p>
            <a:pPr lvl="1"/>
            <a:r>
              <a:rPr lang="pt-BR" sz="3200" dirty="0" smtClean="0"/>
              <a:t>Integração com Web Service para armazenamento</a:t>
            </a:r>
            <a:endParaRPr lang="pt-BR" sz="3200" dirty="0"/>
          </a:p>
          <a:p>
            <a:pPr lvl="1"/>
            <a:r>
              <a:rPr lang="pt-BR" sz="3200" dirty="0" smtClean="0"/>
              <a:t>Criação de uma página web para ler os dados armazenados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25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963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Considerações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Utilizando aplicação desktop:</a:t>
            </a:r>
          </a:p>
          <a:p>
            <a:r>
              <a:rPr lang="pt-BR" sz="3600" dirty="0" smtClean="0"/>
              <a:t>Foi possível obter dados em tempo real do automóvel testado</a:t>
            </a:r>
          </a:p>
          <a:p>
            <a:r>
              <a:rPr lang="pt-BR" sz="3600" dirty="0" smtClean="0"/>
              <a:t>Observou-se certa lentidão na localização, conexão e envio de dados ao ELM327 utilizando a linguagem JAVA</a:t>
            </a:r>
          </a:p>
          <a:p>
            <a:r>
              <a:rPr lang="pt-BR" sz="3600" dirty="0" smtClean="0"/>
              <a:t>Identificou-se a obtenção do valor “?” quando requisitado um sensor inexistente no veículo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26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Cronograma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27</a:t>
            </a:fld>
            <a:endParaRPr lang="pt-BR" sz="320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571625"/>
            <a:ext cx="11782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172" y="232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122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Bibliografia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ASIS, Marco Aurélio </a:t>
            </a:r>
            <a:r>
              <a:rPr lang="pt-BR" dirty="0" err="1"/>
              <a:t>Scomparim</a:t>
            </a:r>
            <a:r>
              <a:rPr lang="pt-BR" dirty="0"/>
              <a:t>; FAGUNDES, Felipe Augusto Vieira; SILVA, Gustavo Luiz. Sistema de monitoramento automotivo remoto. 2015. 86 p. Dissertação (Graduação em Eletrônica Automotiva) – FATEC Santo André, Santo André. 2015.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RICHARDSON, Matt; &amp; WALLACE, </a:t>
            </a:r>
            <a:r>
              <a:rPr lang="pt-BR" dirty="0" err="1"/>
              <a:t>Shawn</a:t>
            </a:r>
            <a:r>
              <a:rPr lang="pt-BR" dirty="0"/>
              <a:t> (2013). 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(1ª Edição, 180 p.). </a:t>
            </a:r>
            <a:r>
              <a:rPr lang="pt-BR" dirty="0" err="1"/>
              <a:t>Sebastopol</a:t>
            </a:r>
            <a:r>
              <a:rPr lang="pt-BR" dirty="0"/>
              <a:t>, Califórnia, EUA: </a:t>
            </a:r>
            <a:r>
              <a:rPr lang="pt-BR" dirty="0" err="1"/>
              <a:t>O’Reilly</a:t>
            </a:r>
            <a:r>
              <a:rPr lang="pt-BR" dirty="0"/>
              <a:t> Media.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SMITH, Craig (2016). The </a:t>
            </a:r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hacker's</a:t>
            </a:r>
            <a:r>
              <a:rPr lang="pt-BR" dirty="0"/>
              <a:t> </a:t>
            </a:r>
            <a:r>
              <a:rPr lang="pt-BR" dirty="0" err="1"/>
              <a:t>handbook</a:t>
            </a:r>
            <a:r>
              <a:rPr lang="pt-BR" dirty="0"/>
              <a:t>: A </a:t>
            </a:r>
            <a:r>
              <a:rPr lang="pt-BR" dirty="0" err="1"/>
              <a:t>guide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penetration</a:t>
            </a:r>
            <a:r>
              <a:rPr lang="pt-BR" dirty="0"/>
              <a:t> </a:t>
            </a:r>
            <a:r>
              <a:rPr lang="pt-BR" dirty="0" err="1"/>
              <a:t>tester</a:t>
            </a:r>
            <a:r>
              <a:rPr lang="pt-BR" dirty="0"/>
              <a:t> (1ª Edição, 304 p.). San Francisco, Califórnia, EUA: No </a:t>
            </a:r>
            <a:r>
              <a:rPr lang="pt-BR" dirty="0" err="1"/>
              <a:t>Starch</a:t>
            </a:r>
            <a:r>
              <a:rPr lang="pt-BR" dirty="0"/>
              <a:t> Press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ELM </a:t>
            </a:r>
            <a:r>
              <a:rPr lang="pt-BR" dirty="0" err="1" smtClean="0"/>
              <a:t>Eletronics</a:t>
            </a:r>
            <a:r>
              <a:rPr lang="pt-BR" dirty="0" smtClean="0"/>
              <a:t>(2012). The ELM327 data </a:t>
            </a:r>
            <a:r>
              <a:rPr lang="pt-BR" dirty="0" err="1" smtClean="0"/>
              <a:t>sheet</a:t>
            </a:r>
            <a:r>
              <a:rPr lang="pt-BR" dirty="0" smtClean="0"/>
              <a:t> (1ª Edição, 76 p.). </a:t>
            </a:r>
            <a:r>
              <a:rPr lang="pt-BR" dirty="0" err="1" smtClean="0"/>
              <a:t>Elm</a:t>
            </a:r>
            <a:r>
              <a:rPr lang="pt-BR" dirty="0" smtClean="0"/>
              <a:t> </a:t>
            </a:r>
            <a:r>
              <a:rPr lang="pt-BR" dirty="0" err="1" smtClean="0"/>
              <a:t>Eletronics</a:t>
            </a:r>
            <a:r>
              <a:rPr lang="pt-BR" dirty="0" smtClean="0"/>
              <a:t> Inc.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29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3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683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Apêndice 1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08465" cy="403565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60203" y="1248366"/>
            <a:ext cx="460235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Classe responsável por estabelecer </a:t>
            </a:r>
          </a:p>
          <a:p>
            <a:r>
              <a:rPr lang="pt-BR" sz="2400" dirty="0" smtClean="0"/>
              <a:t>a conexão </a:t>
            </a:r>
            <a:r>
              <a:rPr lang="pt-BR" sz="2400" dirty="0" err="1" smtClean="0"/>
              <a:t>bluetooth</a:t>
            </a:r>
            <a:r>
              <a:rPr lang="pt-BR" sz="2400" dirty="0" smtClean="0"/>
              <a:t> e devolver</a:t>
            </a:r>
          </a:p>
          <a:p>
            <a:r>
              <a:rPr lang="pt-BR" sz="2400" dirty="0" smtClean="0"/>
              <a:t>um objeto de conexão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0417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2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27892"/>
          <a:stretch/>
        </p:blipFill>
        <p:spPr>
          <a:xfrm>
            <a:off x="838200" y="1690688"/>
            <a:ext cx="8073571" cy="476172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481232" y="2540138"/>
            <a:ext cx="635584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Classe responsável por descobrir dispositivos</a:t>
            </a:r>
          </a:p>
          <a:p>
            <a:r>
              <a:rPr lang="pt-BR" sz="2400" dirty="0" err="1" smtClean="0"/>
              <a:t>bluetooth</a:t>
            </a:r>
            <a:r>
              <a:rPr lang="pt-BR" sz="2400" dirty="0" smtClean="0"/>
              <a:t>, e conectar ao dispositivo utilizando</a:t>
            </a:r>
          </a:p>
          <a:p>
            <a:r>
              <a:rPr lang="pt-BR" sz="2400" dirty="0" smtClean="0"/>
              <a:t>a classe anterior. Esta classe também implementa</a:t>
            </a:r>
          </a:p>
          <a:p>
            <a:r>
              <a:rPr lang="pt-BR" sz="2400" dirty="0"/>
              <a:t>o</a:t>
            </a:r>
            <a:r>
              <a:rPr lang="pt-BR" sz="2400" dirty="0" smtClean="0"/>
              <a:t> envio de requisições ao ELM327 e faz o</a:t>
            </a:r>
          </a:p>
          <a:p>
            <a:r>
              <a:rPr lang="pt-BR" sz="2400" dirty="0" smtClean="0"/>
              <a:t>recebimento das respostas.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9781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3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8356855" cy="33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7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4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41700" cy="322534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7462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5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25375" cy="27028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96000" y="1697695"/>
            <a:ext cx="503169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Uso do objeto Discovery pertencente à</a:t>
            </a:r>
          </a:p>
          <a:p>
            <a:r>
              <a:rPr lang="pt-BR" sz="2400" dirty="0" smtClean="0"/>
              <a:t>classe </a:t>
            </a:r>
            <a:r>
              <a:rPr lang="pt-BR" sz="2400" dirty="0" err="1" smtClean="0"/>
              <a:t>DiscoveryDevices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8922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6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546" y="6020932"/>
            <a:ext cx="412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Python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543"/>
            <a:ext cx="8717536" cy="29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a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dos sensores ou anomalias eletrônicas</a:t>
            </a:r>
          </a:p>
          <a:p>
            <a:pPr lvl="1"/>
            <a:r>
              <a:rPr lang="pt-BR" sz="3200" dirty="0" smtClean="0"/>
              <a:t>Armazenar as informações em servidores web</a:t>
            </a:r>
          </a:p>
          <a:p>
            <a:pPr lvl="1"/>
            <a:r>
              <a:rPr lang="pt-BR" sz="3200" dirty="0" smtClean="0"/>
              <a:t>Testar o veículo em funcionamento remotamente (via web)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5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sinais facilmente identificados</a:t>
            </a:r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6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Conector OBDII</a:t>
            </a:r>
          </a:p>
          <a:p>
            <a:r>
              <a:rPr lang="pt-BR" sz="3600" dirty="0" smtClean="0"/>
              <a:t>Protocolos </a:t>
            </a:r>
            <a:r>
              <a:rPr lang="pt-BR" sz="3600" dirty="0"/>
              <a:t>da rede veicular interna(CAN</a:t>
            </a:r>
            <a:r>
              <a:rPr lang="pt-BR" sz="3600" dirty="0" smtClean="0"/>
              <a:t>)</a:t>
            </a:r>
          </a:p>
          <a:p>
            <a:r>
              <a:rPr lang="pt-BR" sz="3600" dirty="0" smtClean="0"/>
              <a:t>ELM327</a:t>
            </a:r>
          </a:p>
          <a:p>
            <a:r>
              <a:rPr lang="pt-BR" sz="3600" dirty="0" smtClean="0"/>
              <a:t>Parâmetros de requisição (</a:t>
            </a:r>
            <a:r>
              <a:rPr lang="pt-BR" sz="3600" dirty="0" err="1" smtClean="0"/>
              <a:t>Mode</a:t>
            </a:r>
            <a:r>
              <a:rPr lang="pt-BR" sz="3600" dirty="0" smtClean="0"/>
              <a:t>/PID)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7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ECU (Unidade de Controle </a:t>
            </a:r>
            <a:r>
              <a:rPr lang="pt-BR" sz="3600" dirty="0" smtClean="0"/>
              <a:t>Eletrônico)</a:t>
            </a:r>
          </a:p>
          <a:p>
            <a:pPr marL="457200" lvl="1" indent="0">
              <a:buNone/>
            </a:pPr>
            <a:r>
              <a:rPr lang="pt-BR" sz="3200" dirty="0" smtClean="0"/>
              <a:t>Dispositivo informatizado que:</a:t>
            </a:r>
          </a:p>
          <a:p>
            <a:pPr lvl="1"/>
            <a:r>
              <a:rPr lang="pt-BR" sz="3200" dirty="0" smtClean="0"/>
              <a:t>Gerencia boa parte dos recursos do veículo</a:t>
            </a:r>
          </a:p>
          <a:p>
            <a:pPr lvl="1"/>
            <a:r>
              <a:rPr lang="pt-BR" sz="3200" dirty="0" smtClean="0"/>
              <a:t>Processa as informações internas do automóvel</a:t>
            </a:r>
          </a:p>
          <a:p>
            <a:pPr lvl="1"/>
            <a:r>
              <a:rPr lang="pt-BR" sz="3200" dirty="0" smtClean="0"/>
              <a:t>Podem trabalhar de maneira distribuída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ECU (Unidade de Controle </a:t>
            </a:r>
            <a:r>
              <a:rPr lang="pt-BR" sz="3600" dirty="0" smtClean="0"/>
              <a:t>Eletrônico)</a:t>
            </a:r>
          </a:p>
          <a:p>
            <a:pPr lvl="1"/>
            <a:endParaRPr lang="pt-BR" sz="3200" dirty="0"/>
          </a:p>
        </p:txBody>
      </p:sp>
      <p:pic>
        <p:nvPicPr>
          <p:cNvPr id="1026" name="Picture 2" descr="http://www.nasscar.com.br/loja/image/cache/data/vendidos/painel%20fiesta%202010%202011/a%20ecu2-565x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90" y="2462212"/>
            <a:ext cx="53816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01485" y="5890220"/>
            <a:ext cx="9448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</a:t>
            </a:r>
            <a:r>
              <a:rPr lang="pt-BR" dirty="0"/>
              <a:t>://www.nasscar.com.br/loja/image/cache/data/vendidos/painel%20fiesta%202010%202011/a%20ecu2-565x390.jpg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9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273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1092</Words>
  <Application>Microsoft Office PowerPoint</Application>
  <PresentationFormat>Widescreen</PresentationFormat>
  <Paragraphs>221</Paragraphs>
  <Slides>35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Agenda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Considerações</vt:lpstr>
      <vt:lpstr>Cronograma</vt:lpstr>
      <vt:lpstr>OBRIGADO!</vt:lpstr>
      <vt:lpstr>Bibliografia</vt:lpstr>
      <vt:lpstr>Apêndice 1</vt:lpstr>
      <vt:lpstr>Apêndice 2</vt:lpstr>
      <vt:lpstr>Apêndice 3</vt:lpstr>
      <vt:lpstr>Apêndice 4</vt:lpstr>
      <vt:lpstr>Apêndice 5</vt:lpstr>
      <vt:lpstr>Apêndice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109</cp:revision>
  <dcterms:created xsi:type="dcterms:W3CDTF">2017-08-24T11:57:46Z</dcterms:created>
  <dcterms:modified xsi:type="dcterms:W3CDTF">2017-09-13T00:04:45Z</dcterms:modified>
</cp:coreProperties>
</file>