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78" r:id="rId5"/>
    <p:sldId id="271" r:id="rId6"/>
    <p:sldId id="275" r:id="rId7"/>
    <p:sldId id="264" r:id="rId8"/>
    <p:sldId id="269" r:id="rId9"/>
    <p:sldId id="272" r:id="rId10"/>
    <p:sldId id="277" r:id="rId11"/>
    <p:sldId id="265" r:id="rId12"/>
    <p:sldId id="273" r:id="rId13"/>
    <p:sldId id="274" r:id="rId14"/>
    <p:sldId id="266" r:id="rId15"/>
    <p:sldId id="270" r:id="rId16"/>
    <p:sldId id="280" r:id="rId17"/>
    <p:sldId id="279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AA"/>
    <a:srgbClr val="41719C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18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4171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1719C"/>
              </a:solidFill>
              <a:ln w="9525">
                <a:solidFill>
                  <a:srgbClr val="41719C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3.6207999692355226E-2"/>
                  <c:y val="-0.12882153652648448"/>
                </c:manualLayout>
              </c:layout>
              <c:spPr>
                <a:solidFill>
                  <a:srgbClr val="41719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21208593101993"/>
                      <c:h val="8.541258239998426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43A-45E1-896C-33D55BBECB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Sheet1!$Q$28:$Q$39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Sheet1!$R$28:$R$39</c:f>
              <c:numCache>
                <c:formatCode>General</c:formatCode>
                <c:ptCount val="12"/>
                <c:pt idx="0">
                  <c:v>456</c:v>
                </c:pt>
                <c:pt idx="1">
                  <c:v>236</c:v>
                </c:pt>
                <c:pt idx="2">
                  <c:v>469</c:v>
                </c:pt>
                <c:pt idx="3">
                  <c:v>532</c:v>
                </c:pt>
                <c:pt idx="4">
                  <c:v>632</c:v>
                </c:pt>
                <c:pt idx="5">
                  <c:v>645</c:v>
                </c:pt>
                <c:pt idx="6">
                  <c:v>723</c:v>
                </c:pt>
                <c:pt idx="7">
                  <c:v>756</c:v>
                </c:pt>
                <c:pt idx="8">
                  <c:v>789</c:v>
                </c:pt>
                <c:pt idx="9">
                  <c:v>863</c:v>
                </c:pt>
                <c:pt idx="10">
                  <c:v>896</c:v>
                </c:pt>
                <c:pt idx="11">
                  <c:v>1086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3A-45E1-896C-33D55BBEC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053072"/>
        <c:axId val="336049744"/>
      </c:lineChart>
      <c:catAx>
        <c:axId val="33605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49744"/>
        <c:crosses val="autoZero"/>
        <c:auto val="1"/>
        <c:lblAlgn val="ctr"/>
        <c:lblOffset val="100"/>
        <c:noMultiLvlLbl val="0"/>
      </c:catAx>
      <c:valAx>
        <c:axId val="33604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产品A</c:v>
                </c:pt>
              </c:strCache>
            </c:strRef>
          </c:tx>
          <c:spPr>
            <a:solidFill>
              <a:srgbClr val="CEB6AA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Sheet1!$B$25:$E$25</c:f>
              <c:numCache>
                <c:formatCode>General</c:formatCode>
                <c:ptCount val="4"/>
                <c:pt idx="0">
                  <c:v>23</c:v>
                </c:pt>
                <c:pt idx="1">
                  <c:v>42</c:v>
                </c:pt>
                <c:pt idx="2">
                  <c:v>15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4-412D-A67A-23C739C539EE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产品B</c:v>
                </c:pt>
              </c:strCache>
            </c:strRef>
          </c:tx>
          <c:spPr>
            <a:solidFill>
              <a:srgbClr val="41719C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33</c:v>
                </c:pt>
                <c:pt idx="1">
                  <c:v>38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74-412D-A67A-23C739C5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325071"/>
        <c:axId val="194324239"/>
      </c:barChart>
      <c:catAx>
        <c:axId val="1943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4239"/>
        <c:crosses val="autoZero"/>
        <c:auto val="1"/>
        <c:lblAlgn val="ctr"/>
        <c:lblOffset val="100"/>
        <c:noMultiLvlLbl val="0"/>
      </c:catAx>
      <c:valAx>
        <c:axId val="19432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实际销售额</c:v>
                </c:pt>
              </c:strCache>
            </c:strRef>
          </c:tx>
          <c:spPr>
            <a:solidFill>
              <a:srgbClr val="CEB6AA"/>
            </a:solidFill>
            <a:ln>
              <a:noFill/>
            </a:ln>
            <a:effectLst/>
          </c:spPr>
          <c:invertIfNegative val="0"/>
          <c:cat>
            <c:strRef>
              <c:f>Sheet1!$A$19:$A$22</c:f>
              <c:strCache>
                <c:ptCount val="4"/>
                <c:pt idx="0">
                  <c:v>第一小组</c:v>
                </c:pt>
                <c:pt idx="1">
                  <c:v>第二小组</c:v>
                </c:pt>
                <c:pt idx="2">
                  <c:v>第三小组</c:v>
                </c:pt>
                <c:pt idx="3">
                  <c:v>第四小组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66</c:v>
                </c:pt>
                <c:pt idx="1">
                  <c:v>34</c:v>
                </c:pt>
                <c:pt idx="2">
                  <c:v>63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2-4DA4-98A1-82768FC1FFAA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目标销售额</c:v>
                </c:pt>
              </c:strCache>
            </c:strRef>
          </c:tx>
          <c:spPr>
            <a:solidFill>
              <a:srgbClr val="41719C"/>
            </a:solidFill>
            <a:ln>
              <a:noFill/>
            </a:ln>
            <a:effectLst/>
          </c:spPr>
          <c:invertIfNegative val="0"/>
          <c:cat>
            <c:strRef>
              <c:f>Sheet1!$A$19:$A$22</c:f>
              <c:strCache>
                <c:ptCount val="4"/>
                <c:pt idx="0">
                  <c:v>第一小组</c:v>
                </c:pt>
                <c:pt idx="1">
                  <c:v>第二小组</c:v>
                </c:pt>
                <c:pt idx="2">
                  <c:v>第三小组</c:v>
                </c:pt>
                <c:pt idx="3">
                  <c:v>第四小组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2-4DA4-98A1-82768FC1F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65552"/>
        <c:axId val="336053904"/>
      </c:barChart>
      <c:catAx>
        <c:axId val="3360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3904"/>
        <c:crosses val="autoZero"/>
        <c:auto val="1"/>
        <c:lblAlgn val="ctr"/>
        <c:lblOffset val="100"/>
        <c:noMultiLvlLbl val="0"/>
      </c:catAx>
      <c:valAx>
        <c:axId val="33605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69CEA-FA1A-4264-9B86-063AC7A24E1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480E-5836-402F-BD4F-7992194F3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03761-6D99-4FB0-B239-981ED282F5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C172-1CE5-4E5A-8249-444686872F5E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92814" y="2085076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MORIMOTO.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2853" y="3804536"/>
            <a:ext cx="604145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4979441" y="3174834"/>
            <a:ext cx="4408949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宝石蓝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小清新</a:t>
            </a: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年中总结</a:t>
            </a:r>
            <a:r>
              <a:rPr lang="en-US" altLang="zh-CN" sz="2800" b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PPT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07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2096" y="0"/>
            <a:ext cx="8649903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87865" y="0"/>
            <a:ext cx="3404135" cy="3429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7865" y="3429000"/>
            <a:ext cx="3404135" cy="3429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859067" y="3290893"/>
            <a:ext cx="346756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58119" y="230043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解决措施</a:t>
            </a:r>
          </a:p>
        </p:txBody>
      </p:sp>
      <p:sp>
        <p:nvSpPr>
          <p:cNvPr id="13" name="矩形 12"/>
          <p:cNvSpPr/>
          <p:nvPr/>
        </p:nvSpPr>
        <p:spPr>
          <a:xfrm>
            <a:off x="4868693" y="2926887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414" y="1915428"/>
            <a:ext cx="3436219" cy="343621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6" name="平行四边形 15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11966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>
            <a:spLocks/>
          </p:cNvSpPr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市场情况概述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PART.03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03.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45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061043"/>
              </p:ext>
            </p:extLst>
          </p:nvPr>
        </p:nvGraphicFramePr>
        <p:xfrm>
          <a:off x="511695" y="1876926"/>
          <a:ext cx="5584305" cy="3878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/>
          <p:nvPr/>
        </p:nvSpPr>
        <p:spPr>
          <a:xfrm>
            <a:off x="6359046" y="0"/>
            <a:ext cx="5832954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74020" y="1065116"/>
            <a:ext cx="4809862" cy="270363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6922146" y="46615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6922147" y="4924818"/>
            <a:ext cx="2196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9487717" y="46615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9487718" y="4924818"/>
            <a:ext cx="2196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5" name="平行四边形 14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市场概况</a:t>
            </a:r>
          </a:p>
        </p:txBody>
      </p:sp>
    </p:spTree>
    <p:extLst>
      <p:ext uri="{BB962C8B-B14F-4D97-AF65-F5344CB8AC3E}">
        <p14:creationId xmlns:p14="http://schemas.microsoft.com/office/powerpoint/2010/main" val="10062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056018"/>
              </p:ext>
            </p:extLst>
          </p:nvPr>
        </p:nvGraphicFramePr>
        <p:xfrm>
          <a:off x="4743652" y="2111455"/>
          <a:ext cx="6931794" cy="384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圆角矩形 2"/>
          <p:cNvSpPr/>
          <p:nvPr/>
        </p:nvSpPr>
        <p:spPr>
          <a:xfrm>
            <a:off x="630321" y="1938629"/>
            <a:ext cx="3580598" cy="3616010"/>
          </a:xfrm>
          <a:prstGeom prst="roundRect">
            <a:avLst>
              <a:gd name="adj" fmla="val 6858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quotation-marks_897"/>
          <p:cNvSpPr>
            <a:spLocks noChangeAspect="1"/>
          </p:cNvSpPr>
          <p:nvPr/>
        </p:nvSpPr>
        <p:spPr bwMode="auto">
          <a:xfrm>
            <a:off x="210086" y="2101594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099128" y="2874657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100209" y="3371285"/>
            <a:ext cx="28584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2" name="平行四边形 11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市场概况</a:t>
            </a:r>
          </a:p>
        </p:txBody>
      </p:sp>
    </p:spTree>
    <p:extLst>
      <p:ext uri="{BB962C8B-B14F-4D97-AF65-F5344CB8AC3E}">
        <p14:creationId xmlns:p14="http://schemas.microsoft.com/office/powerpoint/2010/main" val="5714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>
            <a:spLocks/>
          </p:cNvSpPr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工作目标计划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64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2"/>
          <p:cNvGrpSpPr>
            <a:grpSpLocks/>
          </p:cNvGrpSpPr>
          <p:nvPr/>
        </p:nvGrpSpPr>
        <p:grpSpPr bwMode="auto">
          <a:xfrm>
            <a:off x="-144692" y="3341588"/>
            <a:ext cx="3956811" cy="675216"/>
            <a:chOff x="-1032447" y="0"/>
            <a:chExt cx="2967616" cy="506624"/>
          </a:xfrm>
          <a:solidFill>
            <a:srgbClr val="41719C"/>
          </a:solidFill>
          <a:effectLst/>
        </p:grpSpPr>
        <p:sp>
          <p:nvSpPr>
            <p:cNvPr id="1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  <p:sp>
          <p:nvSpPr>
            <p:cNvPr id="1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</p:grpSp>
      <p:sp>
        <p:nvSpPr>
          <p:cNvPr id="17" name="椭圆 35"/>
          <p:cNvSpPr>
            <a:spLocks noChangeArrowheads="1"/>
          </p:cNvSpPr>
          <p:nvPr/>
        </p:nvSpPr>
        <p:spPr bwMode="auto">
          <a:xfrm>
            <a:off x="2001355" y="1776360"/>
            <a:ext cx="1039192" cy="1039190"/>
          </a:xfrm>
          <a:prstGeom prst="ellipse">
            <a:avLst/>
          </a:prstGeom>
          <a:solidFill>
            <a:srgbClr val="41719C"/>
          </a:solidFill>
          <a:ln w="76200"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inpin heiti" charset="-122"/>
              <a:ea typeface="inpin heiti" charset="-122"/>
              <a:sym typeface="宋体" pitchFamily="2" charset="-122"/>
            </a:endParaRPr>
          </a:p>
        </p:txBody>
      </p:sp>
      <p:grpSp>
        <p:nvGrpSpPr>
          <p:cNvPr id="18" name="组合 36"/>
          <p:cNvGrpSpPr>
            <a:grpSpLocks/>
          </p:cNvGrpSpPr>
          <p:nvPr/>
        </p:nvGrpSpPr>
        <p:grpSpPr bwMode="auto">
          <a:xfrm flipV="1">
            <a:off x="3657601" y="3441072"/>
            <a:ext cx="2580217" cy="675217"/>
            <a:chOff x="0" y="0"/>
            <a:chExt cx="1935168" cy="506624"/>
          </a:xfrm>
          <a:solidFill>
            <a:srgbClr val="CEB6AA"/>
          </a:solidFill>
          <a:effectLst/>
        </p:grpSpPr>
        <p:sp>
          <p:nvSpPr>
            <p:cNvPr id="1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  <p:sp>
          <p:nvSpPr>
            <p:cNvPr id="2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auto">
          <a:xfrm>
            <a:off x="4428113" y="4534376"/>
            <a:ext cx="1039192" cy="1039190"/>
          </a:xfrm>
          <a:prstGeom prst="ellipse">
            <a:avLst/>
          </a:prstGeom>
          <a:solidFill>
            <a:srgbClr val="CEB6AA"/>
          </a:solidFill>
          <a:ln w="76200"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inpin heiti" charset="-122"/>
              <a:ea typeface="inpin heiti" charset="-122"/>
              <a:sym typeface="宋体" pitchFamily="2" charset="-122"/>
            </a:endParaRPr>
          </a:p>
        </p:txBody>
      </p:sp>
      <p:grpSp>
        <p:nvGrpSpPr>
          <p:cNvPr id="22" name="组合 40"/>
          <p:cNvGrpSpPr>
            <a:grpSpLocks/>
          </p:cNvGrpSpPr>
          <p:nvPr/>
        </p:nvGrpSpPr>
        <p:grpSpPr bwMode="auto">
          <a:xfrm>
            <a:off x="6087534" y="3341588"/>
            <a:ext cx="2582333" cy="675216"/>
            <a:chOff x="0" y="0"/>
            <a:chExt cx="1935168" cy="506624"/>
          </a:xfrm>
          <a:solidFill>
            <a:srgbClr val="41719C"/>
          </a:solidFill>
          <a:effectLst/>
        </p:grpSpPr>
        <p:sp>
          <p:nvSpPr>
            <p:cNvPr id="2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  <p:sp>
          <p:nvSpPr>
            <p:cNvPr id="2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</p:grpSp>
      <p:sp>
        <p:nvSpPr>
          <p:cNvPr id="25" name="椭圆 43"/>
          <p:cNvSpPr>
            <a:spLocks noChangeArrowheads="1"/>
          </p:cNvSpPr>
          <p:nvPr/>
        </p:nvSpPr>
        <p:spPr bwMode="auto">
          <a:xfrm>
            <a:off x="6859105" y="1776360"/>
            <a:ext cx="1039192" cy="1039190"/>
          </a:xfrm>
          <a:prstGeom prst="ellipse">
            <a:avLst/>
          </a:prstGeom>
          <a:solidFill>
            <a:srgbClr val="41719C"/>
          </a:solidFill>
          <a:ln w="76200"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inpin heiti" charset="-122"/>
              <a:ea typeface="inpin heiti" charset="-122"/>
              <a:sym typeface="宋体" pitchFamily="2" charset="-122"/>
            </a:endParaRPr>
          </a:p>
        </p:txBody>
      </p:sp>
      <p:sp>
        <p:nvSpPr>
          <p:cNvPr id="26" name="椭圆 45"/>
          <p:cNvSpPr>
            <a:spLocks noChangeArrowheads="1"/>
          </p:cNvSpPr>
          <p:nvPr/>
        </p:nvSpPr>
        <p:spPr bwMode="auto">
          <a:xfrm>
            <a:off x="9284805" y="4534376"/>
            <a:ext cx="1039192" cy="1039190"/>
          </a:xfrm>
          <a:prstGeom prst="ellipse">
            <a:avLst/>
          </a:prstGeom>
          <a:solidFill>
            <a:srgbClr val="CEB6AA"/>
          </a:solidFill>
          <a:ln w="76200"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inpin heiti" charset="-122"/>
              <a:ea typeface="inpin heiti" charset="-122"/>
              <a:sym typeface="宋体" pitchFamily="2" charset="-122"/>
            </a:endParaRPr>
          </a:p>
        </p:txBody>
      </p:sp>
      <p:grpSp>
        <p:nvGrpSpPr>
          <p:cNvPr id="27" name="组合 53"/>
          <p:cNvGrpSpPr>
            <a:grpSpLocks/>
          </p:cNvGrpSpPr>
          <p:nvPr/>
        </p:nvGrpSpPr>
        <p:grpSpPr bwMode="auto">
          <a:xfrm flipV="1">
            <a:off x="8513233" y="3441069"/>
            <a:ext cx="3823460" cy="675219"/>
            <a:chOff x="-1" y="0"/>
            <a:chExt cx="2865253" cy="506625"/>
          </a:xfrm>
          <a:solidFill>
            <a:srgbClr val="CEB6AA"/>
          </a:solidFill>
          <a:effectLst/>
        </p:grpSpPr>
        <p:sp>
          <p:nvSpPr>
            <p:cNvPr id="28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  <p:sp>
          <p:nvSpPr>
            <p:cNvPr id="29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inpin heiti" charset="-122"/>
                <a:ea typeface="inpin heiti" charset="-122"/>
                <a:sym typeface="宋体" pitchFamily="2" charset="-122"/>
              </a:endParaRPr>
            </a:p>
          </p:txBody>
        </p:sp>
      </p:grp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2022500" y="440645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1419873" y="4742569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4363601" y="175861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3760974" y="2094730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6840445" y="440645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6237818" y="4742569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9181546" y="175861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8578919" y="2094730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iconfont-1187-868319"/>
          <p:cNvSpPr>
            <a:spLocks noChangeAspect="1"/>
          </p:cNvSpPr>
          <p:nvPr/>
        </p:nvSpPr>
        <p:spPr bwMode="auto">
          <a:xfrm>
            <a:off x="2295193" y="2069559"/>
            <a:ext cx="441400" cy="44103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" name="iconfont-11920-5700803"/>
          <p:cNvSpPr>
            <a:spLocks noChangeAspect="1"/>
          </p:cNvSpPr>
          <p:nvPr/>
        </p:nvSpPr>
        <p:spPr bwMode="auto">
          <a:xfrm>
            <a:off x="9599956" y="4849011"/>
            <a:ext cx="408889" cy="408889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0" name="iconfont-1191-866883"/>
          <p:cNvSpPr>
            <a:spLocks noChangeAspect="1"/>
          </p:cNvSpPr>
          <p:nvPr/>
        </p:nvSpPr>
        <p:spPr bwMode="auto">
          <a:xfrm>
            <a:off x="7158000" y="2081824"/>
            <a:ext cx="441400" cy="436845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iconfont-1187-868307"/>
          <p:cNvSpPr>
            <a:spLocks noChangeAspect="1"/>
          </p:cNvSpPr>
          <p:nvPr/>
        </p:nvSpPr>
        <p:spPr bwMode="auto">
          <a:xfrm>
            <a:off x="4738338" y="4849011"/>
            <a:ext cx="418742" cy="409919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Shape 31318"/>
          <p:cNvSpPr/>
          <p:nvPr/>
        </p:nvSpPr>
        <p:spPr>
          <a:xfrm>
            <a:off x="2268689" y="3538073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43" name="Shape 31318"/>
          <p:cNvSpPr/>
          <p:nvPr/>
        </p:nvSpPr>
        <p:spPr>
          <a:xfrm>
            <a:off x="4682070" y="3531447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Shape 31318"/>
          <p:cNvSpPr/>
          <p:nvPr/>
        </p:nvSpPr>
        <p:spPr>
          <a:xfrm>
            <a:off x="7110203" y="3538073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Shape 31318"/>
          <p:cNvSpPr/>
          <p:nvPr/>
        </p:nvSpPr>
        <p:spPr>
          <a:xfrm>
            <a:off x="9523584" y="3531447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47" name="平行四边形 46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</a:p>
        </p:txBody>
      </p:sp>
    </p:spTree>
    <p:extLst>
      <p:ext uri="{BB962C8B-B14F-4D97-AF65-F5344CB8AC3E}">
        <p14:creationId xmlns:p14="http://schemas.microsoft.com/office/powerpoint/2010/main" val="33043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1" grpId="0" bldLvl="0" animBg="1" autoUpdateAnimBg="0"/>
      <p:bldP spid="25" grpId="0" bldLvl="0" animBg="1" autoUpdateAnimBg="0"/>
      <p:bldP spid="26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541334" y="1405466"/>
            <a:ext cx="2446866" cy="2446866"/>
          </a:xfrm>
          <a:prstGeom prst="roundRect">
            <a:avLst>
              <a:gd name="adj" fmla="val 6286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4534" y="1405466"/>
            <a:ext cx="2446866" cy="2446866"/>
          </a:xfrm>
          <a:prstGeom prst="roundRect">
            <a:avLst>
              <a:gd name="adj" fmla="val 6286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734" y="3852332"/>
            <a:ext cx="2446866" cy="2446866"/>
          </a:xfrm>
          <a:prstGeom prst="roundRect">
            <a:avLst>
              <a:gd name="adj" fmla="val 6286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82934" y="3852332"/>
            <a:ext cx="2446866" cy="2446866"/>
          </a:xfrm>
          <a:prstGeom prst="roundRect">
            <a:avLst>
              <a:gd name="adj" fmla="val 6286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 rot="10800000">
            <a:off x="6182934" y="1405466"/>
            <a:ext cx="2446866" cy="2673950"/>
          </a:xfrm>
          <a:custGeom>
            <a:avLst/>
            <a:gdLst>
              <a:gd name="connsiteX0" fmla="*/ 2293056 w 2446866"/>
              <a:gd name="connsiteY0" fmla="*/ 2673950 h 2673950"/>
              <a:gd name="connsiteX1" fmla="*/ 153810 w 2446866"/>
              <a:gd name="connsiteY1" fmla="*/ 2673950 h 2673950"/>
              <a:gd name="connsiteX2" fmla="*/ 0 w 2446866"/>
              <a:gd name="connsiteY2" fmla="*/ 2520140 h 2673950"/>
              <a:gd name="connsiteX3" fmla="*/ 0 w 2446866"/>
              <a:gd name="connsiteY3" fmla="*/ 380894 h 2673950"/>
              <a:gd name="connsiteX4" fmla="*/ 153810 w 2446866"/>
              <a:gd name="connsiteY4" fmla="*/ 227084 h 2673950"/>
              <a:gd name="connsiteX5" fmla="*/ 1091725 w 2446866"/>
              <a:gd name="connsiteY5" fmla="*/ 227084 h 2673950"/>
              <a:gd name="connsiteX6" fmla="*/ 1223434 w 2446866"/>
              <a:gd name="connsiteY6" fmla="*/ 0 h 2673950"/>
              <a:gd name="connsiteX7" fmla="*/ 1355142 w 2446866"/>
              <a:gd name="connsiteY7" fmla="*/ 227084 h 2673950"/>
              <a:gd name="connsiteX8" fmla="*/ 2293056 w 2446866"/>
              <a:gd name="connsiteY8" fmla="*/ 227084 h 2673950"/>
              <a:gd name="connsiteX9" fmla="*/ 2446866 w 2446866"/>
              <a:gd name="connsiteY9" fmla="*/ 380894 h 2673950"/>
              <a:gd name="connsiteX10" fmla="*/ 2446866 w 2446866"/>
              <a:gd name="connsiteY10" fmla="*/ 2520140 h 2673950"/>
              <a:gd name="connsiteX11" fmla="*/ 2293056 w 2446866"/>
              <a:gd name="connsiteY11" fmla="*/ 2673950 h 26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866" h="2673950">
                <a:moveTo>
                  <a:pt x="2293056" y="2673950"/>
                </a:moveTo>
                <a:lnTo>
                  <a:pt x="153810" y="2673950"/>
                </a:lnTo>
                <a:cubicBezTo>
                  <a:pt x="68863" y="2673950"/>
                  <a:pt x="0" y="2605087"/>
                  <a:pt x="0" y="2520140"/>
                </a:cubicBezTo>
                <a:lnTo>
                  <a:pt x="0" y="380894"/>
                </a:lnTo>
                <a:cubicBezTo>
                  <a:pt x="0" y="295947"/>
                  <a:pt x="68863" y="227084"/>
                  <a:pt x="153810" y="227084"/>
                </a:cubicBezTo>
                <a:lnTo>
                  <a:pt x="1091725" y="227084"/>
                </a:lnTo>
                <a:lnTo>
                  <a:pt x="1223434" y="0"/>
                </a:lnTo>
                <a:lnTo>
                  <a:pt x="1355142" y="227084"/>
                </a:lnTo>
                <a:lnTo>
                  <a:pt x="2293056" y="227084"/>
                </a:lnTo>
                <a:cubicBezTo>
                  <a:pt x="2378003" y="227084"/>
                  <a:pt x="2446866" y="295947"/>
                  <a:pt x="2446866" y="380894"/>
                </a:cubicBezTo>
                <a:lnTo>
                  <a:pt x="2446866" y="2520140"/>
                </a:lnTo>
                <a:cubicBezTo>
                  <a:pt x="2446866" y="2605087"/>
                  <a:pt x="2378003" y="2673950"/>
                  <a:pt x="2293056" y="2673950"/>
                </a:cubicBezTo>
                <a:close/>
              </a:path>
            </a:pathLst>
          </a:custGeom>
          <a:blipFill dpi="0"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8824533" y="3625248"/>
            <a:ext cx="2446866" cy="2673950"/>
          </a:xfrm>
          <a:custGeom>
            <a:avLst/>
            <a:gdLst>
              <a:gd name="connsiteX0" fmla="*/ 1223432 w 2446866"/>
              <a:gd name="connsiteY0" fmla="*/ 0 h 2673950"/>
              <a:gd name="connsiteX1" fmla="*/ 1355140 w 2446866"/>
              <a:gd name="connsiteY1" fmla="*/ 227084 h 2673950"/>
              <a:gd name="connsiteX2" fmla="*/ 2293056 w 2446866"/>
              <a:gd name="connsiteY2" fmla="*/ 227084 h 2673950"/>
              <a:gd name="connsiteX3" fmla="*/ 2446866 w 2446866"/>
              <a:gd name="connsiteY3" fmla="*/ 380894 h 2673950"/>
              <a:gd name="connsiteX4" fmla="*/ 2446866 w 2446866"/>
              <a:gd name="connsiteY4" fmla="*/ 2520140 h 2673950"/>
              <a:gd name="connsiteX5" fmla="*/ 2293056 w 2446866"/>
              <a:gd name="connsiteY5" fmla="*/ 2673950 h 2673950"/>
              <a:gd name="connsiteX6" fmla="*/ 153810 w 2446866"/>
              <a:gd name="connsiteY6" fmla="*/ 2673950 h 2673950"/>
              <a:gd name="connsiteX7" fmla="*/ 0 w 2446866"/>
              <a:gd name="connsiteY7" fmla="*/ 2520140 h 2673950"/>
              <a:gd name="connsiteX8" fmla="*/ 0 w 2446866"/>
              <a:gd name="connsiteY8" fmla="*/ 380894 h 2673950"/>
              <a:gd name="connsiteX9" fmla="*/ 153810 w 2446866"/>
              <a:gd name="connsiteY9" fmla="*/ 227084 h 2673950"/>
              <a:gd name="connsiteX10" fmla="*/ 1091723 w 2446866"/>
              <a:gd name="connsiteY10" fmla="*/ 227084 h 26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6866" h="2673950">
                <a:moveTo>
                  <a:pt x="1223432" y="0"/>
                </a:moveTo>
                <a:lnTo>
                  <a:pt x="1355140" y="227084"/>
                </a:lnTo>
                <a:lnTo>
                  <a:pt x="2293056" y="227084"/>
                </a:lnTo>
                <a:cubicBezTo>
                  <a:pt x="2378003" y="227084"/>
                  <a:pt x="2446866" y="295947"/>
                  <a:pt x="2446866" y="380894"/>
                </a:cubicBezTo>
                <a:lnTo>
                  <a:pt x="2446866" y="2520140"/>
                </a:lnTo>
                <a:cubicBezTo>
                  <a:pt x="2446866" y="2605087"/>
                  <a:pt x="2378003" y="2673950"/>
                  <a:pt x="2293056" y="2673950"/>
                </a:cubicBezTo>
                <a:lnTo>
                  <a:pt x="153810" y="2673950"/>
                </a:lnTo>
                <a:cubicBezTo>
                  <a:pt x="68863" y="2673950"/>
                  <a:pt x="0" y="2605087"/>
                  <a:pt x="0" y="2520140"/>
                </a:cubicBezTo>
                <a:lnTo>
                  <a:pt x="0" y="380894"/>
                </a:lnTo>
                <a:cubicBezTo>
                  <a:pt x="0" y="295947"/>
                  <a:pt x="68863" y="227084"/>
                  <a:pt x="153810" y="227084"/>
                </a:cubicBezTo>
                <a:lnTo>
                  <a:pt x="1091723" y="227084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541333" y="3625248"/>
            <a:ext cx="2446866" cy="2673950"/>
          </a:xfrm>
          <a:custGeom>
            <a:avLst/>
            <a:gdLst>
              <a:gd name="connsiteX0" fmla="*/ 1223432 w 2446866"/>
              <a:gd name="connsiteY0" fmla="*/ 0 h 2673950"/>
              <a:gd name="connsiteX1" fmla="*/ 1355140 w 2446866"/>
              <a:gd name="connsiteY1" fmla="*/ 227084 h 2673950"/>
              <a:gd name="connsiteX2" fmla="*/ 2293056 w 2446866"/>
              <a:gd name="connsiteY2" fmla="*/ 227084 h 2673950"/>
              <a:gd name="connsiteX3" fmla="*/ 2446866 w 2446866"/>
              <a:gd name="connsiteY3" fmla="*/ 380894 h 2673950"/>
              <a:gd name="connsiteX4" fmla="*/ 2446866 w 2446866"/>
              <a:gd name="connsiteY4" fmla="*/ 2520140 h 2673950"/>
              <a:gd name="connsiteX5" fmla="*/ 2293056 w 2446866"/>
              <a:gd name="connsiteY5" fmla="*/ 2673950 h 2673950"/>
              <a:gd name="connsiteX6" fmla="*/ 153810 w 2446866"/>
              <a:gd name="connsiteY6" fmla="*/ 2673950 h 2673950"/>
              <a:gd name="connsiteX7" fmla="*/ 0 w 2446866"/>
              <a:gd name="connsiteY7" fmla="*/ 2520140 h 2673950"/>
              <a:gd name="connsiteX8" fmla="*/ 0 w 2446866"/>
              <a:gd name="connsiteY8" fmla="*/ 380894 h 2673950"/>
              <a:gd name="connsiteX9" fmla="*/ 153810 w 2446866"/>
              <a:gd name="connsiteY9" fmla="*/ 227084 h 2673950"/>
              <a:gd name="connsiteX10" fmla="*/ 1091723 w 2446866"/>
              <a:gd name="connsiteY10" fmla="*/ 227084 h 26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6866" h="2673950">
                <a:moveTo>
                  <a:pt x="1223432" y="0"/>
                </a:moveTo>
                <a:lnTo>
                  <a:pt x="1355140" y="227084"/>
                </a:lnTo>
                <a:lnTo>
                  <a:pt x="2293056" y="227084"/>
                </a:lnTo>
                <a:cubicBezTo>
                  <a:pt x="2378003" y="227084"/>
                  <a:pt x="2446866" y="295947"/>
                  <a:pt x="2446866" y="380894"/>
                </a:cubicBezTo>
                <a:lnTo>
                  <a:pt x="2446866" y="2520140"/>
                </a:lnTo>
                <a:cubicBezTo>
                  <a:pt x="2446866" y="2605087"/>
                  <a:pt x="2378003" y="2673950"/>
                  <a:pt x="2293056" y="2673950"/>
                </a:cubicBezTo>
                <a:lnTo>
                  <a:pt x="153810" y="2673950"/>
                </a:lnTo>
                <a:cubicBezTo>
                  <a:pt x="68863" y="2673950"/>
                  <a:pt x="0" y="2605087"/>
                  <a:pt x="0" y="2520140"/>
                </a:cubicBezTo>
                <a:lnTo>
                  <a:pt x="0" y="380894"/>
                </a:lnTo>
                <a:cubicBezTo>
                  <a:pt x="0" y="295947"/>
                  <a:pt x="68863" y="227084"/>
                  <a:pt x="153810" y="227084"/>
                </a:cubicBezTo>
                <a:lnTo>
                  <a:pt x="1091723" y="227084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99734" y="1405466"/>
            <a:ext cx="2446866" cy="2673950"/>
          </a:xfrm>
          <a:custGeom>
            <a:avLst/>
            <a:gdLst>
              <a:gd name="connsiteX0" fmla="*/ 153810 w 2446866"/>
              <a:gd name="connsiteY0" fmla="*/ 0 h 2673950"/>
              <a:gd name="connsiteX1" fmla="*/ 2293056 w 2446866"/>
              <a:gd name="connsiteY1" fmla="*/ 0 h 2673950"/>
              <a:gd name="connsiteX2" fmla="*/ 2446866 w 2446866"/>
              <a:gd name="connsiteY2" fmla="*/ 153810 h 2673950"/>
              <a:gd name="connsiteX3" fmla="*/ 2446866 w 2446866"/>
              <a:gd name="connsiteY3" fmla="*/ 2293056 h 2673950"/>
              <a:gd name="connsiteX4" fmla="*/ 2293056 w 2446866"/>
              <a:gd name="connsiteY4" fmla="*/ 2446866 h 2673950"/>
              <a:gd name="connsiteX5" fmla="*/ 1355141 w 2446866"/>
              <a:gd name="connsiteY5" fmla="*/ 2446866 h 2673950"/>
              <a:gd name="connsiteX6" fmla="*/ 1223432 w 2446866"/>
              <a:gd name="connsiteY6" fmla="*/ 2673950 h 2673950"/>
              <a:gd name="connsiteX7" fmla="*/ 1091724 w 2446866"/>
              <a:gd name="connsiteY7" fmla="*/ 2446866 h 2673950"/>
              <a:gd name="connsiteX8" fmla="*/ 153810 w 2446866"/>
              <a:gd name="connsiteY8" fmla="*/ 2446866 h 2673950"/>
              <a:gd name="connsiteX9" fmla="*/ 0 w 2446866"/>
              <a:gd name="connsiteY9" fmla="*/ 2293056 h 2673950"/>
              <a:gd name="connsiteX10" fmla="*/ 0 w 2446866"/>
              <a:gd name="connsiteY10" fmla="*/ 153810 h 2673950"/>
              <a:gd name="connsiteX11" fmla="*/ 153810 w 2446866"/>
              <a:gd name="connsiteY11" fmla="*/ 0 h 26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866" h="2673950">
                <a:moveTo>
                  <a:pt x="153810" y="0"/>
                </a:moveTo>
                <a:lnTo>
                  <a:pt x="2293056" y="0"/>
                </a:lnTo>
                <a:cubicBezTo>
                  <a:pt x="2378003" y="0"/>
                  <a:pt x="2446866" y="68863"/>
                  <a:pt x="2446866" y="153810"/>
                </a:cubicBezTo>
                <a:lnTo>
                  <a:pt x="2446866" y="2293056"/>
                </a:lnTo>
                <a:cubicBezTo>
                  <a:pt x="2446866" y="2378003"/>
                  <a:pt x="2378003" y="2446866"/>
                  <a:pt x="2293056" y="2446866"/>
                </a:cubicBezTo>
                <a:lnTo>
                  <a:pt x="1355141" y="2446866"/>
                </a:lnTo>
                <a:lnTo>
                  <a:pt x="1223432" y="2673950"/>
                </a:lnTo>
                <a:lnTo>
                  <a:pt x="1091724" y="2446866"/>
                </a:lnTo>
                <a:lnTo>
                  <a:pt x="153810" y="2446866"/>
                </a:lnTo>
                <a:cubicBezTo>
                  <a:pt x="68863" y="2446866"/>
                  <a:pt x="0" y="2378003"/>
                  <a:pt x="0" y="2293056"/>
                </a:cubicBezTo>
                <a:lnTo>
                  <a:pt x="0" y="153810"/>
                </a:lnTo>
                <a:cubicBezTo>
                  <a:pt x="0" y="68863"/>
                  <a:pt x="68863" y="0"/>
                  <a:pt x="153810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1627792" y="4448270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1266215" y="4757299"/>
            <a:ext cx="17308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4291047" y="1946027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3929470" y="2255056"/>
            <a:ext cx="17308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6868702" y="4448270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6507125" y="4757299"/>
            <a:ext cx="17308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9531957" y="1946027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9170380" y="2255056"/>
            <a:ext cx="17308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24" name="平行四边形 2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</a:p>
        </p:txBody>
      </p:sp>
    </p:spTree>
    <p:extLst>
      <p:ext uri="{BB962C8B-B14F-4D97-AF65-F5344CB8AC3E}">
        <p14:creationId xmlns:p14="http://schemas.microsoft.com/office/powerpoint/2010/main" val="22239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993" y="2000095"/>
            <a:ext cx="6568370" cy="363219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2101" y="2000095"/>
            <a:ext cx="4312594" cy="3632199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174084" y="3419374"/>
            <a:ext cx="27811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quotation-marks_897"/>
          <p:cNvSpPr>
            <a:spLocks noChangeAspect="1"/>
          </p:cNvSpPr>
          <p:nvPr/>
        </p:nvSpPr>
        <p:spPr bwMode="auto">
          <a:xfrm>
            <a:off x="6942310" y="1871840"/>
            <a:ext cx="951561" cy="815244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173003" y="2941997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汇报小结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5" name="平行四边形 14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</a:p>
        </p:txBody>
      </p:sp>
    </p:spTree>
    <p:extLst>
      <p:ext uri="{BB962C8B-B14F-4D97-AF65-F5344CB8AC3E}">
        <p14:creationId xmlns:p14="http://schemas.microsoft.com/office/powerpoint/2010/main" val="8312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>
            <a:spLocks/>
          </p:cNvSpPr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2129" y="1896390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2168" y="3615850"/>
            <a:ext cx="604145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5298756" y="2986148"/>
            <a:ext cx="4408949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宝石蓝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小清新</a:t>
            </a: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年中总结</a:t>
            </a:r>
            <a:r>
              <a:rPr lang="en-US" altLang="zh-CN" sz="2800" b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PPT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90822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31752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73668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954632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BA3C27-3358-45B7-AC66-8ED1E6496CEC}"/>
              </a:ext>
            </a:extLst>
          </p:cNvPr>
          <p:cNvSpPr txBox="1"/>
          <p:nvPr/>
        </p:nvSpPr>
        <p:spPr>
          <a:xfrm>
            <a:off x="7142739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765B60-5FC2-4ED6-B9FB-CB87E3BCFF32}"/>
              </a:ext>
            </a:extLst>
          </p:cNvPr>
          <p:cNvSpPr txBox="1"/>
          <p:nvPr/>
        </p:nvSpPr>
        <p:spPr>
          <a:xfrm>
            <a:off x="9913396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822668-E0F7-4E49-BE05-8486B4CDFBB0}"/>
              </a:ext>
            </a:extLst>
          </p:cNvPr>
          <p:cNvSpPr txBox="1"/>
          <p:nvPr/>
        </p:nvSpPr>
        <p:spPr>
          <a:xfrm>
            <a:off x="1685759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27B8CF-1B48-4030-A302-70FD8C3A60E3}"/>
              </a:ext>
            </a:extLst>
          </p:cNvPr>
          <p:cNvSpPr txBox="1"/>
          <p:nvPr/>
        </p:nvSpPr>
        <p:spPr>
          <a:xfrm>
            <a:off x="4420752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F96C41-505F-436D-8C10-A3B1E1034515}"/>
              </a:ext>
            </a:extLst>
          </p:cNvPr>
          <p:cNvSpPr/>
          <p:nvPr/>
        </p:nvSpPr>
        <p:spPr>
          <a:xfrm>
            <a:off x="6603651" y="396320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市场状况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99EEBF-A0AF-4C3F-8B27-0CD6A392B787}"/>
              </a:ext>
            </a:extLst>
          </p:cNvPr>
          <p:cNvSpPr/>
          <p:nvPr/>
        </p:nvSpPr>
        <p:spPr>
          <a:xfrm>
            <a:off x="6705497" y="4517354"/>
            <a:ext cx="1519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Market conditions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E0F4B5-12A7-4F61-BE42-9AE373E96261}"/>
              </a:ext>
            </a:extLst>
          </p:cNvPr>
          <p:cNvSpPr/>
          <p:nvPr/>
        </p:nvSpPr>
        <p:spPr>
          <a:xfrm>
            <a:off x="9392178" y="396320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目标计划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223DD2-0F86-48F6-8CE1-08A0BE33866B}"/>
              </a:ext>
            </a:extLst>
          </p:cNvPr>
          <p:cNvSpPr/>
          <p:nvPr/>
        </p:nvSpPr>
        <p:spPr>
          <a:xfrm>
            <a:off x="9798760" y="4517354"/>
            <a:ext cx="910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plan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630E41-6E7A-4301-B128-D904F311B817}"/>
              </a:ext>
            </a:extLst>
          </p:cNvPr>
          <p:cNvSpPr/>
          <p:nvPr/>
        </p:nvSpPr>
        <p:spPr>
          <a:xfrm>
            <a:off x="1128366" y="396320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内容回顾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1B1752-9104-49AE-8519-3892F8D1FE6D}"/>
              </a:ext>
            </a:extLst>
          </p:cNvPr>
          <p:cNvSpPr/>
          <p:nvPr/>
        </p:nvSpPr>
        <p:spPr>
          <a:xfrm>
            <a:off x="1319185" y="4517353"/>
            <a:ext cx="134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Review of work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41E824-8973-4F9F-92AD-77C3CF315AFA}"/>
              </a:ext>
            </a:extLst>
          </p:cNvPr>
          <p:cNvSpPr/>
          <p:nvPr/>
        </p:nvSpPr>
        <p:spPr>
          <a:xfrm>
            <a:off x="3881233" y="396320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难点分析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D96980-B46D-43F2-8640-EC3372B94E98}"/>
              </a:ext>
            </a:extLst>
          </p:cNvPr>
          <p:cNvSpPr/>
          <p:nvPr/>
        </p:nvSpPr>
        <p:spPr>
          <a:xfrm>
            <a:off x="4053135" y="4517353"/>
            <a:ext cx="1379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difficulties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5120" y="850982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369614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目录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0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年中工作概述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73533" y="0"/>
            <a:ext cx="3818467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3000" r="-2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8733" y="1579"/>
            <a:ext cx="6654800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quotation-marks_897"/>
          <p:cNvSpPr>
            <a:spLocks noChangeAspect="1"/>
          </p:cNvSpPr>
          <p:nvPr/>
        </p:nvSpPr>
        <p:spPr bwMode="auto">
          <a:xfrm>
            <a:off x="826455" y="799291"/>
            <a:ext cx="1252444" cy="1073022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614216" y="1274364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633466" y="1735877"/>
            <a:ext cx="5185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743533" y="3105176"/>
            <a:ext cx="0" cy="21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633466" y="2918909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166382" y="2876575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3166382" y="3156771"/>
            <a:ext cx="47330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/>
          <p:cNvSpPr/>
          <p:nvPr/>
        </p:nvSpPr>
        <p:spPr>
          <a:xfrm>
            <a:off x="2633466" y="4044976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166382" y="4002642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3166382" y="4282838"/>
            <a:ext cx="47330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椭圆 18"/>
          <p:cNvSpPr/>
          <p:nvPr/>
        </p:nvSpPr>
        <p:spPr>
          <a:xfrm>
            <a:off x="2633466" y="5171043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3166382" y="5128709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3166382" y="5408905"/>
            <a:ext cx="47330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926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38"/>
          <p:cNvSpPr>
            <a:spLocks/>
          </p:cNvSpPr>
          <p:nvPr/>
        </p:nvSpPr>
        <p:spPr bwMode="auto">
          <a:xfrm>
            <a:off x="5892055" y="1087850"/>
            <a:ext cx="305987" cy="1178140"/>
          </a:xfrm>
          <a:custGeom>
            <a:avLst/>
            <a:gdLst>
              <a:gd name="T0" fmla="*/ 161 w 161"/>
              <a:gd name="T1" fmla="*/ 438 h 619"/>
              <a:gd name="T2" fmla="*/ 161 w 161"/>
              <a:gd name="T3" fmla="*/ 51 h 619"/>
              <a:gd name="T4" fmla="*/ 110 w 161"/>
              <a:gd name="T5" fmla="*/ 0 h 619"/>
              <a:gd name="T6" fmla="*/ 51 w 161"/>
              <a:gd name="T7" fmla="*/ 0 h 619"/>
              <a:gd name="T8" fmla="*/ 0 w 161"/>
              <a:gd name="T9" fmla="*/ 51 h 619"/>
              <a:gd name="T10" fmla="*/ 0 w 161"/>
              <a:gd name="T11" fmla="*/ 619 h 619"/>
              <a:gd name="T12" fmla="*/ 161 w 161"/>
              <a:gd name="T13" fmla="*/ 4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19">
                <a:moveTo>
                  <a:pt x="161" y="438"/>
                </a:moveTo>
                <a:cubicBezTo>
                  <a:pt x="161" y="51"/>
                  <a:pt x="161" y="51"/>
                  <a:pt x="161" y="51"/>
                </a:cubicBezTo>
                <a:cubicBezTo>
                  <a:pt x="161" y="23"/>
                  <a:pt x="138" y="0"/>
                  <a:pt x="1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619"/>
                  <a:pt x="0" y="619"/>
                  <a:pt x="0" y="619"/>
                </a:cubicBezTo>
                <a:cubicBezTo>
                  <a:pt x="9" y="561"/>
                  <a:pt x="53" y="461"/>
                  <a:pt x="161" y="438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4" name="Freeform 140"/>
          <p:cNvSpPr>
            <a:spLocks/>
          </p:cNvSpPr>
          <p:nvPr/>
        </p:nvSpPr>
        <p:spPr bwMode="auto">
          <a:xfrm>
            <a:off x="5892055" y="4702891"/>
            <a:ext cx="2000824" cy="1654527"/>
          </a:xfrm>
          <a:custGeom>
            <a:avLst/>
            <a:gdLst>
              <a:gd name="T0" fmla="*/ 1004 w 1051"/>
              <a:gd name="T1" fmla="*/ 0 h 869"/>
              <a:gd name="T2" fmla="*/ 218 w 1051"/>
              <a:gd name="T3" fmla="*/ 0 h 869"/>
              <a:gd name="T4" fmla="*/ 161 w 1051"/>
              <a:gd name="T5" fmla="*/ 5 h 869"/>
              <a:gd name="T6" fmla="*/ 0 w 1051"/>
              <a:gd name="T7" fmla="*/ 186 h 869"/>
              <a:gd name="T8" fmla="*/ 0 w 1051"/>
              <a:gd name="T9" fmla="*/ 201 h 869"/>
              <a:gd name="T10" fmla="*/ 0 w 1051"/>
              <a:gd name="T11" fmla="*/ 818 h 869"/>
              <a:gd name="T12" fmla="*/ 51 w 1051"/>
              <a:gd name="T13" fmla="*/ 869 h 869"/>
              <a:gd name="T14" fmla="*/ 110 w 1051"/>
              <a:gd name="T15" fmla="*/ 869 h 869"/>
              <a:gd name="T16" fmla="*/ 161 w 1051"/>
              <a:gd name="T17" fmla="*/ 818 h 869"/>
              <a:gd name="T18" fmla="*/ 161 w 1051"/>
              <a:gd name="T19" fmla="*/ 101 h 869"/>
              <a:gd name="T20" fmla="*/ 214 w 1051"/>
              <a:gd name="T21" fmla="*/ 92 h 869"/>
              <a:gd name="T22" fmla="*/ 1005 w 1051"/>
              <a:gd name="T23" fmla="*/ 92 h 869"/>
              <a:gd name="T24" fmla="*/ 1051 w 1051"/>
              <a:gd name="T25" fmla="*/ 46 h 869"/>
              <a:gd name="T26" fmla="*/ 1004 w 1051"/>
              <a:gd name="T27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1" h="869">
                <a:moveTo>
                  <a:pt x="1004" y="0"/>
                </a:moveTo>
                <a:cubicBezTo>
                  <a:pt x="998" y="1"/>
                  <a:pt x="364" y="6"/>
                  <a:pt x="218" y="0"/>
                </a:cubicBezTo>
                <a:cubicBezTo>
                  <a:pt x="197" y="0"/>
                  <a:pt x="178" y="2"/>
                  <a:pt x="161" y="5"/>
                </a:cubicBezTo>
                <a:cubicBezTo>
                  <a:pt x="53" y="28"/>
                  <a:pt x="9" y="127"/>
                  <a:pt x="0" y="18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6"/>
                  <a:pt x="23" y="869"/>
                  <a:pt x="51" y="869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38" y="869"/>
                  <a:pt x="161" y="846"/>
                  <a:pt x="161" y="818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76" y="95"/>
                  <a:pt x="193" y="92"/>
                  <a:pt x="214" y="92"/>
                </a:cubicBezTo>
                <a:cubicBezTo>
                  <a:pt x="363" y="98"/>
                  <a:pt x="979" y="93"/>
                  <a:pt x="1005" y="92"/>
                </a:cubicBezTo>
                <a:cubicBezTo>
                  <a:pt x="1030" y="92"/>
                  <a:pt x="1051" y="71"/>
                  <a:pt x="1051" y="46"/>
                </a:cubicBezTo>
                <a:cubicBezTo>
                  <a:pt x="1050" y="21"/>
                  <a:pt x="1030" y="1"/>
                  <a:pt x="1004" y="0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Freeform 141"/>
          <p:cNvSpPr>
            <a:spLocks/>
          </p:cNvSpPr>
          <p:nvPr/>
        </p:nvSpPr>
        <p:spPr bwMode="auto">
          <a:xfrm>
            <a:off x="6003823" y="3803253"/>
            <a:ext cx="1832" cy="27484"/>
          </a:xfrm>
          <a:custGeom>
            <a:avLst/>
            <a:gdLst>
              <a:gd name="T0" fmla="*/ 1 w 1"/>
              <a:gd name="T1" fmla="*/ 2 h 15"/>
              <a:gd name="T2" fmla="*/ 0 w 1"/>
              <a:gd name="T3" fmla="*/ 0 h 15"/>
              <a:gd name="T4" fmla="*/ 0 w 1"/>
              <a:gd name="T5" fmla="*/ 15 h 15"/>
              <a:gd name="T6" fmla="*/ 1 w 1"/>
              <a:gd name="T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5">
                <a:moveTo>
                  <a:pt x="1" y="2"/>
                </a:moveTo>
                <a:cubicBezTo>
                  <a:pt x="0" y="1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1" y="6"/>
                  <a:pt x="1" y="2"/>
                </a:cubicBez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" name="Freeform 142"/>
          <p:cNvSpPr>
            <a:spLocks/>
          </p:cNvSpPr>
          <p:nvPr/>
        </p:nvSpPr>
        <p:spPr bwMode="auto">
          <a:xfrm>
            <a:off x="4199051" y="3389163"/>
            <a:ext cx="1998991" cy="1667353"/>
          </a:xfrm>
          <a:custGeom>
            <a:avLst/>
            <a:gdLst>
              <a:gd name="T0" fmla="*/ 889 w 1050"/>
              <a:gd name="T1" fmla="*/ 6 h 876"/>
              <a:gd name="T2" fmla="*/ 833 w 1050"/>
              <a:gd name="T3" fmla="*/ 1 h 876"/>
              <a:gd name="T4" fmla="*/ 46 w 1050"/>
              <a:gd name="T5" fmla="*/ 1 h 876"/>
              <a:gd name="T6" fmla="*/ 0 w 1050"/>
              <a:gd name="T7" fmla="*/ 47 h 876"/>
              <a:gd name="T8" fmla="*/ 46 w 1050"/>
              <a:gd name="T9" fmla="*/ 93 h 876"/>
              <a:gd name="T10" fmla="*/ 836 w 1050"/>
              <a:gd name="T11" fmla="*/ 93 h 876"/>
              <a:gd name="T12" fmla="*/ 889 w 1050"/>
              <a:gd name="T13" fmla="*/ 102 h 876"/>
              <a:gd name="T14" fmla="*/ 889 w 1050"/>
              <a:gd name="T15" fmla="*/ 876 h 876"/>
              <a:gd name="T16" fmla="*/ 1050 w 1050"/>
              <a:gd name="T17" fmla="*/ 695 h 876"/>
              <a:gd name="T18" fmla="*/ 1050 w 1050"/>
              <a:gd name="T19" fmla="*/ 202 h 876"/>
              <a:gd name="T20" fmla="*/ 1050 w 1050"/>
              <a:gd name="T21" fmla="*/ 186 h 876"/>
              <a:gd name="T22" fmla="*/ 889 w 1050"/>
              <a:gd name="T23" fmla="*/ 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0" h="876">
                <a:moveTo>
                  <a:pt x="889" y="6"/>
                </a:moveTo>
                <a:cubicBezTo>
                  <a:pt x="872" y="2"/>
                  <a:pt x="853" y="0"/>
                  <a:pt x="833" y="1"/>
                </a:cubicBezTo>
                <a:cubicBezTo>
                  <a:pt x="687" y="6"/>
                  <a:pt x="53" y="1"/>
                  <a:pt x="46" y="1"/>
                </a:cubicBez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0" y="93"/>
                  <a:pt x="46" y="93"/>
                </a:cubicBezTo>
                <a:cubicBezTo>
                  <a:pt x="72" y="93"/>
                  <a:pt x="688" y="98"/>
                  <a:pt x="836" y="93"/>
                </a:cubicBezTo>
                <a:cubicBezTo>
                  <a:pt x="857" y="92"/>
                  <a:pt x="875" y="96"/>
                  <a:pt x="889" y="102"/>
                </a:cubicBezTo>
                <a:cubicBezTo>
                  <a:pt x="889" y="876"/>
                  <a:pt x="889" y="876"/>
                  <a:pt x="889" y="876"/>
                </a:cubicBezTo>
                <a:cubicBezTo>
                  <a:pt x="898" y="817"/>
                  <a:pt x="942" y="718"/>
                  <a:pt x="1050" y="695"/>
                </a:cubicBezTo>
                <a:cubicBezTo>
                  <a:pt x="1050" y="202"/>
                  <a:pt x="1050" y="202"/>
                  <a:pt x="1050" y="202"/>
                </a:cubicBezTo>
                <a:cubicBezTo>
                  <a:pt x="1050" y="186"/>
                  <a:pt x="1050" y="186"/>
                  <a:pt x="1050" y="186"/>
                </a:cubicBezTo>
                <a:cubicBezTo>
                  <a:pt x="1041" y="128"/>
                  <a:pt x="997" y="29"/>
                  <a:pt x="889" y="6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" name="Freeform 143"/>
          <p:cNvSpPr>
            <a:spLocks/>
          </p:cNvSpPr>
          <p:nvPr/>
        </p:nvSpPr>
        <p:spPr bwMode="auto">
          <a:xfrm>
            <a:off x="5892055" y="1910533"/>
            <a:ext cx="2000824" cy="1832256"/>
          </a:xfrm>
          <a:custGeom>
            <a:avLst/>
            <a:gdLst>
              <a:gd name="T0" fmla="*/ 1004 w 1051"/>
              <a:gd name="T1" fmla="*/ 1 h 963"/>
              <a:gd name="T2" fmla="*/ 218 w 1051"/>
              <a:gd name="T3" fmla="*/ 1 h 963"/>
              <a:gd name="T4" fmla="*/ 161 w 1051"/>
              <a:gd name="T5" fmla="*/ 6 h 963"/>
              <a:gd name="T6" fmla="*/ 0 w 1051"/>
              <a:gd name="T7" fmla="*/ 187 h 963"/>
              <a:gd name="T8" fmla="*/ 0 w 1051"/>
              <a:gd name="T9" fmla="*/ 201 h 963"/>
              <a:gd name="T10" fmla="*/ 0 w 1051"/>
              <a:gd name="T11" fmla="*/ 783 h 963"/>
              <a:gd name="T12" fmla="*/ 161 w 1051"/>
              <a:gd name="T13" fmla="*/ 963 h 963"/>
              <a:gd name="T14" fmla="*/ 161 w 1051"/>
              <a:gd name="T15" fmla="*/ 102 h 963"/>
              <a:gd name="T16" fmla="*/ 214 w 1051"/>
              <a:gd name="T17" fmla="*/ 93 h 963"/>
              <a:gd name="T18" fmla="*/ 1005 w 1051"/>
              <a:gd name="T19" fmla="*/ 93 h 963"/>
              <a:gd name="T20" fmla="*/ 1051 w 1051"/>
              <a:gd name="T21" fmla="*/ 46 h 963"/>
              <a:gd name="T22" fmla="*/ 1004 w 1051"/>
              <a:gd name="T23" fmla="*/ 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1" h="963">
                <a:moveTo>
                  <a:pt x="1004" y="1"/>
                </a:moveTo>
                <a:cubicBezTo>
                  <a:pt x="998" y="1"/>
                  <a:pt x="364" y="6"/>
                  <a:pt x="218" y="1"/>
                </a:cubicBezTo>
                <a:cubicBezTo>
                  <a:pt x="197" y="0"/>
                  <a:pt x="178" y="2"/>
                  <a:pt x="161" y="6"/>
                </a:cubicBezTo>
                <a:cubicBezTo>
                  <a:pt x="53" y="29"/>
                  <a:pt x="9" y="129"/>
                  <a:pt x="0" y="187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783"/>
                  <a:pt x="0" y="783"/>
                  <a:pt x="0" y="783"/>
                </a:cubicBezTo>
                <a:cubicBezTo>
                  <a:pt x="108" y="806"/>
                  <a:pt x="152" y="905"/>
                  <a:pt x="161" y="96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6" y="96"/>
                  <a:pt x="193" y="92"/>
                  <a:pt x="214" y="93"/>
                </a:cubicBezTo>
                <a:cubicBezTo>
                  <a:pt x="363" y="98"/>
                  <a:pt x="979" y="93"/>
                  <a:pt x="1005" y="93"/>
                </a:cubicBezTo>
                <a:cubicBezTo>
                  <a:pt x="1031" y="93"/>
                  <a:pt x="1051" y="72"/>
                  <a:pt x="1051" y="46"/>
                </a:cubicBezTo>
                <a:cubicBezTo>
                  <a:pt x="1051" y="21"/>
                  <a:pt x="1030" y="1"/>
                  <a:pt x="1004" y="1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367712" y="4331803"/>
            <a:ext cx="887288" cy="887288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367712" y="1571670"/>
            <a:ext cx="887288" cy="887288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755407" y="3029673"/>
            <a:ext cx="887288" cy="887288"/>
          </a:xfrm>
          <a:prstGeom prst="ellipse">
            <a:avLst/>
          </a:prstGeom>
          <a:solidFill>
            <a:srgbClr val="CEB6AA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133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1" name="iconfont-11920-5700803"/>
          <p:cNvSpPr>
            <a:spLocks noChangeAspect="1"/>
          </p:cNvSpPr>
          <p:nvPr/>
        </p:nvSpPr>
        <p:spPr bwMode="auto">
          <a:xfrm>
            <a:off x="7594606" y="1796335"/>
            <a:ext cx="425803" cy="425803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2" name="1"/>
          <p:cNvSpPr txBox="1">
            <a:spLocks noChangeArrowheads="1"/>
          </p:cNvSpPr>
          <p:nvPr/>
        </p:nvSpPr>
        <p:spPr bwMode="auto">
          <a:xfrm>
            <a:off x="8644697" y="144855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53" name="1"/>
          <p:cNvSpPr txBox="1">
            <a:spLocks noChangeArrowheads="1"/>
          </p:cNvSpPr>
          <p:nvPr/>
        </p:nvSpPr>
        <p:spPr bwMode="auto">
          <a:xfrm>
            <a:off x="8644697" y="1711789"/>
            <a:ext cx="2169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4" name="1"/>
          <p:cNvSpPr txBox="1">
            <a:spLocks noChangeArrowheads="1"/>
          </p:cNvSpPr>
          <p:nvPr/>
        </p:nvSpPr>
        <p:spPr bwMode="auto">
          <a:xfrm>
            <a:off x="8644697" y="420869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55" name="1"/>
          <p:cNvSpPr txBox="1">
            <a:spLocks noChangeArrowheads="1"/>
          </p:cNvSpPr>
          <p:nvPr/>
        </p:nvSpPr>
        <p:spPr bwMode="auto">
          <a:xfrm>
            <a:off x="8644697" y="4471922"/>
            <a:ext cx="2169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6" name="iconfont-1187-868319"/>
          <p:cNvSpPr>
            <a:spLocks noChangeAspect="1"/>
          </p:cNvSpPr>
          <p:nvPr/>
        </p:nvSpPr>
        <p:spPr bwMode="auto">
          <a:xfrm>
            <a:off x="7585049" y="4535435"/>
            <a:ext cx="480424" cy="48002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1"/>
          <p:cNvSpPr txBox="1">
            <a:spLocks noChangeArrowheads="1"/>
          </p:cNvSpPr>
          <p:nvPr/>
        </p:nvSpPr>
        <p:spPr bwMode="auto">
          <a:xfrm>
            <a:off x="2415136" y="292183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1"/>
          <p:cNvSpPr txBox="1">
            <a:spLocks noChangeArrowheads="1"/>
          </p:cNvSpPr>
          <p:nvPr/>
        </p:nvSpPr>
        <p:spPr bwMode="auto">
          <a:xfrm>
            <a:off x="1246131" y="3210389"/>
            <a:ext cx="2169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9" name="iconfont-1191-866883"/>
          <p:cNvSpPr>
            <a:spLocks noChangeAspect="1"/>
          </p:cNvSpPr>
          <p:nvPr/>
        </p:nvSpPr>
        <p:spPr bwMode="auto">
          <a:xfrm>
            <a:off x="3937806" y="3225800"/>
            <a:ext cx="462494" cy="457722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9" name="组合 18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20" name="平行四边形 19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13550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547652" y="0"/>
            <a:ext cx="3644348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94444"/>
              </p:ext>
            </p:extLst>
          </p:nvPr>
        </p:nvGraphicFramePr>
        <p:xfrm>
          <a:off x="628800" y="2135935"/>
          <a:ext cx="7541165" cy="325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9151631" y="2217269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9151631" y="2686441"/>
            <a:ext cx="251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9151631" y="3904225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9151631" y="4373397"/>
            <a:ext cx="251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5" name="平行四边形 14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397693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>
            <a:spLocks/>
          </p:cNvSpPr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工作难点分析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2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5"/>
          <p:cNvSpPr>
            <a:spLocks/>
          </p:cNvSpPr>
          <p:nvPr/>
        </p:nvSpPr>
        <p:spPr bwMode="auto">
          <a:xfrm>
            <a:off x="9279806" y="1779381"/>
            <a:ext cx="1985628" cy="2211886"/>
          </a:xfrm>
          <a:custGeom>
            <a:avLst/>
            <a:gdLst>
              <a:gd name="T0" fmla="*/ 0 w 975"/>
              <a:gd name="T1" fmla="*/ 141 h 1005"/>
              <a:gd name="T2" fmla="*/ 0 w 975"/>
              <a:gd name="T3" fmla="*/ 864 h 1005"/>
              <a:gd name="T4" fmla="*/ 168 w 975"/>
              <a:gd name="T5" fmla="*/ 966 h 1005"/>
              <a:gd name="T6" fmla="*/ 891 w 975"/>
              <a:gd name="T7" fmla="*/ 597 h 1005"/>
              <a:gd name="T8" fmla="*/ 889 w 975"/>
              <a:gd name="T9" fmla="*/ 391 h 1005"/>
              <a:gd name="T10" fmla="*/ 166 w 975"/>
              <a:gd name="T11" fmla="*/ 37 h 1005"/>
              <a:gd name="T12" fmla="*/ 0 w 975"/>
              <a:gd name="T13" fmla="*/ 141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" h="1005">
                <a:moveTo>
                  <a:pt x="0" y="141"/>
                </a:moveTo>
                <a:cubicBezTo>
                  <a:pt x="0" y="864"/>
                  <a:pt x="0" y="864"/>
                  <a:pt x="0" y="864"/>
                </a:cubicBezTo>
                <a:cubicBezTo>
                  <a:pt x="0" y="950"/>
                  <a:pt x="91" y="1005"/>
                  <a:pt x="168" y="966"/>
                </a:cubicBezTo>
                <a:cubicBezTo>
                  <a:pt x="891" y="597"/>
                  <a:pt x="891" y="597"/>
                  <a:pt x="891" y="597"/>
                </a:cubicBezTo>
                <a:cubicBezTo>
                  <a:pt x="975" y="554"/>
                  <a:pt x="974" y="432"/>
                  <a:pt x="889" y="391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89" y="0"/>
                  <a:pt x="0" y="55"/>
                  <a:pt x="0" y="141"/>
                </a:cubicBezTo>
                <a:close/>
              </a:path>
            </a:pathLst>
          </a:custGeom>
          <a:solidFill>
            <a:srgbClr val="CEB6AA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6650177" y="1779381"/>
            <a:ext cx="1985628" cy="2211886"/>
          </a:xfrm>
          <a:custGeom>
            <a:avLst/>
            <a:gdLst>
              <a:gd name="T0" fmla="*/ 0 w 975"/>
              <a:gd name="T1" fmla="*/ 141 h 1005"/>
              <a:gd name="T2" fmla="*/ 0 w 975"/>
              <a:gd name="T3" fmla="*/ 864 h 1005"/>
              <a:gd name="T4" fmla="*/ 168 w 975"/>
              <a:gd name="T5" fmla="*/ 966 h 1005"/>
              <a:gd name="T6" fmla="*/ 891 w 975"/>
              <a:gd name="T7" fmla="*/ 597 h 1005"/>
              <a:gd name="T8" fmla="*/ 889 w 975"/>
              <a:gd name="T9" fmla="*/ 391 h 1005"/>
              <a:gd name="T10" fmla="*/ 166 w 975"/>
              <a:gd name="T11" fmla="*/ 37 h 1005"/>
              <a:gd name="T12" fmla="*/ 0 w 975"/>
              <a:gd name="T13" fmla="*/ 141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" h="1005">
                <a:moveTo>
                  <a:pt x="0" y="141"/>
                </a:moveTo>
                <a:cubicBezTo>
                  <a:pt x="0" y="864"/>
                  <a:pt x="0" y="864"/>
                  <a:pt x="0" y="864"/>
                </a:cubicBezTo>
                <a:cubicBezTo>
                  <a:pt x="0" y="950"/>
                  <a:pt x="91" y="1005"/>
                  <a:pt x="168" y="966"/>
                </a:cubicBezTo>
                <a:cubicBezTo>
                  <a:pt x="891" y="597"/>
                  <a:pt x="891" y="597"/>
                  <a:pt x="891" y="597"/>
                </a:cubicBezTo>
                <a:cubicBezTo>
                  <a:pt x="975" y="554"/>
                  <a:pt x="974" y="432"/>
                  <a:pt x="889" y="391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89" y="0"/>
                  <a:pt x="0" y="55"/>
                  <a:pt x="0" y="141"/>
                </a:cubicBezTo>
                <a:close/>
              </a:path>
            </a:pathLst>
          </a:custGeom>
          <a:solidFill>
            <a:srgbClr val="41719C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4020548" y="1779381"/>
            <a:ext cx="1985628" cy="2211886"/>
          </a:xfrm>
          <a:custGeom>
            <a:avLst/>
            <a:gdLst>
              <a:gd name="T0" fmla="*/ 0 w 975"/>
              <a:gd name="T1" fmla="*/ 141 h 1005"/>
              <a:gd name="T2" fmla="*/ 0 w 975"/>
              <a:gd name="T3" fmla="*/ 864 h 1005"/>
              <a:gd name="T4" fmla="*/ 168 w 975"/>
              <a:gd name="T5" fmla="*/ 966 h 1005"/>
              <a:gd name="T6" fmla="*/ 891 w 975"/>
              <a:gd name="T7" fmla="*/ 597 h 1005"/>
              <a:gd name="T8" fmla="*/ 889 w 975"/>
              <a:gd name="T9" fmla="*/ 391 h 1005"/>
              <a:gd name="T10" fmla="*/ 166 w 975"/>
              <a:gd name="T11" fmla="*/ 37 h 1005"/>
              <a:gd name="T12" fmla="*/ 0 w 975"/>
              <a:gd name="T13" fmla="*/ 141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" h="1005">
                <a:moveTo>
                  <a:pt x="0" y="141"/>
                </a:moveTo>
                <a:cubicBezTo>
                  <a:pt x="0" y="864"/>
                  <a:pt x="0" y="864"/>
                  <a:pt x="0" y="864"/>
                </a:cubicBezTo>
                <a:cubicBezTo>
                  <a:pt x="0" y="950"/>
                  <a:pt x="91" y="1005"/>
                  <a:pt x="168" y="966"/>
                </a:cubicBezTo>
                <a:cubicBezTo>
                  <a:pt x="891" y="597"/>
                  <a:pt x="891" y="597"/>
                  <a:pt x="891" y="597"/>
                </a:cubicBezTo>
                <a:cubicBezTo>
                  <a:pt x="975" y="554"/>
                  <a:pt x="974" y="432"/>
                  <a:pt x="889" y="391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89" y="0"/>
                  <a:pt x="0" y="55"/>
                  <a:pt x="0" y="141"/>
                </a:cubicBezTo>
                <a:close/>
              </a:path>
            </a:pathLst>
          </a:custGeom>
          <a:solidFill>
            <a:srgbClr val="CEB6AA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390919" y="1779381"/>
            <a:ext cx="1985628" cy="2211886"/>
          </a:xfrm>
          <a:custGeom>
            <a:avLst/>
            <a:gdLst>
              <a:gd name="T0" fmla="*/ 0 w 975"/>
              <a:gd name="T1" fmla="*/ 141 h 1005"/>
              <a:gd name="T2" fmla="*/ 0 w 975"/>
              <a:gd name="T3" fmla="*/ 864 h 1005"/>
              <a:gd name="T4" fmla="*/ 168 w 975"/>
              <a:gd name="T5" fmla="*/ 966 h 1005"/>
              <a:gd name="T6" fmla="*/ 891 w 975"/>
              <a:gd name="T7" fmla="*/ 597 h 1005"/>
              <a:gd name="T8" fmla="*/ 889 w 975"/>
              <a:gd name="T9" fmla="*/ 391 h 1005"/>
              <a:gd name="T10" fmla="*/ 166 w 975"/>
              <a:gd name="T11" fmla="*/ 37 h 1005"/>
              <a:gd name="T12" fmla="*/ 0 w 975"/>
              <a:gd name="T13" fmla="*/ 141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" h="1005">
                <a:moveTo>
                  <a:pt x="0" y="141"/>
                </a:moveTo>
                <a:cubicBezTo>
                  <a:pt x="0" y="864"/>
                  <a:pt x="0" y="864"/>
                  <a:pt x="0" y="864"/>
                </a:cubicBezTo>
                <a:cubicBezTo>
                  <a:pt x="0" y="950"/>
                  <a:pt x="91" y="1005"/>
                  <a:pt x="168" y="966"/>
                </a:cubicBezTo>
                <a:cubicBezTo>
                  <a:pt x="891" y="597"/>
                  <a:pt x="891" y="597"/>
                  <a:pt x="891" y="597"/>
                </a:cubicBezTo>
                <a:cubicBezTo>
                  <a:pt x="975" y="554"/>
                  <a:pt x="974" y="432"/>
                  <a:pt x="889" y="391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89" y="0"/>
                  <a:pt x="0" y="55"/>
                  <a:pt x="0" y="141"/>
                </a:cubicBezTo>
                <a:close/>
              </a:path>
            </a:pathLst>
          </a:custGeom>
          <a:solidFill>
            <a:srgbClr val="41719C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651369" y="462316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1028864" y="495927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4277677" y="462316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3655172" y="495927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6903985" y="462316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6281480" y="495927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9530293" y="462316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8907788" y="495927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iconfont-1187-868319"/>
          <p:cNvSpPr>
            <a:spLocks noChangeAspect="1"/>
          </p:cNvSpPr>
          <p:nvPr/>
        </p:nvSpPr>
        <p:spPr bwMode="auto">
          <a:xfrm>
            <a:off x="1758930" y="2489671"/>
            <a:ext cx="780694" cy="78004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iconfont-11920-5700803"/>
          <p:cNvSpPr>
            <a:spLocks noChangeAspect="1"/>
          </p:cNvSpPr>
          <p:nvPr/>
        </p:nvSpPr>
        <p:spPr bwMode="auto">
          <a:xfrm>
            <a:off x="9709830" y="2490478"/>
            <a:ext cx="671168" cy="671168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iconfont-1191-866883"/>
          <p:cNvSpPr>
            <a:spLocks noChangeAspect="1"/>
          </p:cNvSpPr>
          <p:nvPr/>
        </p:nvSpPr>
        <p:spPr bwMode="auto">
          <a:xfrm>
            <a:off x="6994284" y="2456827"/>
            <a:ext cx="724535" cy="717058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iconfont-1187-868307"/>
          <p:cNvSpPr>
            <a:spLocks noChangeAspect="1"/>
          </p:cNvSpPr>
          <p:nvPr/>
        </p:nvSpPr>
        <p:spPr bwMode="auto">
          <a:xfrm>
            <a:off x="4451283" y="2477449"/>
            <a:ext cx="687342" cy="672862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18943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1">
            <a:extLst>
              <a:ext uri="{FF2B5EF4-FFF2-40B4-BE49-F238E27FC236}">
                <a16:creationId xmlns:a16="http://schemas.microsoft.com/office/drawing/2014/main" id="{28D3D962-9A54-47B9-B651-A98D5ACF67C3}"/>
              </a:ext>
            </a:extLst>
          </p:cNvPr>
          <p:cNvSpPr>
            <a:spLocks/>
          </p:cNvSpPr>
          <p:nvPr/>
        </p:nvSpPr>
        <p:spPr bwMode="auto">
          <a:xfrm>
            <a:off x="4133321" y="3276617"/>
            <a:ext cx="1835953" cy="2200326"/>
          </a:xfrm>
          <a:custGeom>
            <a:avLst/>
            <a:gdLst>
              <a:gd name="T0" fmla="*/ 3095331 w 377"/>
              <a:gd name="T1" fmla="*/ 3719513 h 452"/>
              <a:gd name="T2" fmla="*/ 2568466 w 377"/>
              <a:gd name="T3" fmla="*/ 2822551 h 452"/>
              <a:gd name="T4" fmla="*/ 3103563 w 377"/>
              <a:gd name="T5" fmla="*/ 1909131 h 452"/>
              <a:gd name="T6" fmla="*/ 1811098 w 377"/>
              <a:gd name="T7" fmla="*/ 534886 h 452"/>
              <a:gd name="T8" fmla="*/ 905549 w 377"/>
              <a:gd name="T9" fmla="*/ 0 h 452"/>
              <a:gd name="T10" fmla="*/ 0 w 377"/>
              <a:gd name="T11" fmla="*/ 534886 h 452"/>
              <a:gd name="T12" fmla="*/ 3095331 w 377"/>
              <a:gd name="T13" fmla="*/ 3719513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6" y="452"/>
                </a:moveTo>
                <a:cubicBezTo>
                  <a:pt x="312" y="343"/>
                  <a:pt x="312" y="343"/>
                  <a:pt x="312" y="343"/>
                </a:cubicBezTo>
                <a:cubicBezTo>
                  <a:pt x="377" y="232"/>
                  <a:pt x="377" y="232"/>
                  <a:pt x="377" y="232"/>
                </a:cubicBezTo>
                <a:cubicBezTo>
                  <a:pt x="292" y="223"/>
                  <a:pt x="224" y="152"/>
                  <a:pt x="220" y="65"/>
                </a:cubicBezTo>
                <a:cubicBezTo>
                  <a:pt x="110" y="0"/>
                  <a:pt x="110" y="0"/>
                  <a:pt x="110" y="0"/>
                </a:cubicBezTo>
                <a:cubicBezTo>
                  <a:pt x="0" y="65"/>
                  <a:pt x="0" y="65"/>
                  <a:pt x="0" y="65"/>
                </a:cubicBezTo>
                <a:cubicBezTo>
                  <a:pt x="4" y="273"/>
                  <a:pt x="169" y="442"/>
                  <a:pt x="376" y="452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1CABAF02-792E-4DBB-95ED-1D4DBEE328AC}"/>
              </a:ext>
            </a:extLst>
          </p:cNvPr>
          <p:cNvSpPr>
            <a:spLocks/>
          </p:cNvSpPr>
          <p:nvPr/>
        </p:nvSpPr>
        <p:spPr bwMode="auto">
          <a:xfrm>
            <a:off x="5779575" y="3646625"/>
            <a:ext cx="2200326" cy="1835013"/>
          </a:xfrm>
          <a:custGeom>
            <a:avLst/>
            <a:gdLst>
              <a:gd name="T0" fmla="*/ 0 w 452"/>
              <a:gd name="T1" fmla="*/ 2196889 h 377"/>
              <a:gd name="T2" fmla="*/ 534886 w 452"/>
              <a:gd name="T3" fmla="*/ 3101975 h 377"/>
              <a:gd name="T4" fmla="*/ 3719513 w 452"/>
              <a:gd name="T5" fmla="*/ 8228 h 377"/>
              <a:gd name="T6" fmla="*/ 2822551 w 452"/>
              <a:gd name="T7" fmla="*/ 534823 h 377"/>
              <a:gd name="T8" fmla="*/ 1909131 w 452"/>
              <a:gd name="T9" fmla="*/ 0 h 377"/>
              <a:gd name="T10" fmla="*/ 534886 w 452"/>
              <a:gd name="T11" fmla="*/ 1283576 h 377"/>
              <a:gd name="T12" fmla="*/ 0 w 452"/>
              <a:gd name="T13" fmla="*/ 2196889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0" y="267"/>
                </a:moveTo>
                <a:cubicBezTo>
                  <a:pt x="65" y="377"/>
                  <a:pt x="65" y="377"/>
                  <a:pt x="65" y="377"/>
                </a:cubicBezTo>
                <a:cubicBezTo>
                  <a:pt x="273" y="373"/>
                  <a:pt x="442" y="207"/>
                  <a:pt x="452" y="1"/>
                </a:cubicBezTo>
                <a:cubicBezTo>
                  <a:pt x="343" y="65"/>
                  <a:pt x="343" y="65"/>
                  <a:pt x="343" y="65"/>
                </a:cubicBezTo>
                <a:cubicBezTo>
                  <a:pt x="232" y="0"/>
                  <a:pt x="232" y="0"/>
                  <a:pt x="232" y="0"/>
                </a:cubicBezTo>
                <a:cubicBezTo>
                  <a:pt x="223" y="85"/>
                  <a:pt x="152" y="153"/>
                  <a:pt x="65" y="156"/>
                </a:cubicBezTo>
                <a:lnTo>
                  <a:pt x="0" y="267"/>
                </a:ln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EF75F30D-54F4-4897-9761-DA6547C12BB2}"/>
              </a:ext>
            </a:extLst>
          </p:cNvPr>
          <p:cNvSpPr>
            <a:spLocks/>
          </p:cNvSpPr>
          <p:nvPr/>
        </p:nvSpPr>
        <p:spPr bwMode="auto">
          <a:xfrm>
            <a:off x="6149582" y="1635999"/>
            <a:ext cx="1835014" cy="2200325"/>
          </a:xfrm>
          <a:custGeom>
            <a:avLst/>
            <a:gdLst>
              <a:gd name="T0" fmla="*/ 3101975 w 377"/>
              <a:gd name="T1" fmla="*/ 3184627 h 452"/>
              <a:gd name="T2" fmla="*/ 8228 w 377"/>
              <a:gd name="T3" fmla="*/ 0 h 452"/>
              <a:gd name="T4" fmla="*/ 534823 w 377"/>
              <a:gd name="T5" fmla="*/ 896962 h 452"/>
              <a:gd name="T6" fmla="*/ 0 w 377"/>
              <a:gd name="T7" fmla="*/ 1810382 h 452"/>
              <a:gd name="T8" fmla="*/ 1283576 w 377"/>
              <a:gd name="T9" fmla="*/ 3184627 h 452"/>
              <a:gd name="T10" fmla="*/ 2196889 w 377"/>
              <a:gd name="T11" fmla="*/ 3719513 h 452"/>
              <a:gd name="T12" fmla="*/ 3101975 w 377"/>
              <a:gd name="T13" fmla="*/ 3184627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7" y="387"/>
                </a:moveTo>
                <a:cubicBezTo>
                  <a:pt x="373" y="179"/>
                  <a:pt x="207" y="10"/>
                  <a:pt x="1" y="0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0" y="220"/>
                  <a:pt x="0" y="220"/>
                  <a:pt x="0" y="220"/>
                </a:cubicBezTo>
                <a:cubicBezTo>
                  <a:pt x="85" y="229"/>
                  <a:pt x="153" y="300"/>
                  <a:pt x="156" y="387"/>
                </a:cubicBezTo>
                <a:cubicBezTo>
                  <a:pt x="267" y="452"/>
                  <a:pt x="267" y="452"/>
                  <a:pt x="267" y="452"/>
                </a:cubicBezTo>
                <a:lnTo>
                  <a:pt x="377" y="387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480CDAFD-66CB-41AE-95D0-27A7BDDCE758}"/>
              </a:ext>
            </a:extLst>
          </p:cNvPr>
          <p:cNvSpPr>
            <a:spLocks/>
          </p:cNvSpPr>
          <p:nvPr/>
        </p:nvSpPr>
        <p:spPr bwMode="auto">
          <a:xfrm>
            <a:off x="4138956" y="1631303"/>
            <a:ext cx="2200326" cy="1835013"/>
          </a:xfrm>
          <a:custGeom>
            <a:avLst/>
            <a:gdLst>
              <a:gd name="T0" fmla="*/ 3719513 w 452"/>
              <a:gd name="T1" fmla="*/ 905086 h 377"/>
              <a:gd name="T2" fmla="*/ 3184627 w 452"/>
              <a:gd name="T3" fmla="*/ 0 h 377"/>
              <a:gd name="T4" fmla="*/ 0 w 452"/>
              <a:gd name="T5" fmla="*/ 3093747 h 377"/>
              <a:gd name="T6" fmla="*/ 896962 w 452"/>
              <a:gd name="T7" fmla="*/ 2567152 h 377"/>
              <a:gd name="T8" fmla="*/ 1810382 w 452"/>
              <a:gd name="T9" fmla="*/ 3101975 h 377"/>
              <a:gd name="T10" fmla="*/ 3184627 w 452"/>
              <a:gd name="T11" fmla="*/ 1810171 h 377"/>
              <a:gd name="T12" fmla="*/ 3719513 w 452"/>
              <a:gd name="T13" fmla="*/ 905086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452" y="110"/>
                </a:moveTo>
                <a:cubicBezTo>
                  <a:pt x="387" y="0"/>
                  <a:pt x="387" y="0"/>
                  <a:pt x="387" y="0"/>
                </a:cubicBezTo>
                <a:cubicBezTo>
                  <a:pt x="179" y="4"/>
                  <a:pt x="10" y="169"/>
                  <a:pt x="0" y="376"/>
                </a:cubicBezTo>
                <a:cubicBezTo>
                  <a:pt x="109" y="312"/>
                  <a:pt x="109" y="312"/>
                  <a:pt x="109" y="312"/>
                </a:cubicBezTo>
                <a:cubicBezTo>
                  <a:pt x="220" y="377"/>
                  <a:pt x="220" y="377"/>
                  <a:pt x="220" y="377"/>
                </a:cubicBezTo>
                <a:cubicBezTo>
                  <a:pt x="229" y="292"/>
                  <a:pt x="300" y="224"/>
                  <a:pt x="387" y="220"/>
                </a:cubicBezTo>
                <a:lnTo>
                  <a:pt x="452" y="110"/>
                </a:lnTo>
                <a:close/>
              </a:path>
            </a:pathLst>
          </a:custGeom>
          <a:solidFill>
            <a:srgbClr val="CEB6AA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5578463" y="3419032"/>
            <a:ext cx="99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Freeform 99"/>
          <p:cNvSpPr>
            <a:spLocks noEditPoints="1"/>
          </p:cNvSpPr>
          <p:nvPr/>
        </p:nvSpPr>
        <p:spPr bwMode="auto">
          <a:xfrm>
            <a:off x="6805329" y="4313003"/>
            <a:ext cx="532072" cy="345978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100"/>
          <p:cNvSpPr>
            <a:spLocks noEditPoints="1"/>
          </p:cNvSpPr>
          <p:nvPr/>
        </p:nvSpPr>
        <p:spPr bwMode="auto">
          <a:xfrm>
            <a:off x="4793124" y="4132151"/>
            <a:ext cx="516346" cy="52683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4905601" y="2411478"/>
            <a:ext cx="463926" cy="453442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102"/>
          <p:cNvSpPr>
            <a:spLocks noEditPoints="1"/>
          </p:cNvSpPr>
          <p:nvPr/>
        </p:nvSpPr>
        <p:spPr bwMode="auto">
          <a:xfrm>
            <a:off x="6870658" y="2437957"/>
            <a:ext cx="435096" cy="526832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1"/>
          <p:cNvSpPr txBox="1">
            <a:spLocks noChangeArrowheads="1"/>
          </p:cNvSpPr>
          <p:nvPr/>
        </p:nvSpPr>
        <p:spPr bwMode="auto">
          <a:xfrm>
            <a:off x="8797427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8797427" y="2465184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8810127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48" name="1"/>
          <p:cNvSpPr txBox="1">
            <a:spLocks noChangeArrowheads="1"/>
          </p:cNvSpPr>
          <p:nvPr/>
        </p:nvSpPr>
        <p:spPr bwMode="auto">
          <a:xfrm>
            <a:off x="8810127" y="4296865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1"/>
          <p:cNvSpPr txBox="1">
            <a:spLocks noChangeArrowheads="1"/>
          </p:cNvSpPr>
          <p:nvPr/>
        </p:nvSpPr>
        <p:spPr bwMode="auto">
          <a:xfrm>
            <a:off x="2304605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1"/>
          <p:cNvSpPr txBox="1">
            <a:spLocks noChangeArrowheads="1"/>
          </p:cNvSpPr>
          <p:nvPr/>
        </p:nvSpPr>
        <p:spPr bwMode="auto">
          <a:xfrm>
            <a:off x="831939" y="2465184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1" name="1"/>
          <p:cNvSpPr txBox="1">
            <a:spLocks noChangeArrowheads="1"/>
          </p:cNvSpPr>
          <p:nvPr/>
        </p:nvSpPr>
        <p:spPr bwMode="auto">
          <a:xfrm>
            <a:off x="2317305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1"/>
          <p:cNvSpPr txBox="1">
            <a:spLocks noChangeArrowheads="1"/>
          </p:cNvSpPr>
          <p:nvPr/>
        </p:nvSpPr>
        <p:spPr bwMode="auto">
          <a:xfrm>
            <a:off x="844639" y="4296865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54" name="平行四边形 5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41205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1305</Words>
  <Application>Microsoft Office PowerPoint</Application>
  <PresentationFormat>宽屏</PresentationFormat>
  <Paragraphs>112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inpin heiti</vt:lpstr>
      <vt:lpstr>微软雅黑</vt:lpstr>
      <vt:lpstr>Arial</vt:lpstr>
      <vt:lpstr>Calibri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87</cp:revision>
  <dcterms:created xsi:type="dcterms:W3CDTF">2020-07-14T08:57:42Z</dcterms:created>
  <dcterms:modified xsi:type="dcterms:W3CDTF">2020-10-08T04:30:37Z</dcterms:modified>
</cp:coreProperties>
</file>