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104\Downloads\ch09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104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9-4BB9-9284-81CA7829AAD0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29-4BB9-9284-81CA7829AAD0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29-4BB9-9284-81CA7829A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8287456"/>
        <c:axId val="408299520"/>
        <c:axId val="0"/>
      </c:bar3DChart>
      <c:catAx>
        <c:axId val="4082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8299520"/>
        <c:crosses val="autoZero"/>
        <c:auto val="1"/>
        <c:lblAlgn val="ctr"/>
        <c:lblOffset val="100"/>
        <c:noMultiLvlLbl val="0"/>
      </c:catAx>
      <c:valAx>
        <c:axId val="40829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50" b="0" i="0" baseline="0">
                    <a:effectLst/>
                  </a:rPr>
                  <a:t>金額</a:t>
                </a:r>
                <a:r>
                  <a:rPr lang="en-US" altLang="zh-TW" sz="1050" b="0" i="0" baseline="0">
                    <a:effectLst/>
                  </a:rPr>
                  <a:t>(</a:t>
                </a:r>
                <a:r>
                  <a:rPr lang="zh-TW" altLang="zh-TW" sz="1050" b="0" i="0" baseline="0">
                    <a:effectLst/>
                  </a:rPr>
                  <a:t>千元</a:t>
                </a:r>
                <a:r>
                  <a:rPr lang="en-US" altLang="zh-TW" sz="1050" b="0" i="0" baseline="0">
                    <a:effectLst/>
                  </a:rPr>
                  <a:t>)</a:t>
                </a:r>
                <a:endParaRPr lang="zh-TW" altLang="zh-TW" sz="105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zh-TW" altLang="en-US"/>
              </a:p>
            </c:rich>
          </c:tx>
          <c:layout>
            <c:manualLayout>
              <c:xMode val="edge"/>
              <c:yMode val="edge"/>
              <c:x val="1.3090761050860518E-2"/>
              <c:y val="0.35581518919858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82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C-4EE7-9F06-19C11AF9E1EF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C-4EE7-9F06-19C11AF9E1EF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5C-4EE7-9F06-19C11AF9E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5C-4EE7-9F06-19C11AF9E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layout>
        <c:manualLayout>
          <c:xMode val="edge"/>
          <c:yMode val="edge"/>
          <c:x val="0.3793295533175628"/>
          <c:y val="1.8691584200067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0-4DC5-A94D-DCAC8BE925C1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90-4DC5-A94D-DCAC8BE925C1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90-4DC5-A94D-DCAC8BE92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zh-TW" sz="1800" b="0" i="0" baseline="0">
                    <a:effectLst/>
                  </a:rPr>
                  <a:t>金額</a:t>
                </a:r>
                <a:r>
                  <a:rPr lang="en-US" altLang="zh-TW" sz="1800" b="0" i="0" baseline="0">
                    <a:effectLst/>
                  </a:rPr>
                  <a:t>(</a:t>
                </a:r>
                <a:r>
                  <a:rPr lang="zh-TW" altLang="zh-TW" sz="1800" b="0" i="0" baseline="0">
                    <a:effectLst/>
                  </a:rPr>
                  <a:t>千元</a:t>
                </a:r>
                <a:r>
                  <a:rPr lang="en-US" altLang="zh-TW" sz="1800" b="0" i="0" baseline="0">
                    <a:effectLst/>
                  </a:rPr>
                  <a:t>)</a:t>
                </a:r>
                <a:endParaRPr lang="zh-TW" altLang="zh-TW">
                  <a:effectLst/>
                </a:endParaRPr>
              </a:p>
            </c:rich>
          </c:tx>
          <c:layout>
            <c:manualLayout>
              <c:xMode val="edge"/>
              <c:yMode val="edge"/>
              <c:x val="0.3906031773775015"/>
              <c:y val="0.88639294370619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B5-4CEB-B292-A4F71E9935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1B5-4CEB-B292-A4F71E993525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B5-4CEB-B292-A4F71E993525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B5-4CEB-B292-A4F71E9935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1B5-4CEB-B292-A4F71E9935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B5-4CEB-B292-A4F71E99352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E8-432A-93FF-AA031BAC1FC0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E8-432A-93FF-AA031BAC1F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E8-432A-93FF-AA031BAC1F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E8-432A-93FF-AA031BAC1FC0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EE8-432A-93FF-AA031BAC1F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EE8-432A-93FF-AA031BAC1F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EE8-432A-93FF-AA031BAC1FC0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187421591815159"/>
          <c:y val="0.32644837025433765"/>
          <c:w val="0.81812578408184844"/>
          <c:h val="0.67355162974566241"/>
        </c:manualLayout>
      </c:layout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57A-4E9B-8E3C-BC3C5EA538D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7A-4E9B-8E3C-BC3C5EA538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7A-4E9B-8E3C-BC3C5EA538D4}"/>
              </c:ext>
            </c:extLst>
          </c:dPt>
          <c:dPt>
            <c:idx val="3"/>
            <c:bubble3D val="0"/>
            <c:explosion val="21"/>
            <c:spPr>
              <a:solidFill>
                <a:schemeClr val="accent4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57A-4E9B-8E3C-BC3C5EA538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57A-4E9B-8E3C-BC3C5EA538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7A-4E9B-8E3C-BC3C5EA538D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3-45A1-9493-64712218763F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A3-45A1-9493-647122187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830044276665773"/>
          <c:y val="0.8989910979228487"/>
          <c:w val="0.3177101967799642"/>
          <c:h val="6.6766045935652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</c:marker>
          <c:dPt>
            <c:idx val="0"/>
            <c:marker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76-4EAC-A272-FF2593676289}"/>
              </c:ext>
            </c:extLst>
          </c:dPt>
          <c:dPt>
            <c:idx val="1"/>
            <c:marker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76-4EAC-A272-FF2593676289}"/>
              </c:ext>
            </c:extLst>
          </c:dPt>
          <c:dPt>
            <c:idx val="2"/>
            <c:marker>
              <c:spPr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3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76-4EAC-A272-FF2593676289}"/>
              </c:ext>
            </c:extLst>
          </c:dPt>
          <c:dPt>
            <c:idx val="3"/>
            <c:marker>
              <c:spPr>
                <a:gradFill rotWithShape="1"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4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76-4EAC-A272-FF2593676289}"/>
              </c:ext>
            </c:extLst>
          </c:dPt>
          <c:dPt>
            <c:idx val="4"/>
            <c:marker>
              <c:spPr>
                <a:gradFill rotWithShape="1"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76-4EAC-A272-FF2593676289}"/>
              </c:ext>
            </c:extLst>
          </c:dPt>
          <c:dPt>
            <c:idx val="5"/>
            <c:marker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676-4EAC-A272-FF2593676289}"/>
              </c:ext>
            </c:extLst>
          </c:dPt>
          <c:dPt>
            <c:idx val="6"/>
            <c:marker>
              <c:spPr>
                <a:gradFill rotWithShape="1">
                  <a:gsLst>
                    <a:gs pos="0">
                      <a:schemeClr val="accent1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E676-4EAC-A272-FF2593676289}"/>
              </c:ext>
            </c:extLst>
          </c:dPt>
          <c:dPt>
            <c:idx val="7"/>
            <c:marker>
              <c:spPr>
                <a:gradFill rotWithShape="1">
                  <a:gsLst>
                    <a:gs pos="0">
                      <a:schemeClr val="accent2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676-4EAC-A272-FF2593676289}"/>
              </c:ext>
            </c:extLst>
          </c:dPt>
          <c:dPt>
            <c:idx val="8"/>
            <c:marker>
              <c:spPr>
                <a:gradFill rotWithShape="1">
                  <a:gsLst>
                    <a:gs pos="0">
                      <a:schemeClr val="accent3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3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E676-4EAC-A272-FF2593676289}"/>
              </c:ext>
            </c:extLst>
          </c:dPt>
          <c:dPt>
            <c:idx val="9"/>
            <c:marker>
              <c:spPr>
                <a:gradFill rotWithShape="1">
                  <a:gsLst>
                    <a:gs pos="0">
                      <a:schemeClr val="accent4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4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E676-4EAC-A272-FF2593676289}"/>
              </c:ext>
            </c:extLst>
          </c:dPt>
          <c:dPt>
            <c:idx val="10"/>
            <c:marker>
              <c:spPr>
                <a:gradFill rotWithShape="1">
                  <a:gsLst>
                    <a:gs pos="0">
                      <a:schemeClr val="accent5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5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E676-4EAC-A272-FF2593676289}"/>
              </c:ext>
            </c:extLst>
          </c:dPt>
          <c:dPt>
            <c:idx val="11"/>
            <c:marker>
              <c:spPr>
                <a:gradFill rotWithShape="1">
                  <a:gsLst>
                    <a:gs pos="0">
                      <a:schemeClr val="accent6">
                        <a:lumMod val="6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lumMod val="6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6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6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E676-4EAC-A272-FF2593676289}"/>
              </c:ext>
            </c:extLst>
          </c:dPt>
          <c:dPt>
            <c:idx val="12"/>
            <c:marker>
              <c:spPr>
                <a:gradFill rotWithShape="1">
                  <a:gsLst>
                    <a:gs pos="0">
                      <a:schemeClr val="accent1">
                        <a:lumMod val="80000"/>
                        <a:lumOff val="2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lumMod val="80000"/>
                        <a:lumOff val="2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80000"/>
                        <a:lumOff val="2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E676-4EAC-A272-FF2593676289}"/>
              </c:ext>
            </c:extLst>
          </c:dPt>
          <c:dPt>
            <c:idx val="13"/>
            <c:marker>
              <c:spPr>
                <a:gradFill rotWithShape="1">
                  <a:gsLst>
                    <a:gs pos="0">
                      <a:schemeClr val="accent2">
                        <a:lumMod val="80000"/>
                        <a:lumOff val="2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lumMod val="80000"/>
                        <a:lumOff val="2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80000"/>
                        <a:lumOff val="2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E676-4EAC-A272-FF2593676289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E676-4EAC-A272-FF2593676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C-4390-9BBA-EA1EDC32BF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2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>
              <a:gsLst>
                <a:gs pos="51700">
                  <a:schemeClr val="accent2">
                    <a:shade val="53000"/>
                    <a:lumMod val="60000"/>
                    <a:lumOff val="40000"/>
                  </a:schemeClr>
                </a:gs>
                <a:gs pos="0">
                  <a:schemeClr val="accent2">
                    <a:shade val="53000"/>
                  </a:schemeClr>
                </a:gs>
                <a:gs pos="100000">
                  <a:schemeClr val="accent2">
                    <a:shade val="53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51700">
                    <a:schemeClr val="accent2">
                      <a:shade val="53000"/>
                      <a:lumMod val="60000"/>
                      <a:lumOff val="40000"/>
                    </a:schemeClr>
                  </a:gs>
                  <a:gs pos="0">
                    <a:schemeClr val="accent2">
                      <a:shade val="53000"/>
                    </a:schemeClr>
                  </a:gs>
                  <a:gs pos="100000">
                    <a:schemeClr val="accent2">
                      <a:shade val="53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B7-4E87-BA1D-8CD73C2DF6B3}"/>
              </c:ext>
            </c:extLst>
          </c:dPt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B7-4E87-BA1D-8CD73C2DF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B7-4E87-BA1D-8CD73C2DF6B3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B7-4E87-BA1D-8CD73C2DF6B3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B7-4E87-BA1D-8CD73C2DF6B3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FB7-4E87-BA1D-8CD73C2DF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 cap="sq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51700">
            <a:schemeClr val="phClr">
              <a:lumMod val="60000"/>
              <a:lumOff val="40000"/>
            </a:schemeClr>
          </a:gs>
          <a:gs pos="0">
            <a:schemeClr val="phClr"/>
          </a:gs>
          <a:gs pos="100000">
            <a:schemeClr val="phClr"/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51700">
            <a:schemeClr val="phClr">
              <a:lumMod val="60000"/>
              <a:lumOff val="40000"/>
            </a:schemeClr>
          </a:gs>
          <a:gs pos="0">
            <a:schemeClr val="phClr"/>
          </a:gs>
          <a:gs pos="100000">
            <a:schemeClr val="phClr"/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25400" cap="sq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50000"/>
        <a:lumOff val="50000"/>
      </a:schemeClr>
    </cs:fontRef>
    <cs:defRPr sz="1400" b="1" i="0" kern="1200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0.27827</cdr:x>
      <cdr:y>0</cdr:y>
    </cdr:from>
    <cdr:to>
      <cdr:x>0.633</cdr:x>
      <cdr:y>0.1353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5687A71-9C10-4EF1-9DDB-0033892FF04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87366" y="0"/>
          <a:ext cx="1896020" cy="53649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27E2AEDA-9AE4-40A8-8E87-75A6AF5AC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095761"/>
              </p:ext>
            </p:extLst>
          </p:nvPr>
        </p:nvGraphicFramePr>
        <p:xfrm>
          <a:off x="4592334" y="3260979"/>
          <a:ext cx="4544704" cy="27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594107"/>
              </p:ext>
            </p:extLst>
          </p:nvPr>
        </p:nvGraphicFramePr>
        <p:xfrm>
          <a:off x="4737400" y="3524574"/>
          <a:ext cx="4240247" cy="246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894005"/>
              </p:ext>
            </p:extLst>
          </p:nvPr>
        </p:nvGraphicFramePr>
        <p:xfrm>
          <a:off x="4637876" y="3283198"/>
          <a:ext cx="4110588" cy="28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361065"/>
              </p:ext>
            </p:extLst>
          </p:nvPr>
        </p:nvGraphicFramePr>
        <p:xfrm>
          <a:off x="4731159" y="3260981"/>
          <a:ext cx="4242288" cy="28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878927"/>
              </p:ext>
            </p:extLst>
          </p:nvPr>
        </p:nvGraphicFramePr>
        <p:xfrm>
          <a:off x="4764887" y="3260981"/>
          <a:ext cx="4254603" cy="288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101978"/>
              </p:ext>
            </p:extLst>
          </p:nvPr>
        </p:nvGraphicFramePr>
        <p:xfrm>
          <a:off x="4932040" y="3288567"/>
          <a:ext cx="3938574" cy="259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943900"/>
              </p:ext>
            </p:extLst>
          </p:nvPr>
        </p:nvGraphicFramePr>
        <p:xfrm>
          <a:off x="5004047" y="3357736"/>
          <a:ext cx="3851815" cy="273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428006"/>
              </p:ext>
            </p:extLst>
          </p:nvPr>
        </p:nvGraphicFramePr>
        <p:xfrm>
          <a:off x="4978650" y="3314659"/>
          <a:ext cx="4024716" cy="2790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762805"/>
              </p:ext>
            </p:extLst>
          </p:nvPr>
        </p:nvGraphicFramePr>
        <p:xfrm>
          <a:off x="4920231" y="3260980"/>
          <a:ext cx="4044255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74501"/>
              </p:ext>
            </p:extLst>
          </p:nvPr>
        </p:nvGraphicFramePr>
        <p:xfrm>
          <a:off x="4571999" y="3248095"/>
          <a:ext cx="4708377" cy="288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762</TotalTime>
  <Words>655</Words>
  <Application>Microsoft Office PowerPoint</Application>
  <PresentationFormat>如螢幕大小 (4:3)</PresentationFormat>
  <Paragraphs>470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87</cp:revision>
  <dcterms:created xsi:type="dcterms:W3CDTF">2017-01-16T13:26:16Z</dcterms:created>
  <dcterms:modified xsi:type="dcterms:W3CDTF">2024-04-23T06:31:18Z</dcterms:modified>
</cp:coreProperties>
</file>