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2"/>
  </p:notesMasterIdLst>
  <p:sldIdLst>
    <p:sldId id="316" r:id="rId2"/>
    <p:sldId id="301" r:id="rId3"/>
    <p:sldId id="306" r:id="rId4"/>
    <p:sldId id="267" r:id="rId5"/>
    <p:sldId id="325" r:id="rId6"/>
    <p:sldId id="324" r:id="rId7"/>
    <p:sldId id="328" r:id="rId8"/>
    <p:sldId id="327" r:id="rId9"/>
    <p:sldId id="297" r:id="rId10"/>
    <p:sldId id="320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8D9A"/>
    <a:srgbClr val="7CAFDE"/>
    <a:srgbClr val="3ABFC4"/>
    <a:srgbClr val="3F4F5E"/>
    <a:srgbClr val="425269"/>
    <a:srgbClr val="B6C6B6"/>
    <a:srgbClr val="D3995F"/>
    <a:srgbClr val="BD804A"/>
    <a:srgbClr val="7B91A1"/>
    <a:srgbClr val="8AAC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56" y="114"/>
      </p:cViewPr>
      <p:guideLst>
        <p:guide orient="horz" pos="2160"/>
        <p:guide pos="72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25BB2-08EC-4F81-AE47-4D9F7C913450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54411-6D0A-49A7-81D8-9A845F50F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564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240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085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187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439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927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38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867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641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54411-6D0A-49A7-81D8-9A845F50F6F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278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2CA35-3062-407C-A83C-49F792045B1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963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79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06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251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5251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847850" y="2038350"/>
            <a:ext cx="7886700" cy="34671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254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847850" y="2038350"/>
            <a:ext cx="7886700" cy="34671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04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68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59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29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757478" y="6412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8532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65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131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38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3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23C4F-A2F8-4751-B828-D79BBA9D5D9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23DCD-4C79-4B52-A674-233DC12F414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03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notesSlide" Target="../notesSlides/notesSlide6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V="1">
            <a:off x="-1318234" y="-2279600"/>
            <a:ext cx="3083743" cy="7036509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rot="11174285" flipH="1">
            <a:off x="4550364" y="1789455"/>
            <a:ext cx="107568" cy="360143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4531115" y="2022979"/>
            <a:ext cx="486556" cy="119346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 flipV="1">
            <a:off x="4700621" y="1750227"/>
            <a:ext cx="317051" cy="272467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 rot="11174285">
            <a:off x="4668647" y="1742425"/>
            <a:ext cx="50405" cy="5040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9" name="直接连接符 8"/>
          <p:cNvCxnSpPr/>
          <p:nvPr/>
        </p:nvCxnSpPr>
        <p:spPr>
          <a:xfrm rot="7715704" flipH="1">
            <a:off x="4970171" y="1290764"/>
            <a:ext cx="46728" cy="156449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5040104" y="1238656"/>
            <a:ext cx="60177" cy="197392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4935490" y="1238655"/>
            <a:ext cx="164791" cy="43946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 rot="7715704">
            <a:off x="4929353" y="1278184"/>
            <a:ext cx="21897" cy="21896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2440077" y="5500381"/>
            <a:ext cx="285664" cy="253535"/>
          </a:xfrm>
          <a:prstGeom prst="triangle">
            <a:avLst>
              <a:gd name="adj" fmla="val 0"/>
            </a:avLst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10331" y="2717184"/>
            <a:ext cx="9105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 smtClean="0">
                <a:solidFill>
                  <a:srgbClr val="3ABFC4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Spring </a:t>
            </a:r>
            <a:r>
              <a:rPr lang="en-US" altLang="zh-CN" sz="7200" dirty="0" err="1" smtClean="0">
                <a:solidFill>
                  <a:srgbClr val="3ABFC4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Mvc</a:t>
            </a:r>
            <a:r>
              <a:rPr lang="en-US" altLang="zh-CN" sz="7200" dirty="0" smtClean="0">
                <a:solidFill>
                  <a:srgbClr val="3ABFC4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 </a:t>
            </a:r>
            <a:r>
              <a:rPr lang="zh-CN" altLang="en-US" sz="7200" dirty="0">
                <a:solidFill>
                  <a:srgbClr val="3ABFC4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入门</a:t>
            </a:r>
            <a:endParaRPr lang="zh-CN" altLang="en-US" sz="7200" dirty="0" smtClean="0">
              <a:solidFill>
                <a:srgbClr val="3ABFC4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V="1">
            <a:off x="10448291" y="2108895"/>
            <a:ext cx="3077858" cy="703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5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1" presetClass="entr" presetSubtype="0" fill="hold" grpId="2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35" presetClass="path" presetSubtype="0" decel="40000" fill="hold" grpId="1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Motion origin="layout" path="M -0.0388 -0.02686 L 0.14193 0.06828 " pathEditMode="relative" rAng="0" ptsTypes="AA">
                                          <p:cBhvr>
                                            <p:cTn id="25" dur="750" spd="-100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036" y="474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35" presetClass="path" presetSubtype="0" accel="40000" decel="40000" fill="hold" grpId="2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Motion origin="layout" path="M -0.0345 -0.02547 L 0.0043 -0.00278 " pathEditMode="relative" rAng="0" ptsTypes="AA">
                                          <p:cBhvr>
                                            <p:cTn id="2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40" y="113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" presetID="31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31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31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3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31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31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31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3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12" grpId="0" animBg="1"/>
          <p:bldP spid="14" grpId="0" animBg="1"/>
          <p:bldP spid="14" grpId="1" animBg="1"/>
          <p:bldP spid="14" grpId="2" animBg="1"/>
          <p:bldP spid="18" grpId="2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1" presetClass="entr" presetSubtype="0" fill="hold" grpId="2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35" presetClass="path" presetSubtype="0" decel="40000" fill="hold" grpId="1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Motion origin="layout" path="M -0.0388 -0.02686 L 0.14193 0.06828 " pathEditMode="relative" rAng="0" ptsTypes="AA">
                                          <p:cBhvr>
                                            <p:cTn id="25" dur="750" spd="-100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036" y="474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35" presetClass="path" presetSubtype="0" accel="40000" decel="40000" fill="hold" grpId="2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animMotion origin="layout" path="M -0.0345 -0.02547 L 0.0043 -0.00278 " pathEditMode="relative" rAng="0" ptsTypes="AA">
                                          <p:cBhvr>
                                            <p:cTn id="2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40" y="113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" presetID="31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31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31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3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31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31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31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3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12" grpId="0" animBg="1"/>
          <p:bldP spid="14" grpId="0" animBg="1"/>
          <p:bldP spid="14" grpId="1" animBg="1"/>
          <p:bldP spid="14" grpId="2" animBg="1"/>
          <p:bldP spid="18" grpId="2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86716" y="3198167"/>
            <a:ext cx="351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itchFamily="34" charset="0"/>
              </a:defRPr>
            </a:lvl1pPr>
          </a:lstStyle>
          <a:p>
            <a:r>
              <a:rPr lang="en-US" altLang="zh-CN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.</a:t>
            </a:r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53388" y="3198167"/>
            <a:ext cx="351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itchFamily="34" charset="0"/>
              </a:defRPr>
            </a:lvl1pPr>
          </a:lstStyle>
          <a:p>
            <a:r>
              <a:rPr lang="en-US" altLang="zh-CN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.</a:t>
            </a:r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31971" y="3198167"/>
            <a:ext cx="351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itchFamily="34" charset="0"/>
              </a:defRPr>
            </a:lvl1pPr>
          </a:lstStyle>
          <a:p>
            <a:r>
              <a:rPr lang="en-US" altLang="zh-CN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.</a:t>
            </a:r>
            <a:endParaRPr lang="zh-CN" altLang="en-US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-153162" y="2188750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-284226" y="25148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-195326" y="26514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210321" y="182203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-419871" y="207920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-281051" y="297526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408051" y="26672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-338201" y="286413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153162" y="218875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-446151" y="313344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254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300101" y="18132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281759" y="188062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-530996" y="2653881"/>
            <a:ext cx="126000" cy="126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-231045" y="3189574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-174689" y="2507742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127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-285813" y="2999868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0076325" y="231013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0066499" y="1762190"/>
            <a:ext cx="50400" cy="504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0164016" y="2397968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765637" y="2073923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986735" y="2164703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0145355" y="3013789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061380" y="4124131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11349005" y="4534678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2839865" y="1266190"/>
            <a:ext cx="162000" cy="162000"/>
          </a:xfrm>
          <a:prstGeom prst="ellipse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2864368" y="1072087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27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2619633" y="930340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28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637462" y="3804870"/>
            <a:ext cx="126000" cy="12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4695335" y="3152040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  <a:alpha val="57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1063248" y="643399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4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2266173" y="501781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6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3438719" y="4283841"/>
            <a:ext cx="108000" cy="108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10229694" y="2044130"/>
            <a:ext cx="43200" cy="432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2210253" y="2998561"/>
            <a:ext cx="730250" cy="73025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221083" y="4851400"/>
            <a:ext cx="2006600" cy="2006600"/>
          </a:xfrm>
          <a:prstGeom prst="ellipse">
            <a:avLst/>
          </a:prstGeom>
          <a:solidFill>
            <a:schemeClr val="bg1">
              <a:lumMod val="65000"/>
              <a:alpha val="87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9083675" y="224064"/>
            <a:ext cx="939800" cy="93980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10167906" y="4233636"/>
            <a:ext cx="939800" cy="939800"/>
          </a:xfrm>
          <a:prstGeom prst="ellipse">
            <a:avLst/>
          </a:prstGeom>
          <a:solidFill>
            <a:srgbClr val="999999"/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1186958" y="2041641"/>
            <a:ext cx="1107440" cy="1107440"/>
          </a:xfrm>
          <a:prstGeom prst="ellipse">
            <a:avLst/>
          </a:prstGeom>
          <a:solidFill>
            <a:schemeClr val="bg1">
              <a:lumMod val="65000"/>
              <a:alpha val="73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29" name="文本框 128" descr="e7d195523061f1c011414db08df74492ac20befa3fb15586EED641F7DA837B3633596E05B8AE62E50B5E5456BD3C648DCE2D234CC482E88EB223CB95B207F69907A09C8021443F850886F0462B4D95DAE7E52E05A390C4CE625F38A433E56E1506C378848893C4809CC188E12B64E27FF9994B107CB3C3C2C94CAA84DC1D73C7FCCF51DAA75E7A6B"/>
          <p:cNvSpPr txBox="1"/>
          <p:nvPr/>
        </p:nvSpPr>
        <p:spPr>
          <a:xfrm>
            <a:off x="4015536" y="2641433"/>
            <a:ext cx="433965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itchFamily="34" charset="0"/>
              </a:defRPr>
            </a:lvl1pPr>
          </a:lstStyle>
          <a:p>
            <a:r>
              <a:rPr lang="zh-CN" altLang="en-US" sz="8000" dirty="0" smtClean="0">
                <a:solidFill>
                  <a:srgbClr val="3ABFC4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谢谢聆听</a:t>
            </a:r>
            <a:endParaRPr lang="en-US" altLang="zh-CN" sz="8000" dirty="0" smtClean="0">
              <a:solidFill>
                <a:srgbClr val="3ABFC4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  <a:p>
            <a:r>
              <a:rPr lang="en-US" altLang="zh-CN" sz="4800" dirty="0" smtClean="0">
                <a:solidFill>
                  <a:srgbClr val="7CAFDE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THANK YOU</a:t>
            </a:r>
            <a:endParaRPr lang="zh-CN" altLang="en-US" sz="4800" dirty="0">
              <a:solidFill>
                <a:srgbClr val="7CAFDE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309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-0.00046 C 0.11901 -0.01157 0.19635 -0.03495 0.2651 -0.07917 C 0.33359 -0.12338 0.36015 -0.15532 0.41106 -0.1669 C 0.46198 -0.1787 0.5138 -0.14005 0.56796 -0.12523 C 0.62239 -0.11065 0.71106 -0.13472 0.74218 -0.1544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09" y="-842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91667E-6 -2.22222E-6 C 0.18282 0.00255 0.1961 0.29954 0.29584 0.29074 C 0.39545 0.28195 0.51576 0.0831 0.60339 0.06459 C 0.69089 0.04584 0.75847 0.17408 0.82097 0.17824 C 0.8836 0.18264 0.93672 0.10533 0.97917 0.09005 C 1.02201 0.07408 1.05065 0.09028 1.07982 0.10579 " pathEditMode="relative" rAng="0" ptsTypes="AAAAAA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1453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375E-6 4.07407E-6 C 0.08945 -0.02292 0.21015 -0.075 0.30989 -0.05232 C 0.40911 -0.02963 0.50976 0.12083 0.59648 0.13541 C 0.68307 0.15 0.76419 0.03703 0.82955 0.03541 C 0.89505 0.03356 0.94713 0.14051 0.98971 0.12523 C 1.03216 0.10926 1.0513 0.09884 1.08059 0.08634 " pathEditMode="relative" rAng="0" ptsTypes="AAAAAA">
                                      <p:cBhvr>
                                        <p:cTn id="19" dur="18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39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2.70833E-6 -0.00092 C 0.11536 0.02361 0.19036 -0.15717 0.28515 -0.15046 C 0.37903 -0.14352 0.4789 0.01875 0.56562 0.04051 C 0.65208 0.06204 0.73489 -0.0243 0.80416 -0.02106 C 0.87343 -0.01759 0.93867 0.07616 0.98125 0.06088 C 1.0237 0.04491 1.05495 0.02662 1.07903 -0.00185 " pathEditMode="relative" rAng="0" ptsTypes="AAAAAA">
                                      <p:cBhvr>
                                        <p:cTn id="21" dur="2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432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58333E-6 0 C 0.21419 0.01574 0.20625 0.15463 0.29622 0.16481 C 0.38606 0.175 0.4496 0.06065 0.53893 0.06065 C 0.62786 0.06088 0.7539 0.15556 0.83046 0.16528 C 0.90716 0.17477 0.95872 0.11944 0.99882 0.11806 C 1.03867 0.1169 1.08085 0.11435 1.10872 0.13403 " pathEditMode="relative" rAng="0" ptsTypes="AAAAAA">
                                      <p:cBhvr>
                                        <p:cTn id="23" dur="2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831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2.08333E-6 0 C 0.20586 0.08495 0.26133 0.28264 0.34857 0.28287 C 0.43568 0.28287 0.51575 0.21551 0.55612 0.17731 C 0.59648 0.13889 0.64648 0.08519 0.70755 0.08611 C 0.76823 0.08704 0.88099 0.18449 0.92122 0.18287 C 0.96081 0.18171 1.07357 0.17824 1.10872 0.13102 " pathEditMode="relative" rAng="0" ptsTypes="AAAAAA">
                                      <p:cBhvr>
                                        <p:cTn id="25" dur="1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1414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3.95833E-6 4.44444E-6 C 0.10208 -0.04908 0.21653 -0.11968 0.30768 -0.10232 C 0.39908 -0.0845 0.46875 0.08726 0.54713 0.10532 C 0.62565 0.12314 0.70755 0.00439 0.77799 0.00532 C 0.8483 0.00648 0.92682 0.12685 0.96953 0.11157 C 1.01185 0.0956 1.06171 0.07199 1.08606 0.04351 " pathEditMode="relative" rAng="0" ptsTypes="AAAA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37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6.25E-7 -0.00093 C 0.08945 -0.02361 0.23542 0.26597 0.33333 0.26921 C 0.43125 0.27268 0.52266 0.02616 0.5875 0.01921 C 0.65234 0.01227 0.71289 0.13495 0.77943 0.14398 C 0.84557 0.15324 0.94323 0.08958 0.98581 0.0743 C 1.02825 0.05833 1.0513 0.09791 1.0806 0.08541 " pathEditMode="relative" rAng="0" ptsTypes="AAAAAA">
                                      <p:cBhvr>
                                        <p:cTn id="29" dur="1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342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1.45833E-6 -0.00092 C 0.11523 0.02361 0.20664 -0.0368 0.30169 -0.03009 C 0.39557 -0.02315 0.47864 0.03565 0.56562 0.04028 C 0.65247 0.04491 0.7539 -0.00555 0.82318 -0.00231 C 0.89258 0.00116 0.93854 0.07593 0.98125 0.06065 C 1.02357 0.04468 1.05495 0.02639 1.07904 -0.00185 " pathEditMode="relative" rAng="0" ptsTypes="AAAA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166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3.125E-6 0 L -0.33399 0 " pathEditMode="relative" rAng="0" ptsTypes="AA">
                                      <p:cBhvr>
                                        <p:cTn id="33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06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4.375E-6 0 L -0.3306 0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36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79167E-6 4.44444E-6 C 0.20964 0.00347 0.22487 0.41944 0.33933 0.40717 C 0.45352 0.39467 0.59154 0.1162 0.69206 0.09027 C 0.79245 0.06412 0.86993 0.24375 0.94167 0.24953 C 1.01355 0.25555 1.07448 0.14745 1.12318 0.12592 C 1.17227 0.1037 1.20521 0.12638 1.23868 0.14814 " pathEditMode="relative" rAng="0" ptsTypes="AAAAAA">
                                      <p:cBhvr>
                                        <p:cTn id="37" dur="1449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27" y="2037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3.75E-6 3.7037E-6 C 0.09843 -0.04144 0.23138 -0.13542 0.34114 -0.09445 C 0.45039 -0.05348 0.56119 0.21828 0.65677 0.24444 C 0.75208 0.27083 0.8414 0.06689 0.91341 0.06389 C 0.98541 0.06064 1.04283 0.2537 1.08971 0.22615 C 1.13645 0.19722 1.15755 0.17847 1.18984 0.15601 " pathEditMode="relative" rAng="0" ptsTypes="AAAAAA">
                                      <p:cBhvr>
                                        <p:cTn id="39" dur="1122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492" y="710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fill="hold" grpId="0" nodeType="withEffect">
                                  <p:stCondLst>
                                    <p:cond delay="2638"/>
                                  </p:stCondLst>
                                  <p:childTnLst>
                                    <p:animMotion origin="layout" path="M -3.54167E-6 -0.00023 C 0.11524 0.02384 0.20092 -0.20486 0.30287 -0.18148 C 0.4043 -0.1581 0.52266 0.11806 0.61094 0.13982 C 0.69909 0.16181 0.77227 -0.01967 0.83217 -0.05023 C 0.89258 -0.08102 0.93946 -0.0588 0.97188 -0.04444 C 1.00417 -0.03009 1.05495 0.02685 1.07904 -0.00139 " pathEditMode="relative" rAng="0" ptsTypes="AAAAAA">
                                      <p:cBhvr>
                                        <p:cTn id="41" dur="148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06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fill="hold" grpId="0" nodeType="withEffect">
                                  <p:stCondLst>
                                    <p:cond delay="2938"/>
                                  </p:stCondLst>
                                  <p:childTnLst>
                                    <p:animMotion origin="layout" path="M -2.5E-6 0.00093 C 0.25404 0.02246 0.25977 0.32454 0.38373 0.32408 C 0.50782 0.32338 0.63789 -0.00833 0.74375 -0.00185 C 0.84935 0.00463 0.93412 0.34468 1.01836 0.36273 C 1.10235 0.38056 1.20078 0.10764 1.24844 0.10556 C 1.29545 0.10394 1.28203 0.16644 1.31511 0.19468 " pathEditMode="relative" rAng="0" ptsTypes="AAAAAA">
                                      <p:cBhvr>
                                        <p:cTn id="43" dur="1246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55" y="1796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fill="hold" grpId="0" nodeType="withEffect">
                                  <p:stCondLst>
                                    <p:cond delay="2788"/>
                                  </p:stCondLst>
                                  <p:childTnLst>
                                    <p:animMotion origin="layout" path="M 1.25E-6 -4.81481E-6 C 0.22708 0.11783 0.28841 0.39237 0.38463 0.39283 C 0.48073 0.39283 0.56914 0.29908 0.61367 0.24607 C 0.65833 0.19283 0.71341 0.11829 0.78086 0.11945 C 0.84779 0.12084 0.97226 0.25602 1.01667 0.25394 C 1.06042 0.25232 1.18489 0.24746 1.2237 0.18195 " pathEditMode="relative" rAng="0" ptsTypes="AAAAAA">
                                      <p:cBhvr>
                                        <p:cTn id="45" dur="13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85" y="1963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fill="hold" grpId="0" nodeType="withEffect">
                                  <p:stCondLst>
                                    <p:cond delay="2863"/>
                                  </p:stCondLst>
                                  <p:childTnLst>
                                    <p:animMotion origin="layout" path="M -2.5E-6 0.06458 C 0.11237 -0.01482 0.23841 -0.12871 0.3388 -0.1007 C 0.43959 -0.072 0.51628 0.20555 0.60261 0.23472 C 0.68907 0.26342 0.7793 0.07175 0.8569 0.07314 C 0.93438 0.075 1.02084 0.26944 1.06797 0.24467 C 1.11459 0.21898 1.16953 0.18078 1.19636 0.13495 " pathEditMode="relative" rAng="0" ptsTypes="AAAAAA">
                                      <p:cBhvr>
                                        <p:cTn id="47" dur="1407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818" y="625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fill="hold" grpId="0" nodeType="withEffect">
                                  <p:stCondLst>
                                    <p:cond delay="2713"/>
                                  </p:stCondLst>
                                  <p:childTnLst>
                                    <p:animMotion origin="layout" path="M -1.73472E-18 -0.00093 C 0.08945 -0.02361 0.23542 0.26597 0.33333 0.26921 C 0.43125 0.27269 0.52266 0.02616 0.5875 0.01921 C 0.65234 0.01227 0.71289 0.13495 0.77943 0.14398 C 0.84557 0.15324 0.94323 0.08958 0.98581 0.07431 C 1.02826 0.05833 1.0513 0.09792 1.0806 0.08542 " pathEditMode="relative" rAng="0" ptsTypes="AAAAAA">
                                      <p:cBhvr>
                                        <p:cTn id="49" dur="112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342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fill="hold" grpId="0" nodeType="withEffect">
                                  <p:stCondLst>
                                    <p:cond delay="2563"/>
                                  </p:stCondLst>
                                  <p:childTnLst>
                                    <p:animMotion origin="layout" path="M 4.58333E-6 0.07801 C 0.12565 0.16759 0.22526 -0.05278 0.3289 -0.02847 C 0.43138 -0.00301 0.522 0.21134 0.61679 0.22824 C 0.71158 0.24514 0.82213 0.06111 0.89765 0.07292 C 0.97343 0.08565 1.02356 0.35833 1.07005 0.30255 C 1.11627 0.24444 1.15052 0.17755 1.17682 0.07454 " pathEditMode="relative" rAng="0" ptsTypes="AAAAAA">
                                      <p:cBhvr>
                                        <p:cTn id="51" dur="1337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41" y="615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7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path" presetSubtype="0" decel="46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026 -0.0007 C -0.10885 -0.00232 -0.16679 -0.00278 -0.23528 -0.00324 C -0.30364 -0.00417 -0.42695 -0.00533 -0.6207 -0.00741 " pathEditMode="relative" rAng="0" ptsTypes="AAA">
                                      <p:cBhvr>
                                        <p:cTn id="56" dur="1125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29" y="-34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7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0" presetClass="path" presetSubtype="0" decel="46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0.00026 -0.00208 C -0.01758 -0.00046 -0.02682 7.40741E-7 -0.03737 0.00093 C -0.04844 0.00162 -0.06771 0.00301 -0.09831 0.00602 " pathEditMode="relative" rAng="0" ptsTypes="AAA">
                                      <p:cBhvr>
                                        <p:cTn id="61" dur="1125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9" y="39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7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6 -0.0007 C -0.00755 -0.0007 -0.02461 0.00116 -0.04375 0.00324 C -0.06341 0.00463 0.01016 0.00069 -0.11667 0.00926 C -0.14362 0.0118 -0.67292 0.04375 -0.8069 0.05347 " pathEditMode="relative" rAng="0" ptsTypes="AAAA">
                                      <p:cBhvr>
                                        <p:cTn id="66" dur="1125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39" y="270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68" dur="7" fill="hold"/>
                                        <p:tgtEl>
                                          <p:spTgt spid="3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70" dur="1125" fill="hold"/>
                                        <p:tgtEl>
                                          <p:spTgt spid="32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7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6 -0.00069 C -0.12344 0.02176 -0.18959 0.03079 -0.26654 0.03958 C -0.34492 0.05093 -0.48477 0.07037 -0.70521 0.1037 " pathEditMode="relative" rAng="0" ptsTypes="AAA">
                                      <p:cBhvr>
                                        <p:cTn id="75" dur="1125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47" y="5208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37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27 -0.0007 C -0.02605 0.00393 -0.03985 0.00555 -0.05599 0.0074 C -0.0724 0.00972 -0.1017 0.01365 -0.14792 0.0206 " pathEditMode="relative" rAng="0" ptsTypes="AAA">
                                      <p:cBhvr>
                                        <p:cTn id="80" dur="1125" spd="-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83" y="1065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82" dur="7" fill="hold"/>
                                        <p:tgtEl>
                                          <p:spTgt spid="99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84" dur="1125" fill="hold"/>
                                        <p:tgtEl>
                                          <p:spTgt spid="99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37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0" presetClass="path" presetSubtype="0" decel="100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1.11022E-16 2.59259E-6 C -0.01706 -0.00486 -0.0362 -0.0088 -0.0668 -0.01204 C -0.0974 -0.01528 -0.19023 -0.02014 -0.30469 -0.0206 " pathEditMode="relative" rAng="0" ptsTypes="AAA">
                                      <p:cBhvr>
                                        <p:cTn id="89" dur="1313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4" y="-1042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91" dur="7" fill="hold"/>
                                        <p:tgtEl>
                                          <p:spTgt spid="55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6" presetClass="emph" presetSubtype="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93" dur="1313" fill="hold"/>
                                        <p:tgtEl>
                                          <p:spTgt spid="55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37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0" presetClass="path" presetSubtype="0" decel="46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-3.33333E-6 3.7037E-6 C -0.05286 0.00185 -0.08424 0.00509 -0.11224 0.00694 C -0.13958 0.00879 -0.20156 0.01481 -0.29882 0.02754 " pathEditMode="relative" rAng="0" ptsTypes="AAA">
                                      <p:cBhvr>
                                        <p:cTn id="98" dur="1500" spd="-100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1366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64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37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0" presetClass="path" presetSubtype="0" decel="46000" fill="hold" grpId="1" nodeType="withEffect">
                                  <p:stCondLst>
                                    <p:cond delay="2640"/>
                                  </p:stCondLst>
                                  <p:childTnLst>
                                    <p:animMotion origin="layout" path="M 2.5E-6 3.46945E-18 C -0.0444 0.00532 -0.06862 0.00718 -0.09662 0.01019 C -0.125 0.01273 -0.17591 0.01713 -0.25612 0.02708 " pathEditMode="relative" rAng="0" ptsTypes="AAA">
                                      <p:cBhvr>
                                        <p:cTn id="103" dur="1313" spd="-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134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3078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37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0" presetClass="path" presetSubtype="0" decel="46000" fill="hold" grpId="1" nodeType="withEffect">
                                  <p:stCondLst>
                                    <p:cond delay="3078"/>
                                  </p:stCondLst>
                                  <p:childTnLst>
                                    <p:animMotion origin="layout" path="M -0.00013 -0.00023 C -0.06028 0.00416 -0.33086 0.03009 -0.3733 0.03333 C -0.41601 0.03657 -0.50117 0.03796 -0.74817 0.03773 " pathEditMode="relative" rAng="0" ptsTypes="AAA">
                                      <p:cBhvr>
                                        <p:cTn id="108" dur="1688" spd="-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409" y="1898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6" presetClass="emph" presetSubtype="0" fill="hold" grpId="2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110" dur="7" fill="hold"/>
                                        <p:tgtEl>
                                          <p:spTgt spid="123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6" presetClass="emph" presetSubtype="0" decel="100000" fill="hold" grpId="3" nodeType="withEffect">
                                  <p:stCondLst>
                                    <p:cond delay="3078"/>
                                  </p:stCondLst>
                                  <p:childTnLst>
                                    <p:animScale>
                                      <p:cBhvr>
                                        <p:cTn id="112" dur="1688" fill="hold"/>
                                        <p:tgtEl>
                                          <p:spTgt spid="12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3445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37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0" presetClass="path" presetSubtype="0" decel="46000" fill="hold" grpId="1" nodeType="withEffect">
                                  <p:stCondLst>
                                    <p:cond delay="3445"/>
                                  </p:stCondLst>
                                  <p:childTnLst>
                                    <p:animMotion origin="layout" path="M -0.00039 -0.00069 C -0.00273 -0.00069 -0.00716 -0.00208 -0.01263 -0.00301 C -0.01797 -0.00393 -0.02683 -0.00555 -0.03295 -0.00648 C -0.0401 -0.00741 -0.1875 -0.02384 -0.22448 -0.02824 " pathEditMode="relative" rAng="0" ptsTypes="AAAA">
                                      <p:cBhvr>
                                        <p:cTn id="117" dur="1125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11" y="-1389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6" presetClass="emph" presetSubtype="0" fill="hold" grpId="2" nodeType="withEffect">
                                  <p:stCondLst>
                                    <p:cond delay="3445"/>
                                  </p:stCondLst>
                                  <p:childTnLst>
                                    <p:animScale>
                                      <p:cBhvr>
                                        <p:cTn id="119" dur="7" fill="hold"/>
                                        <p:tgtEl>
                                          <p:spTgt spid="5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6" presetClass="emph" presetSubtype="0" decel="100000" fill="hold" grpId="3" nodeType="withEffect">
                                  <p:stCondLst>
                                    <p:cond delay="3445"/>
                                  </p:stCondLst>
                                  <p:childTnLst>
                                    <p:animScale>
                                      <p:cBhvr>
                                        <p:cTn id="121" dur="1125" fill="hold"/>
                                        <p:tgtEl>
                                          <p:spTgt spid="57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3468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37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0" presetClass="path" presetSubtype="0" decel="46000" fill="hold" grpId="1" nodeType="withEffect">
                                  <p:stCondLst>
                                    <p:cond delay="3468"/>
                                  </p:stCondLst>
                                  <p:childTnLst>
                                    <p:animMotion origin="layout" path="M -0.00026 -0.0007 C -0.05234 0.00069 -0.08046 0.00138 -0.11302 0.00185 C -0.14635 0.00277 -0.20573 0.00393 -0.29921 0.00648 " pathEditMode="relative" rAng="0" ptsTypes="AAA">
                                      <p:cBhvr>
                                        <p:cTn id="126" dur="1125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347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2" nodeType="withEffect">
                                  <p:stCondLst>
                                    <p:cond delay="3468"/>
                                  </p:stCondLst>
                                  <p:childTnLst>
                                    <p:animScale>
                                      <p:cBhvr>
                                        <p:cTn id="128" dur="7" fill="hold"/>
                                        <p:tgtEl>
                                          <p:spTgt spid="5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decel="100000" fill="hold" grpId="3" nodeType="withEffect">
                                  <p:stCondLst>
                                    <p:cond delay="3468"/>
                                  </p:stCondLst>
                                  <p:childTnLst>
                                    <p:animScale>
                                      <p:cBhvr>
                                        <p:cTn id="130" dur="1125" fill="hold"/>
                                        <p:tgtEl>
                                          <p:spTgt spid="58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37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7 C -0.03424 0.00069 -0.0526 0.00116 -0.07382 0.00185 C -0.09544 0.00254 -0.13424 0.0037 -0.19518 0.00602 " pathEditMode="relative" rAng="0" ptsTypes="AAA">
                                      <p:cBhvr>
                                        <p:cTn id="135" dur="1125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53" y="324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37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7 C -0.01302 -0.00232 -0.01992 -0.00278 -0.02787 -0.00348 C -0.03594 -0.00417 -0.05052 -0.00533 -0.07331 -0.00741 " pathEditMode="relative" rAng="0" ptsTypes="AAA">
                                      <p:cBhvr>
                                        <p:cTn id="140" dur="1125" spd="-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-347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3295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37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0" presetClass="path" presetSubtype="0" decel="46000" fill="hold" grpId="1" nodeType="withEffect">
                                  <p:stCondLst>
                                    <p:cond delay="3295"/>
                                  </p:stCondLst>
                                  <p:childTnLst>
                                    <p:animMotion origin="layout" path="M -0.00026 -0.00069 C -0.0095 -0.00231 -0.01445 -0.00277 -0.02031 -0.00347 C -0.02617 -0.00416 -0.03659 -0.00532 -0.05312 -0.0074 " pathEditMode="relative" rAng="0" ptsTypes="AAA">
                                      <p:cBhvr>
                                        <p:cTn id="145" dur="1125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3" y="-347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6" presetClass="emph" presetSubtype="0" fill="hold" grpId="2" nodeType="withEffect">
                                  <p:stCondLst>
                                    <p:cond delay="3295"/>
                                  </p:stCondLst>
                                  <p:childTnLst>
                                    <p:animScale>
                                      <p:cBhvr>
                                        <p:cTn id="147" dur="7" fill="hold"/>
                                        <p:tgtEl>
                                          <p:spTgt spid="7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6" presetClass="emph" presetSubtype="0" decel="100000" fill="hold" grpId="3" nodeType="withEffect">
                                  <p:stCondLst>
                                    <p:cond delay="3295"/>
                                  </p:stCondLst>
                                  <p:childTnLst>
                                    <p:animScale>
                                      <p:cBhvr>
                                        <p:cTn id="149" dur="1125" fill="hold"/>
                                        <p:tgtEl>
                                          <p:spTgt spid="78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352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37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0" presetClass="path" presetSubtype="0" decel="46000" fill="hold" grpId="1" nodeType="withEffect">
                                  <p:stCondLst>
                                    <p:cond delay="3520"/>
                                  </p:stCondLst>
                                  <p:childTnLst>
                                    <p:animMotion origin="layout" path="M 7.03105E-17 4.44444E-6 C -0.05299 0.00463 -0.05872 0.00925 -0.07357 0.0074 C -0.08854 0.00532 -0.12109 0.00138 -0.17448 -0.0095 " pathEditMode="relative" rAng="0" ptsTypes="AAA">
                                      <p:cBhvr>
                                        <p:cTn id="154" dur="1125" spd="-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4" y="-93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352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37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0" presetClass="path" presetSubtype="0" decel="46000" fill="hold" grpId="1" nodeType="withEffect">
                                  <p:stCondLst>
                                    <p:cond delay="3520"/>
                                  </p:stCondLst>
                                  <p:childTnLst>
                                    <p:animMotion origin="layout" path="M -0.00026 -0.00069 C -0.0013 -0.00139 -0.00404 -0.00139 -0.00664 -0.00139 C -0.00873 -0.00162 -0.01276 -0.00162 -0.01589 -0.00278 C -0.01966 -0.00278 -0.03919 -0.00486 -0.04675 -0.00555 " pathEditMode="relative" rAng="0" ptsTypes="AAAA">
                                      <p:cBhvr>
                                        <p:cTn id="159" dur="1125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" y="-255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6" presetClass="emph" presetSubtype="0" fill="hold" grpId="2" nodeType="withEffect">
                                  <p:stCondLst>
                                    <p:cond delay="3520"/>
                                  </p:stCondLst>
                                  <p:childTnLst>
                                    <p:animScale>
                                      <p:cBhvr>
                                        <p:cTn id="161" dur="7" fill="hold"/>
                                        <p:tgtEl>
                                          <p:spTgt spid="56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62" presetID="6" presetClass="emph" presetSubtype="0" decel="100000" fill="hold" grpId="3" nodeType="withEffect">
                                  <p:stCondLst>
                                    <p:cond delay="3520"/>
                                  </p:stCondLst>
                                  <p:childTnLst>
                                    <p:animScale>
                                      <p:cBhvr>
                                        <p:cTn id="163" dur="1125" fill="hold"/>
                                        <p:tgtEl>
                                          <p:spTgt spid="56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3453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37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0" presetClass="path" presetSubtype="0" decel="46000" fill="hold" grpId="1" nodeType="withEffect">
                                  <p:stCondLst>
                                    <p:cond delay="3453"/>
                                  </p:stCondLst>
                                  <p:childTnLst>
                                    <p:animMotion origin="layout" path="M -0.00026 -0.0007 C -0.0069 -0.0007 -0.02434 0.01504 -0.04049 0.02268 C -0.05716 0.0294 -0.07447 0.03565 -0.0996 0.0412 C -0.12434 0.04629 -0.12942 0.03171 -0.17734 0.04491 " pathEditMode="relative" rAng="0" ptsTypes="AAAA">
                                      <p:cBhvr>
                                        <p:cTn id="168" dur="1125" spd="-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2269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37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0" presetClass="path" presetSubtype="0" decel="46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-0.00026 -0.0007 C -0.02617 -0.00394 -0.03034 -0.00394 -0.04701 -0.0088 C -0.06458 -0.01505 -0.075 -0.02153 -0.10169 -0.03727 " pathEditMode="relative" rAng="0" ptsTypes="AAA">
                                      <p:cBhvr>
                                        <p:cTn id="173" dur="1125" spd="-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78" y="-1829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2703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37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0" presetClass="path" presetSubtype="0" decel="46000" fill="hold" grpId="1" nodeType="withEffect">
                                  <p:stCondLst>
                                    <p:cond delay="2703"/>
                                  </p:stCondLst>
                                  <p:childTnLst>
                                    <p:animMotion origin="layout" path="M -0.00026 -0.0007 C -0.01172 -0.00232 -0.01784 -0.00278 -0.02487 -0.00347 C -0.03216 -0.00417 -0.04518 -0.00533 -0.06549 -0.00741 " pathEditMode="relative" rAng="0" ptsTypes="AAA">
                                      <p:cBhvr>
                                        <p:cTn id="178" dur="1125" spd="-10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8" y="-34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289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37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0" presetClass="path" presetSubtype="0" decel="46000" fill="hold" grpId="1" nodeType="withEffect">
                                  <p:stCondLst>
                                    <p:cond delay="2890"/>
                                  </p:stCondLst>
                                  <p:childTnLst>
                                    <p:animMotion origin="layout" path="M -0.00026 -0.00069 C -0.01159 0.00232 -0.01771 0.00325 -0.02487 0.0044 C -0.03216 0.00602 -0.04505 0.00857 -0.06537 0.0132 " pathEditMode="relative" rAng="0" ptsTypes="AAA">
                                      <p:cBhvr>
                                        <p:cTn id="183" dur="1125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5" y="694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85" dur="7" fill="hold"/>
                                        <p:tgtEl>
                                          <p:spTgt spid="7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6" presetClass="emph" presetSubtype="0" decel="10000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187" dur="1125" fill="hold"/>
                                        <p:tgtEl>
                                          <p:spTgt spid="72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314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37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0" presetClass="path" presetSubtype="0" decel="46000" fill="hold" grpId="1" nodeType="withEffect">
                                  <p:stCondLst>
                                    <p:cond delay="3140"/>
                                  </p:stCondLst>
                                  <p:childTnLst>
                                    <p:animMotion origin="layout" path="M -0.00026 -0.00069 C -0.04597 0.00996 -0.07318 0.02986 -0.0974 0.04005 C -0.12123 0.04977 -0.17526 0.08172 -0.25938 0.15 " pathEditMode="relative" rAng="0" ptsTypes="AAA">
                                      <p:cBhvr>
                                        <p:cTn id="192" dur="1000" spd="-100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56" y="7523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6" presetClass="emph" presetSubtype="0" fill="hold" grpId="2" nodeType="withEffect">
                                  <p:stCondLst>
                                    <p:cond delay="3140"/>
                                  </p:stCondLst>
                                  <p:childTnLst>
                                    <p:animScale>
                                      <p:cBhvr>
                                        <p:cTn id="194" dur="7" fill="hold"/>
                                        <p:tgtEl>
                                          <p:spTgt spid="122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6" presetClass="emph" presetSubtype="0" decel="100000" fill="hold" grpId="3" nodeType="withEffect">
                                  <p:stCondLst>
                                    <p:cond delay="3140"/>
                                  </p:stCondLst>
                                  <p:childTnLst>
                                    <p:animScale>
                                      <p:cBhvr>
                                        <p:cTn id="196" dur="1000" fill="hold"/>
                                        <p:tgtEl>
                                          <p:spTgt spid="122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3265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37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0" presetClass="path" presetSubtype="0" decel="100000" fill="hold" grpId="1" nodeType="withEffect">
                                  <p:stCondLst>
                                    <p:cond delay="3265"/>
                                  </p:stCondLst>
                                  <p:childTnLst>
                                    <p:animMotion origin="layout" path="M 3.95833E-6 0.00417 C -0.03829 0.00139 -0.23086 0.00856 -0.25677 0.00995 C -0.28282 0.01111 -0.5375 0.01852 -0.703 0.02106 " pathEditMode="relative" rAng="0" ptsTypes="AAA">
                                      <p:cBhvr>
                                        <p:cTn id="201" dur="1688" spd="-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56" y="810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6" presetClass="emph" presetSubtype="0" fill="hold" grpId="2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203" dur="7" fill="hold"/>
                                        <p:tgtEl>
                                          <p:spTgt spid="12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04" presetID="6" presetClass="emph" presetSubtype="0" decel="100000" fill="hold" grpId="3" nodeType="withEffect">
                                  <p:stCondLst>
                                    <p:cond delay="3265"/>
                                  </p:stCondLst>
                                  <p:childTnLst>
                                    <p:animScale>
                                      <p:cBhvr>
                                        <p:cTn id="205" dur="1688" fill="hold"/>
                                        <p:tgtEl>
                                          <p:spTgt spid="1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5" grpId="0" animBg="1"/>
      <p:bldP spid="25" grpId="1" animBg="1"/>
      <p:bldP spid="31" grpId="0" animBg="1"/>
      <p:bldP spid="31" grpId="1" animBg="1"/>
      <p:bldP spid="32" grpId="0" animBg="1"/>
      <p:bldP spid="32" grpId="1" animBg="1"/>
      <p:bldP spid="32" grpId="2" animBg="1"/>
      <p:bldP spid="32" grpId="3" animBg="1"/>
      <p:bldP spid="38" grpId="0" animBg="1"/>
      <p:bldP spid="38" grpId="1" animBg="1"/>
      <p:bldP spid="55" grpId="0" animBg="1"/>
      <p:bldP spid="55" grpId="1" animBg="1"/>
      <p:bldP spid="55" grpId="2" animBg="1"/>
      <p:bldP spid="55" grpId="3" animBg="1"/>
      <p:bldP spid="56" grpId="0" animBg="1"/>
      <p:bldP spid="56" grpId="1" animBg="1"/>
      <p:bldP spid="56" grpId="2" animBg="1"/>
      <p:bldP spid="56" grpId="3" animBg="1"/>
      <p:bldP spid="57" grpId="0" animBg="1"/>
      <p:bldP spid="57" grpId="1" animBg="1"/>
      <p:bldP spid="57" grpId="2" animBg="1"/>
      <p:bldP spid="57" grpId="3" animBg="1"/>
      <p:bldP spid="58" grpId="0" animBg="1"/>
      <p:bldP spid="58" grpId="1" animBg="1"/>
      <p:bldP spid="58" grpId="2" animBg="1"/>
      <p:bldP spid="58" grpId="3" animBg="1"/>
      <p:bldP spid="66" grpId="0" animBg="1"/>
      <p:bldP spid="66" grpId="1" animBg="1"/>
      <p:bldP spid="72" grpId="0" animBg="1"/>
      <p:bldP spid="72" grpId="1" animBg="1"/>
      <p:bldP spid="72" grpId="2" animBg="1"/>
      <p:bldP spid="72" grpId="3" animBg="1"/>
      <p:bldP spid="78" grpId="0" animBg="1"/>
      <p:bldP spid="78" grpId="1" animBg="1"/>
      <p:bldP spid="78" grpId="2" animBg="1"/>
      <p:bldP spid="78" grpId="3" animBg="1"/>
      <p:bldP spid="81" grpId="0" animBg="1"/>
      <p:bldP spid="81" grpId="1" animBg="1"/>
      <p:bldP spid="89" grpId="0" animBg="1"/>
      <p:bldP spid="89" grpId="1" animBg="1"/>
      <p:bldP spid="94" grpId="0" animBg="1"/>
      <p:bldP spid="94" grpId="1" animBg="1"/>
      <p:bldP spid="95" grpId="0" animBg="1"/>
      <p:bldP spid="95" grpId="1" animBg="1"/>
      <p:bldP spid="97" grpId="0" animBg="1"/>
      <p:bldP spid="97" grpId="1" animBg="1"/>
      <p:bldP spid="99" grpId="0" animBg="1"/>
      <p:bldP spid="99" grpId="1" animBg="1"/>
      <p:bldP spid="99" grpId="2" animBg="1"/>
      <p:bldP spid="99" grpId="3" animBg="1"/>
      <p:bldP spid="117" grpId="0" animBg="1"/>
      <p:bldP spid="117" grpId="1" animBg="1"/>
      <p:bldP spid="122" grpId="0" animBg="1"/>
      <p:bldP spid="122" grpId="1" animBg="1"/>
      <p:bldP spid="122" grpId="2" animBg="1"/>
      <p:bldP spid="122" grpId="3" animBg="1"/>
      <p:bldP spid="123" grpId="0" animBg="1"/>
      <p:bldP spid="123" grpId="1" animBg="1"/>
      <p:bldP spid="123" grpId="2" animBg="1"/>
      <p:bldP spid="123" grpId="3" animBg="1"/>
      <p:bldP spid="124" grpId="0" animBg="1"/>
      <p:bldP spid="124" grpId="1" animBg="1"/>
      <p:bldP spid="124" grpId="2" animBg="1"/>
      <p:bldP spid="124" grpId="3" animBg="1"/>
      <p:bldP spid="126" grpId="0" animBg="1"/>
      <p:bldP spid="126" grpId="1" animBg="1"/>
      <p:bldP spid="129" grpId="0"/>
      <p:bldP spid="12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5"/>
          <p:cNvSpPr>
            <a:spLocks/>
          </p:cNvSpPr>
          <p:nvPr/>
        </p:nvSpPr>
        <p:spPr bwMode="auto">
          <a:xfrm>
            <a:off x="5236331" y="3377072"/>
            <a:ext cx="2049890" cy="1053002"/>
          </a:xfrm>
          <a:custGeom>
            <a:avLst/>
            <a:gdLst>
              <a:gd name="T0" fmla="*/ 2338 w 2338"/>
              <a:gd name="T1" fmla="*/ 477 h 1201"/>
              <a:gd name="T2" fmla="*/ 0 w 2338"/>
              <a:gd name="T3" fmla="*/ 1201 h 1201"/>
              <a:gd name="T4" fmla="*/ 0 w 2338"/>
              <a:gd name="T5" fmla="*/ 724 h 1201"/>
              <a:gd name="T6" fmla="*/ 2338 w 2338"/>
              <a:gd name="T7" fmla="*/ 0 h 1201"/>
              <a:gd name="T8" fmla="*/ 2338 w 2338"/>
              <a:gd name="T9" fmla="*/ 477 h 1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8" h="1201">
                <a:moveTo>
                  <a:pt x="2338" y="477"/>
                </a:moveTo>
                <a:lnTo>
                  <a:pt x="0" y="1201"/>
                </a:lnTo>
                <a:lnTo>
                  <a:pt x="0" y="724"/>
                </a:lnTo>
                <a:lnTo>
                  <a:pt x="2338" y="0"/>
                </a:lnTo>
                <a:lnTo>
                  <a:pt x="2338" y="477"/>
                </a:lnTo>
                <a:close/>
              </a:path>
            </a:pathLst>
          </a:custGeom>
          <a:solidFill>
            <a:srgbClr val="778D9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61" name="Freeform 6"/>
          <p:cNvSpPr>
            <a:spLocks/>
          </p:cNvSpPr>
          <p:nvPr/>
        </p:nvSpPr>
        <p:spPr bwMode="auto">
          <a:xfrm>
            <a:off x="5236331" y="4174934"/>
            <a:ext cx="2049890" cy="1051249"/>
          </a:xfrm>
          <a:custGeom>
            <a:avLst/>
            <a:gdLst>
              <a:gd name="T0" fmla="*/ 2338 w 2338"/>
              <a:gd name="T1" fmla="*/ 477 h 1199"/>
              <a:gd name="T2" fmla="*/ 0 w 2338"/>
              <a:gd name="T3" fmla="*/ 1199 h 1199"/>
              <a:gd name="T4" fmla="*/ 0 w 2338"/>
              <a:gd name="T5" fmla="*/ 724 h 1199"/>
              <a:gd name="T6" fmla="*/ 2338 w 2338"/>
              <a:gd name="T7" fmla="*/ 0 h 1199"/>
              <a:gd name="T8" fmla="*/ 2338 w 2338"/>
              <a:gd name="T9" fmla="*/ 477 h 1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8" h="1199">
                <a:moveTo>
                  <a:pt x="2338" y="477"/>
                </a:moveTo>
                <a:lnTo>
                  <a:pt x="0" y="1199"/>
                </a:lnTo>
                <a:lnTo>
                  <a:pt x="0" y="724"/>
                </a:lnTo>
                <a:lnTo>
                  <a:pt x="2338" y="0"/>
                </a:lnTo>
                <a:lnTo>
                  <a:pt x="2338" y="477"/>
                </a:lnTo>
                <a:close/>
              </a:path>
            </a:pathLst>
          </a:custGeom>
          <a:solidFill>
            <a:srgbClr val="778D9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pSp>
        <p:nvGrpSpPr>
          <p:cNvPr id="62" name="Group 19"/>
          <p:cNvGrpSpPr/>
          <p:nvPr/>
        </p:nvGrpSpPr>
        <p:grpSpPr>
          <a:xfrm>
            <a:off x="4885184" y="2090565"/>
            <a:ext cx="2752184" cy="4003337"/>
            <a:chOff x="4675183" y="2070731"/>
            <a:chExt cx="2752184" cy="4003337"/>
          </a:xfrm>
        </p:grpSpPr>
        <p:sp>
          <p:nvSpPr>
            <p:cNvPr id="63" name="Freeform 7"/>
            <p:cNvSpPr>
              <a:spLocks/>
            </p:cNvSpPr>
            <p:nvPr/>
          </p:nvSpPr>
          <p:spPr bwMode="auto">
            <a:xfrm>
              <a:off x="5637877" y="2284663"/>
              <a:ext cx="826795" cy="892553"/>
            </a:xfrm>
            <a:custGeom>
              <a:avLst/>
              <a:gdLst>
                <a:gd name="T0" fmla="*/ 472 w 943"/>
                <a:gd name="T1" fmla="*/ 0 h 1018"/>
                <a:gd name="T2" fmla="*/ 0 w 943"/>
                <a:gd name="T3" fmla="*/ 397 h 1018"/>
                <a:gd name="T4" fmla="*/ 173 w 943"/>
                <a:gd name="T5" fmla="*/ 842 h 1018"/>
                <a:gd name="T6" fmla="*/ 472 w 943"/>
                <a:gd name="T7" fmla="*/ 1018 h 1018"/>
                <a:gd name="T8" fmla="*/ 770 w 943"/>
                <a:gd name="T9" fmla="*/ 842 h 1018"/>
                <a:gd name="T10" fmla="*/ 943 w 943"/>
                <a:gd name="T11" fmla="*/ 397 h 1018"/>
                <a:gd name="T12" fmla="*/ 472 w 943"/>
                <a:gd name="T13" fmla="*/ 0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3" h="1018">
                  <a:moveTo>
                    <a:pt x="472" y="0"/>
                  </a:moveTo>
                  <a:lnTo>
                    <a:pt x="0" y="397"/>
                  </a:lnTo>
                  <a:lnTo>
                    <a:pt x="173" y="842"/>
                  </a:lnTo>
                  <a:lnTo>
                    <a:pt x="472" y="1018"/>
                  </a:lnTo>
                  <a:lnTo>
                    <a:pt x="770" y="842"/>
                  </a:lnTo>
                  <a:lnTo>
                    <a:pt x="943" y="39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4" name="Freeform 8"/>
            <p:cNvSpPr>
              <a:spLocks/>
            </p:cNvSpPr>
            <p:nvPr/>
          </p:nvSpPr>
          <p:spPr bwMode="auto">
            <a:xfrm>
              <a:off x="4675183" y="2070731"/>
              <a:ext cx="1376530" cy="1023192"/>
            </a:xfrm>
            <a:custGeom>
              <a:avLst/>
              <a:gdLst>
                <a:gd name="T0" fmla="*/ 1062 w 1062"/>
                <a:gd name="T1" fmla="*/ 165 h 790"/>
                <a:gd name="T2" fmla="*/ 504 w 1062"/>
                <a:gd name="T3" fmla="*/ 790 h 790"/>
                <a:gd name="T4" fmla="*/ 0 w 1062"/>
                <a:gd name="T5" fmla="*/ 0 h 790"/>
                <a:gd name="T6" fmla="*/ 1062 w 1062"/>
                <a:gd name="T7" fmla="*/ 165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2" h="790">
                  <a:moveTo>
                    <a:pt x="1062" y="165"/>
                  </a:moveTo>
                  <a:cubicBezTo>
                    <a:pt x="1062" y="165"/>
                    <a:pt x="610" y="540"/>
                    <a:pt x="504" y="790"/>
                  </a:cubicBezTo>
                  <a:cubicBezTo>
                    <a:pt x="504" y="790"/>
                    <a:pt x="117" y="81"/>
                    <a:pt x="0" y="0"/>
                  </a:cubicBezTo>
                  <a:cubicBezTo>
                    <a:pt x="0" y="0"/>
                    <a:pt x="871" y="3"/>
                    <a:pt x="1062" y="165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4747955" y="2072485"/>
              <a:ext cx="645303" cy="903951"/>
            </a:xfrm>
            <a:custGeom>
              <a:avLst/>
              <a:gdLst>
                <a:gd name="T0" fmla="*/ 0 w 498"/>
                <a:gd name="T1" fmla="*/ 0 h 698"/>
                <a:gd name="T2" fmla="*/ 498 w 498"/>
                <a:gd name="T3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98" h="698">
                  <a:moveTo>
                    <a:pt x="0" y="0"/>
                  </a:moveTo>
                  <a:cubicBezTo>
                    <a:pt x="0" y="0"/>
                    <a:pt x="271" y="255"/>
                    <a:pt x="498" y="698"/>
                  </a:cubicBezTo>
                </a:path>
              </a:pathLst>
            </a:custGeom>
            <a:noFill/>
            <a:ln w="26988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6051713" y="2070731"/>
              <a:ext cx="1375654" cy="1023192"/>
            </a:xfrm>
            <a:custGeom>
              <a:avLst/>
              <a:gdLst>
                <a:gd name="T0" fmla="*/ 0 w 1062"/>
                <a:gd name="T1" fmla="*/ 165 h 790"/>
                <a:gd name="T2" fmla="*/ 558 w 1062"/>
                <a:gd name="T3" fmla="*/ 790 h 790"/>
                <a:gd name="T4" fmla="*/ 1062 w 1062"/>
                <a:gd name="T5" fmla="*/ 0 h 790"/>
                <a:gd name="T6" fmla="*/ 0 w 1062"/>
                <a:gd name="T7" fmla="*/ 165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2" h="790">
                  <a:moveTo>
                    <a:pt x="0" y="165"/>
                  </a:moveTo>
                  <a:cubicBezTo>
                    <a:pt x="0" y="165"/>
                    <a:pt x="452" y="540"/>
                    <a:pt x="558" y="790"/>
                  </a:cubicBezTo>
                  <a:cubicBezTo>
                    <a:pt x="558" y="790"/>
                    <a:pt x="946" y="81"/>
                    <a:pt x="1062" y="0"/>
                  </a:cubicBezTo>
                  <a:cubicBezTo>
                    <a:pt x="1062" y="0"/>
                    <a:pt x="191" y="3"/>
                    <a:pt x="0" y="165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6709291" y="2072485"/>
              <a:ext cx="645303" cy="903951"/>
            </a:xfrm>
            <a:custGeom>
              <a:avLst/>
              <a:gdLst>
                <a:gd name="T0" fmla="*/ 498 w 498"/>
                <a:gd name="T1" fmla="*/ 0 h 698"/>
                <a:gd name="T2" fmla="*/ 0 w 498"/>
                <a:gd name="T3" fmla="*/ 698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98" h="698">
                  <a:moveTo>
                    <a:pt x="498" y="0"/>
                  </a:moveTo>
                  <a:cubicBezTo>
                    <a:pt x="498" y="0"/>
                    <a:pt x="227" y="255"/>
                    <a:pt x="0" y="698"/>
                  </a:cubicBezTo>
                </a:path>
              </a:pathLst>
            </a:custGeom>
            <a:noFill/>
            <a:ln w="26988" cap="flat">
              <a:solidFill>
                <a:srgbClr val="F2F2F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5507238" y="3022904"/>
              <a:ext cx="1068784" cy="3051164"/>
            </a:xfrm>
            <a:custGeom>
              <a:avLst/>
              <a:gdLst>
                <a:gd name="T0" fmla="*/ 897 w 1219"/>
                <a:gd name="T1" fmla="*/ 0 h 3480"/>
                <a:gd name="T2" fmla="*/ 610 w 1219"/>
                <a:gd name="T3" fmla="*/ 168 h 3480"/>
                <a:gd name="T4" fmla="*/ 322 w 1219"/>
                <a:gd name="T5" fmla="*/ 0 h 3480"/>
                <a:gd name="T6" fmla="*/ 0 w 1219"/>
                <a:gd name="T7" fmla="*/ 2804 h 3480"/>
                <a:gd name="T8" fmla="*/ 599 w 1219"/>
                <a:gd name="T9" fmla="*/ 3480 h 3480"/>
                <a:gd name="T10" fmla="*/ 1219 w 1219"/>
                <a:gd name="T11" fmla="*/ 2804 h 3480"/>
                <a:gd name="T12" fmla="*/ 897 w 1219"/>
                <a:gd name="T13" fmla="*/ 0 h 3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9" h="3480">
                  <a:moveTo>
                    <a:pt x="897" y="0"/>
                  </a:moveTo>
                  <a:lnTo>
                    <a:pt x="610" y="168"/>
                  </a:lnTo>
                  <a:lnTo>
                    <a:pt x="322" y="0"/>
                  </a:lnTo>
                  <a:lnTo>
                    <a:pt x="0" y="2804"/>
                  </a:lnTo>
                  <a:lnTo>
                    <a:pt x="599" y="3480"/>
                  </a:lnTo>
                  <a:lnTo>
                    <a:pt x="1219" y="2804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69" name="Freeform 43"/>
          <p:cNvSpPr>
            <a:spLocks/>
          </p:cNvSpPr>
          <p:nvPr/>
        </p:nvSpPr>
        <p:spPr bwMode="auto">
          <a:xfrm>
            <a:off x="4848798" y="3102643"/>
            <a:ext cx="577792" cy="470826"/>
          </a:xfrm>
          <a:custGeom>
            <a:avLst/>
            <a:gdLst>
              <a:gd name="T0" fmla="*/ 659 w 659"/>
              <a:gd name="T1" fmla="*/ 537 h 537"/>
              <a:gd name="T2" fmla="*/ 0 w 659"/>
              <a:gd name="T3" fmla="*/ 477 h 537"/>
              <a:gd name="T4" fmla="*/ 179 w 659"/>
              <a:gd name="T5" fmla="*/ 242 h 537"/>
              <a:gd name="T6" fmla="*/ 0 w 659"/>
              <a:gd name="T7" fmla="*/ 0 h 537"/>
              <a:gd name="T8" fmla="*/ 659 w 659"/>
              <a:gd name="T9" fmla="*/ 60 h 537"/>
              <a:gd name="T10" fmla="*/ 659 w 659"/>
              <a:gd name="T11" fmla="*/ 537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9" h="537">
                <a:moveTo>
                  <a:pt x="659" y="537"/>
                </a:moveTo>
                <a:lnTo>
                  <a:pt x="0" y="477"/>
                </a:lnTo>
                <a:lnTo>
                  <a:pt x="179" y="242"/>
                </a:lnTo>
                <a:lnTo>
                  <a:pt x="0" y="0"/>
                </a:lnTo>
                <a:lnTo>
                  <a:pt x="659" y="60"/>
                </a:lnTo>
                <a:lnTo>
                  <a:pt x="659" y="537"/>
                </a:lnTo>
                <a:close/>
              </a:path>
            </a:pathLst>
          </a:custGeom>
          <a:solidFill>
            <a:srgbClr val="778D9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70" name="Freeform 44"/>
          <p:cNvSpPr>
            <a:spLocks/>
          </p:cNvSpPr>
          <p:nvPr/>
        </p:nvSpPr>
        <p:spPr bwMode="auto">
          <a:xfrm>
            <a:off x="5236331" y="3157003"/>
            <a:ext cx="189383" cy="475210"/>
          </a:xfrm>
          <a:custGeom>
            <a:avLst/>
            <a:gdLst>
              <a:gd name="T0" fmla="*/ 216 w 216"/>
              <a:gd name="T1" fmla="*/ 477 h 542"/>
              <a:gd name="T2" fmla="*/ 0 w 216"/>
              <a:gd name="T3" fmla="*/ 542 h 542"/>
              <a:gd name="T4" fmla="*/ 0 w 216"/>
              <a:gd name="T5" fmla="*/ 65 h 542"/>
              <a:gd name="T6" fmla="*/ 216 w 216"/>
              <a:gd name="T7" fmla="*/ 0 h 542"/>
              <a:gd name="T8" fmla="*/ 216 w 216"/>
              <a:gd name="T9" fmla="*/ 477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542">
                <a:moveTo>
                  <a:pt x="216" y="477"/>
                </a:moveTo>
                <a:lnTo>
                  <a:pt x="0" y="542"/>
                </a:lnTo>
                <a:lnTo>
                  <a:pt x="0" y="65"/>
                </a:lnTo>
                <a:lnTo>
                  <a:pt x="216" y="0"/>
                </a:lnTo>
                <a:lnTo>
                  <a:pt x="216" y="47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71" name="Freeform 45"/>
          <p:cNvSpPr>
            <a:spLocks/>
          </p:cNvSpPr>
          <p:nvPr/>
        </p:nvSpPr>
        <p:spPr bwMode="auto">
          <a:xfrm>
            <a:off x="7095085" y="5029786"/>
            <a:ext cx="578669" cy="472580"/>
          </a:xfrm>
          <a:custGeom>
            <a:avLst/>
            <a:gdLst>
              <a:gd name="T0" fmla="*/ 0 w 660"/>
              <a:gd name="T1" fmla="*/ 0 h 539"/>
              <a:gd name="T2" fmla="*/ 660 w 660"/>
              <a:gd name="T3" fmla="*/ 62 h 539"/>
              <a:gd name="T4" fmla="*/ 481 w 660"/>
              <a:gd name="T5" fmla="*/ 297 h 539"/>
              <a:gd name="T6" fmla="*/ 660 w 660"/>
              <a:gd name="T7" fmla="*/ 539 h 539"/>
              <a:gd name="T8" fmla="*/ 0 w 660"/>
              <a:gd name="T9" fmla="*/ 477 h 539"/>
              <a:gd name="T10" fmla="*/ 0 w 660"/>
              <a:gd name="T11" fmla="*/ 0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0" h="539">
                <a:moveTo>
                  <a:pt x="0" y="0"/>
                </a:moveTo>
                <a:lnTo>
                  <a:pt x="660" y="62"/>
                </a:lnTo>
                <a:lnTo>
                  <a:pt x="481" y="297"/>
                </a:lnTo>
                <a:lnTo>
                  <a:pt x="660" y="539"/>
                </a:lnTo>
                <a:lnTo>
                  <a:pt x="0" y="477"/>
                </a:lnTo>
                <a:lnTo>
                  <a:pt x="0" y="0"/>
                </a:lnTo>
                <a:close/>
              </a:path>
            </a:pathLst>
          </a:custGeom>
          <a:solidFill>
            <a:srgbClr val="778D9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72" name="Freeform 46"/>
          <p:cNvSpPr>
            <a:spLocks/>
          </p:cNvSpPr>
          <p:nvPr/>
        </p:nvSpPr>
        <p:spPr bwMode="auto">
          <a:xfrm>
            <a:off x="7096839" y="4972796"/>
            <a:ext cx="189383" cy="475210"/>
          </a:xfrm>
          <a:custGeom>
            <a:avLst/>
            <a:gdLst>
              <a:gd name="T0" fmla="*/ 0 w 216"/>
              <a:gd name="T1" fmla="*/ 65 h 542"/>
              <a:gd name="T2" fmla="*/ 216 w 216"/>
              <a:gd name="T3" fmla="*/ 0 h 542"/>
              <a:gd name="T4" fmla="*/ 216 w 216"/>
              <a:gd name="T5" fmla="*/ 477 h 542"/>
              <a:gd name="T6" fmla="*/ 0 w 216"/>
              <a:gd name="T7" fmla="*/ 542 h 542"/>
              <a:gd name="T8" fmla="*/ 0 w 216"/>
              <a:gd name="T9" fmla="*/ 65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542">
                <a:moveTo>
                  <a:pt x="0" y="65"/>
                </a:moveTo>
                <a:lnTo>
                  <a:pt x="216" y="0"/>
                </a:lnTo>
                <a:lnTo>
                  <a:pt x="216" y="477"/>
                </a:lnTo>
                <a:lnTo>
                  <a:pt x="0" y="542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6">
              <a:lumMod val="10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pSp>
        <p:nvGrpSpPr>
          <p:cNvPr id="73" name="Group 30"/>
          <p:cNvGrpSpPr/>
          <p:nvPr/>
        </p:nvGrpSpPr>
        <p:grpSpPr>
          <a:xfrm>
            <a:off x="5236331" y="3213993"/>
            <a:ext cx="2049890" cy="581300"/>
            <a:chOff x="5026768" y="3236837"/>
            <a:chExt cx="2049890" cy="581300"/>
          </a:xfrm>
          <a:solidFill>
            <a:srgbClr val="7CAFDE"/>
          </a:solidFill>
        </p:grpSpPr>
        <p:sp>
          <p:nvSpPr>
            <p:cNvPr id="74" name="Freeform 47"/>
            <p:cNvSpPr>
              <a:spLocks/>
            </p:cNvSpPr>
            <p:nvPr/>
          </p:nvSpPr>
          <p:spPr bwMode="auto">
            <a:xfrm>
              <a:off x="5026768" y="3236837"/>
              <a:ext cx="2049890" cy="581300"/>
            </a:xfrm>
            <a:custGeom>
              <a:avLst/>
              <a:gdLst>
                <a:gd name="T0" fmla="*/ 2338 w 2338"/>
                <a:gd name="T1" fmla="*/ 663 h 663"/>
                <a:gd name="T2" fmla="*/ 0 w 2338"/>
                <a:gd name="T3" fmla="*/ 477 h 663"/>
                <a:gd name="T4" fmla="*/ 0 w 2338"/>
                <a:gd name="T5" fmla="*/ 0 h 663"/>
                <a:gd name="T6" fmla="*/ 2338 w 2338"/>
                <a:gd name="T7" fmla="*/ 186 h 663"/>
                <a:gd name="T8" fmla="*/ 2338 w 2338"/>
                <a:gd name="T9" fmla="*/ 663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8" h="663">
                  <a:moveTo>
                    <a:pt x="2338" y="663"/>
                  </a:moveTo>
                  <a:lnTo>
                    <a:pt x="0" y="477"/>
                  </a:lnTo>
                  <a:lnTo>
                    <a:pt x="0" y="0"/>
                  </a:lnTo>
                  <a:lnTo>
                    <a:pt x="2338" y="186"/>
                  </a:lnTo>
                  <a:lnTo>
                    <a:pt x="2338" y="66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5" name="TextBox 32"/>
            <p:cNvSpPr txBox="1"/>
            <p:nvPr/>
          </p:nvSpPr>
          <p:spPr>
            <a:xfrm rot="259200">
              <a:off x="5687070" y="3342821"/>
              <a:ext cx="81785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smtClean="0">
                  <a:solidFill>
                    <a:prstClr val="white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model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76" name="Group 33"/>
          <p:cNvGrpSpPr/>
          <p:nvPr/>
        </p:nvGrpSpPr>
        <p:grpSpPr>
          <a:xfrm>
            <a:off x="5236331" y="4011854"/>
            <a:ext cx="2049890" cy="581300"/>
            <a:chOff x="5026768" y="4034698"/>
            <a:chExt cx="2049890" cy="581300"/>
          </a:xfrm>
        </p:grpSpPr>
        <p:sp>
          <p:nvSpPr>
            <p:cNvPr id="77" name="Freeform 48"/>
            <p:cNvSpPr>
              <a:spLocks/>
            </p:cNvSpPr>
            <p:nvPr/>
          </p:nvSpPr>
          <p:spPr bwMode="auto">
            <a:xfrm>
              <a:off x="5026768" y="4034698"/>
              <a:ext cx="2049890" cy="581300"/>
            </a:xfrm>
            <a:custGeom>
              <a:avLst/>
              <a:gdLst>
                <a:gd name="T0" fmla="*/ 2338 w 2338"/>
                <a:gd name="T1" fmla="*/ 663 h 663"/>
                <a:gd name="T2" fmla="*/ 0 w 2338"/>
                <a:gd name="T3" fmla="*/ 477 h 663"/>
                <a:gd name="T4" fmla="*/ 0 w 2338"/>
                <a:gd name="T5" fmla="*/ 0 h 663"/>
                <a:gd name="T6" fmla="*/ 2338 w 2338"/>
                <a:gd name="T7" fmla="*/ 186 h 663"/>
                <a:gd name="T8" fmla="*/ 2338 w 2338"/>
                <a:gd name="T9" fmla="*/ 663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8" h="663">
                  <a:moveTo>
                    <a:pt x="2338" y="663"/>
                  </a:moveTo>
                  <a:lnTo>
                    <a:pt x="0" y="477"/>
                  </a:lnTo>
                  <a:lnTo>
                    <a:pt x="0" y="0"/>
                  </a:lnTo>
                  <a:lnTo>
                    <a:pt x="2338" y="186"/>
                  </a:lnTo>
                  <a:lnTo>
                    <a:pt x="2338" y="663"/>
                  </a:ln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8" name="TextBox 35"/>
            <p:cNvSpPr txBox="1"/>
            <p:nvPr/>
          </p:nvSpPr>
          <p:spPr>
            <a:xfrm rot="259200">
              <a:off x="5750390" y="414058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smtClean="0">
                  <a:solidFill>
                    <a:prstClr val="white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view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79" name="Group 36"/>
          <p:cNvGrpSpPr/>
          <p:nvPr/>
        </p:nvGrpSpPr>
        <p:grpSpPr>
          <a:xfrm>
            <a:off x="5236331" y="4809716"/>
            <a:ext cx="2049890" cy="581300"/>
            <a:chOff x="5026768" y="4832560"/>
            <a:chExt cx="2049890" cy="581300"/>
          </a:xfrm>
          <a:solidFill>
            <a:srgbClr val="7CAFDE"/>
          </a:solidFill>
        </p:grpSpPr>
        <p:sp>
          <p:nvSpPr>
            <p:cNvPr id="80" name="Freeform 49"/>
            <p:cNvSpPr>
              <a:spLocks/>
            </p:cNvSpPr>
            <p:nvPr/>
          </p:nvSpPr>
          <p:spPr bwMode="auto">
            <a:xfrm>
              <a:off x="5026768" y="4832560"/>
              <a:ext cx="2049890" cy="581300"/>
            </a:xfrm>
            <a:custGeom>
              <a:avLst/>
              <a:gdLst>
                <a:gd name="T0" fmla="*/ 2338 w 2338"/>
                <a:gd name="T1" fmla="*/ 663 h 663"/>
                <a:gd name="T2" fmla="*/ 0 w 2338"/>
                <a:gd name="T3" fmla="*/ 477 h 663"/>
                <a:gd name="T4" fmla="*/ 0 w 2338"/>
                <a:gd name="T5" fmla="*/ 0 h 663"/>
                <a:gd name="T6" fmla="*/ 2338 w 2338"/>
                <a:gd name="T7" fmla="*/ 186 h 663"/>
                <a:gd name="T8" fmla="*/ 2338 w 2338"/>
                <a:gd name="T9" fmla="*/ 663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8" h="663">
                  <a:moveTo>
                    <a:pt x="2338" y="663"/>
                  </a:moveTo>
                  <a:lnTo>
                    <a:pt x="0" y="477"/>
                  </a:lnTo>
                  <a:lnTo>
                    <a:pt x="0" y="0"/>
                  </a:lnTo>
                  <a:lnTo>
                    <a:pt x="2338" y="186"/>
                  </a:lnTo>
                  <a:lnTo>
                    <a:pt x="2338" y="66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1" name="TextBox 38"/>
            <p:cNvSpPr txBox="1"/>
            <p:nvPr/>
          </p:nvSpPr>
          <p:spPr>
            <a:xfrm rot="259200">
              <a:off x="5370478" y="4934193"/>
              <a:ext cx="145103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prstClr val="white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controller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cxnSp>
        <p:nvCxnSpPr>
          <p:cNvPr id="82" name="Straight Connector 39"/>
          <p:cNvCxnSpPr/>
          <p:nvPr/>
        </p:nvCxnSpPr>
        <p:spPr>
          <a:xfrm flipH="1">
            <a:off x="3754621" y="3213993"/>
            <a:ext cx="788376" cy="0"/>
          </a:xfrm>
          <a:prstGeom prst="line">
            <a:avLst/>
          </a:prstGeom>
          <a:ln>
            <a:solidFill>
              <a:srgbClr val="7B91A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40"/>
          <p:cNvSpPr txBox="1"/>
          <p:nvPr/>
        </p:nvSpPr>
        <p:spPr>
          <a:xfrm>
            <a:off x="1137499" y="3097473"/>
            <a:ext cx="237852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20000"/>
              </a:lnSpc>
              <a:defRPr/>
            </a:pPr>
            <a:r>
              <a:rPr lang="zh-CN" altLang="en-US" sz="1200" dirty="0" smtClean="0"/>
              <a:t>模型层：</a:t>
            </a:r>
            <a:r>
              <a:rPr lang="en-US" altLang="zh-CN" sz="1200" dirty="0" smtClean="0"/>
              <a:t>Model</a:t>
            </a:r>
            <a:r>
              <a:rPr lang="zh-CN" altLang="en-US" sz="1200" dirty="0"/>
              <a:t>表示应用程序核心（比如数据库记录列表）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84" name="TextBox 41"/>
          <p:cNvSpPr txBox="1"/>
          <p:nvPr/>
        </p:nvSpPr>
        <p:spPr>
          <a:xfrm>
            <a:off x="2770338" y="2806170"/>
            <a:ext cx="745682" cy="38778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smtClean="0">
                <a:solidFill>
                  <a:srgbClr val="95886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model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95886F"/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85" name="Straight Connector 42"/>
          <p:cNvCxnSpPr/>
          <p:nvPr/>
        </p:nvCxnSpPr>
        <p:spPr>
          <a:xfrm flipH="1">
            <a:off x="3754621" y="5023649"/>
            <a:ext cx="788376" cy="0"/>
          </a:xfrm>
          <a:prstGeom prst="line">
            <a:avLst/>
          </a:prstGeom>
          <a:ln>
            <a:solidFill>
              <a:srgbClr val="7B91A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43"/>
          <p:cNvSpPr txBox="1"/>
          <p:nvPr/>
        </p:nvSpPr>
        <p:spPr>
          <a:xfrm>
            <a:off x="1137499" y="4907129"/>
            <a:ext cx="237852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20000"/>
              </a:lnSpc>
              <a:defRPr/>
            </a:pPr>
            <a:r>
              <a:rPr lang="zh-CN" altLang="en-US" sz="1200" dirty="0" smtClean="0"/>
              <a:t>控制层：</a:t>
            </a:r>
            <a:r>
              <a:rPr lang="en-US" altLang="zh-CN" sz="1200" dirty="0" smtClean="0"/>
              <a:t>Controller</a:t>
            </a:r>
            <a:r>
              <a:rPr lang="zh-CN" altLang="en-US" sz="1200" dirty="0"/>
              <a:t>处理输入（写入数据库记录）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87" name="TextBox 44"/>
          <p:cNvSpPr txBox="1"/>
          <p:nvPr/>
        </p:nvSpPr>
        <p:spPr>
          <a:xfrm>
            <a:off x="2209287" y="4615826"/>
            <a:ext cx="1306733" cy="38778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 smtClean="0">
                <a:solidFill>
                  <a:srgbClr val="95886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Controller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95886F"/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88" name="Straight Connector 45"/>
          <p:cNvCxnSpPr/>
          <p:nvPr/>
        </p:nvCxnSpPr>
        <p:spPr>
          <a:xfrm>
            <a:off x="7766691" y="4383039"/>
            <a:ext cx="788376" cy="0"/>
          </a:xfrm>
          <a:prstGeom prst="line">
            <a:avLst/>
          </a:prstGeom>
          <a:ln>
            <a:solidFill>
              <a:srgbClr val="7B91A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46"/>
          <p:cNvSpPr txBox="1"/>
          <p:nvPr/>
        </p:nvSpPr>
        <p:spPr>
          <a:xfrm flipH="1">
            <a:off x="8793668" y="4266519"/>
            <a:ext cx="237852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1200" dirty="0"/>
              <a:t>视图</a:t>
            </a:r>
            <a:r>
              <a:rPr lang="zh-CN" altLang="en-US" sz="1200" dirty="0" smtClean="0"/>
              <a:t>层 </a:t>
            </a:r>
            <a:r>
              <a:rPr lang="en-US" altLang="zh-CN" sz="1200" dirty="0" smtClean="0"/>
              <a:t>View</a:t>
            </a:r>
            <a:r>
              <a:rPr lang="zh-CN" altLang="en-US" sz="1200" dirty="0"/>
              <a:t>显示数据（数据库记录）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90" name="TextBox 47"/>
          <p:cNvSpPr txBox="1"/>
          <p:nvPr/>
        </p:nvSpPr>
        <p:spPr>
          <a:xfrm flipH="1">
            <a:off x="8793668" y="3975216"/>
            <a:ext cx="633470" cy="38778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view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95886F"/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199861" y="716170"/>
            <a:ext cx="2629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pc="3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Webmvc</a:t>
            </a:r>
            <a:r>
              <a:rPr lang="en-US" altLang="zh-CN" sz="2800" spc="3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 </a:t>
            </a:r>
            <a:r>
              <a:rPr lang="zh-CN" altLang="en-US" sz="2800" spc="3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结构</a:t>
            </a:r>
            <a:endParaRPr lang="zh-CN" altLang="en-US" sz="2800" spc="300" dirty="0">
              <a:solidFill>
                <a:prstClr val="black">
                  <a:lumMod val="85000"/>
                  <a:lumOff val="15000"/>
                </a:prst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01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299234" y="1518366"/>
            <a:ext cx="817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MVC</a:t>
            </a:r>
            <a:r>
              <a:rPr lang="zh-CN" altLang="en-US" dirty="0"/>
              <a:t>是一种使用视图、模型、控制器设计创建</a:t>
            </a:r>
            <a:r>
              <a:rPr lang="en-US" altLang="zh-CN" dirty="0"/>
              <a:t>Web</a:t>
            </a:r>
            <a:r>
              <a:rPr lang="zh-CN" altLang="en-US" dirty="0"/>
              <a:t>应用程序的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4435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6 -4.81481E-6 L 0.03373 0.04399 " pathEditMode="relative" rAng="0" ptsTypes="AA">
                                          <p:cBhvr>
                                            <p:cTn id="9" dur="750" spd="-100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80" y="219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2" presetClass="entr" presetSubtype="4" fill="hold" nodeType="afterEffect" p14:presetBounceEnd="50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667">
                                          <p:cBhvr additive="base">
                                            <p:cTn id="24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667">
                                          <p:cBhvr additive="base">
                                            <p:cTn id="25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1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760"/>
                                </p:stCondLst>
                                <p:childTnLst>
                                  <p:par>
                                    <p:cTn id="3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3" dur="1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770"/>
                                </p:stCondLst>
                                <p:childTnLst>
                                  <p:par>
                                    <p:cTn id="3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2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20"/>
                                </p:stCondLst>
                                <p:childTnLst>
                                  <p:par>
                                    <p:cTn id="39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1" dur="25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270"/>
                                </p:stCondLst>
                                <p:childTnLst>
                                  <p:par>
                                    <p:cTn id="4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2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2520"/>
                                </p:stCondLst>
                                <p:childTnLst>
                                  <p:par>
                                    <p:cTn id="4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9" dur="25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770"/>
                                </p:stCondLst>
                                <p:childTnLst>
                                  <p:par>
                                    <p:cTn id="5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25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020"/>
                                </p:stCondLst>
                                <p:childTnLst>
                                  <p:par>
                                    <p:cTn id="5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7" dur="1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3030"/>
                                </p:stCondLst>
                                <p:childTnLst>
                                  <p:par>
                                    <p:cTn id="5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1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3040"/>
                                </p:stCondLst>
                                <p:childTnLst>
                                  <p:par>
                                    <p:cTn id="63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5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3540"/>
                                </p:stCondLst>
                                <p:childTnLst>
                                  <p:par>
                                    <p:cTn id="6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4040"/>
                                </p:stCondLst>
                                <p:childTnLst>
                                  <p:par>
                                    <p:cTn id="7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4540"/>
                                </p:stCondLst>
                                <p:childTnLst>
                                  <p:par>
                                    <p:cTn id="7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5040"/>
                                </p:stCondLst>
                                <p:childTnLst>
                                  <p:par>
                                    <p:cTn id="8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5540"/>
                                </p:stCondLst>
                                <p:childTnLst>
                                  <p:par>
                                    <p:cTn id="8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 animBg="1"/>
          <p:bldP spid="61" grpId="0" animBg="1"/>
          <p:bldP spid="69" grpId="0" animBg="1"/>
          <p:bldP spid="70" grpId="0" animBg="1"/>
          <p:bldP spid="71" grpId="0" animBg="1"/>
          <p:bldP spid="72" grpId="0" animBg="1"/>
          <p:bldP spid="83" grpId="0"/>
          <p:bldP spid="84" grpId="0"/>
          <p:bldP spid="86" grpId="0"/>
          <p:bldP spid="87" grpId="0"/>
          <p:bldP spid="89" grpId="0"/>
          <p:bldP spid="90" grpId="0"/>
          <p:bldP spid="36" grpId="0"/>
          <p:bldP spid="37" grpId="0"/>
          <p:bldP spid="37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path" presetSubtype="0" decel="3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6 -4.81481E-6 L 0.03373 0.04399 " pathEditMode="relative" rAng="0" ptsTypes="AA">
                                          <p:cBhvr>
                                            <p:cTn id="9" dur="750" spd="-100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80" y="219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1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760"/>
                                </p:stCondLst>
                                <p:childTnLst>
                                  <p:par>
                                    <p:cTn id="3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3" dur="1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770"/>
                                </p:stCondLst>
                                <p:childTnLst>
                                  <p:par>
                                    <p:cTn id="3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2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20"/>
                                </p:stCondLst>
                                <p:childTnLst>
                                  <p:par>
                                    <p:cTn id="39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1" dur="25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270"/>
                                </p:stCondLst>
                                <p:childTnLst>
                                  <p:par>
                                    <p:cTn id="4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2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2520"/>
                                </p:stCondLst>
                                <p:childTnLst>
                                  <p:par>
                                    <p:cTn id="4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9" dur="25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770"/>
                                </p:stCondLst>
                                <p:childTnLst>
                                  <p:par>
                                    <p:cTn id="5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25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020"/>
                                </p:stCondLst>
                                <p:childTnLst>
                                  <p:par>
                                    <p:cTn id="5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7" dur="1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3030"/>
                                </p:stCondLst>
                                <p:childTnLst>
                                  <p:par>
                                    <p:cTn id="5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1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3040"/>
                                </p:stCondLst>
                                <p:childTnLst>
                                  <p:par>
                                    <p:cTn id="63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5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3540"/>
                                </p:stCondLst>
                                <p:childTnLst>
                                  <p:par>
                                    <p:cTn id="6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4040"/>
                                </p:stCondLst>
                                <p:childTnLst>
                                  <p:par>
                                    <p:cTn id="7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4540"/>
                                </p:stCondLst>
                                <p:childTnLst>
                                  <p:par>
                                    <p:cTn id="7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5040"/>
                                </p:stCondLst>
                                <p:childTnLst>
                                  <p:par>
                                    <p:cTn id="8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7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5540"/>
                                </p:stCondLst>
                                <p:childTnLst>
                                  <p:par>
                                    <p:cTn id="8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0" grpId="0" animBg="1"/>
          <p:bldP spid="61" grpId="0" animBg="1"/>
          <p:bldP spid="69" grpId="0" animBg="1"/>
          <p:bldP spid="70" grpId="0" animBg="1"/>
          <p:bldP spid="71" grpId="0" animBg="1"/>
          <p:bldP spid="72" grpId="0" animBg="1"/>
          <p:bldP spid="83" grpId="0"/>
          <p:bldP spid="84" grpId="0"/>
          <p:bldP spid="86" grpId="0"/>
          <p:bldP spid="87" grpId="0"/>
          <p:bldP spid="89" grpId="0"/>
          <p:bldP spid="90" grpId="0"/>
          <p:bldP spid="36" grpId="0"/>
          <p:bldP spid="37" grpId="0"/>
          <p:bldP spid="37" grpId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94914" y="2340515"/>
            <a:ext cx="2242673" cy="3293024"/>
            <a:chOff x="1170446" y="2035721"/>
            <a:chExt cx="2242673" cy="3293024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1170446" y="2035721"/>
              <a:ext cx="2242673" cy="3293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76200">
                <a:prstClr val="black"/>
              </a:innerShdw>
            </a:effectLst>
          </p:spPr>
          <p:txBody>
            <a:bodyPr/>
            <a:lstStyle/>
            <a:p>
              <a:endParaRPr lang="zh-CN" altLang="zh-CN" dirty="0">
                <a:solidFill>
                  <a:srgbClr val="7F7F7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0" name="Freeform 25"/>
            <p:cNvSpPr/>
            <p:nvPr/>
          </p:nvSpPr>
          <p:spPr bwMode="auto">
            <a:xfrm>
              <a:off x="1170446" y="2035721"/>
              <a:ext cx="870810" cy="1019484"/>
            </a:xfrm>
            <a:custGeom>
              <a:avLst/>
              <a:gdLst>
                <a:gd name="T0" fmla="*/ 64 w 64"/>
                <a:gd name="T1" fmla="*/ 21 h 75"/>
                <a:gd name="T2" fmla="*/ 59 w 64"/>
                <a:gd name="T3" fmla="*/ 0 h 75"/>
                <a:gd name="T4" fmla="*/ 0 w 64"/>
                <a:gd name="T5" fmla="*/ 0 h 75"/>
                <a:gd name="T6" fmla="*/ 0 w 64"/>
                <a:gd name="T7" fmla="*/ 74 h 75"/>
                <a:gd name="T8" fmla="*/ 10 w 64"/>
                <a:gd name="T9" fmla="*/ 75 h 75"/>
                <a:gd name="T10" fmla="*/ 64 w 64"/>
                <a:gd name="T11" fmla="*/ 2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75">
                  <a:moveTo>
                    <a:pt x="64" y="21"/>
                  </a:moveTo>
                  <a:cubicBezTo>
                    <a:pt x="64" y="14"/>
                    <a:pt x="62" y="7"/>
                    <a:pt x="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" y="75"/>
                    <a:pt x="7" y="75"/>
                    <a:pt x="10" y="75"/>
                  </a:cubicBezTo>
                  <a:cubicBezTo>
                    <a:pt x="40" y="75"/>
                    <a:pt x="64" y="51"/>
                    <a:pt x="64" y="21"/>
                  </a:cubicBez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43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7F7F7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8" name="TextBox 18"/>
            <p:cNvSpPr txBox="1"/>
            <p:nvPr/>
          </p:nvSpPr>
          <p:spPr>
            <a:xfrm>
              <a:off x="1340041" y="2221082"/>
              <a:ext cx="11226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Rockwell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ckwell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ckwell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ckwell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ckwell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itchFamily="18" charset="0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01</a:t>
              </a:r>
              <a:endParaRPr lang="en-US" altLang="zh-CN" sz="2400" b="1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1272388" y="3222479"/>
              <a:ext cx="20387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dirty="0"/>
                <a:t>早期 </a:t>
              </a:r>
              <a:r>
                <a:rPr lang="en-US" altLang="zh-CN" sz="1200" dirty="0"/>
                <a:t>Java Web </a:t>
              </a:r>
              <a:r>
                <a:rPr lang="zh-CN" altLang="en-US" sz="1200" dirty="0"/>
                <a:t>的开发中，统一把显示层、控制层、数据层的操作全部交给 </a:t>
              </a:r>
              <a:r>
                <a:rPr lang="en-US" altLang="zh-CN" sz="1200" dirty="0"/>
                <a:t>JSP </a:t>
              </a:r>
              <a:r>
                <a:rPr lang="zh-CN" altLang="en-US" sz="1200" dirty="0"/>
                <a:t>或者 </a:t>
              </a:r>
              <a:r>
                <a:rPr lang="en-US" altLang="zh-CN" sz="1200" dirty="0"/>
                <a:t>JavaBean </a:t>
              </a:r>
              <a:r>
                <a:rPr lang="zh-CN" altLang="en-US" sz="1200" dirty="0"/>
                <a:t>来进行</a:t>
              </a:r>
              <a:r>
                <a:rPr lang="zh-CN" altLang="en-US" sz="1200" dirty="0" smtClean="0"/>
                <a:t>处理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grpSp>
          <p:nvGrpSpPr>
            <p:cNvPr id="136" name="组合 216"/>
            <p:cNvGrpSpPr/>
            <p:nvPr/>
          </p:nvGrpSpPr>
          <p:grpSpPr bwMode="auto">
            <a:xfrm>
              <a:off x="2655979" y="2401483"/>
              <a:ext cx="470319" cy="355880"/>
              <a:chOff x="3192306" y="2570217"/>
              <a:chExt cx="1014015" cy="767637"/>
            </a:xfrm>
            <a:solidFill>
              <a:srgbClr val="005D9D"/>
            </a:solidFill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7" name="Freeform 74"/>
              <p:cNvSpPr>
                <a:spLocks noEditPoints="1"/>
              </p:cNvSpPr>
              <p:nvPr/>
            </p:nvSpPr>
            <p:spPr bwMode="auto">
              <a:xfrm>
                <a:off x="3484172" y="3081974"/>
                <a:ext cx="649933" cy="240826"/>
              </a:xfrm>
              <a:custGeom>
                <a:avLst/>
                <a:gdLst>
                  <a:gd name="T0" fmla="*/ 0 w 173"/>
                  <a:gd name="T1" fmla="*/ 12 h 64"/>
                  <a:gd name="T2" fmla="*/ 0 w 173"/>
                  <a:gd name="T3" fmla="*/ 52 h 64"/>
                  <a:gd name="T4" fmla="*/ 12 w 173"/>
                  <a:gd name="T5" fmla="*/ 64 h 64"/>
                  <a:gd name="T6" fmla="*/ 173 w 173"/>
                  <a:gd name="T7" fmla="*/ 64 h 64"/>
                  <a:gd name="T8" fmla="*/ 173 w 173"/>
                  <a:gd name="T9" fmla="*/ 54 h 64"/>
                  <a:gd name="T10" fmla="*/ 162 w 173"/>
                  <a:gd name="T11" fmla="*/ 54 h 64"/>
                  <a:gd name="T12" fmla="*/ 159 w 173"/>
                  <a:gd name="T13" fmla="*/ 34 h 64"/>
                  <a:gd name="T14" fmla="*/ 164 w 173"/>
                  <a:gd name="T15" fmla="*/ 10 h 64"/>
                  <a:gd name="T16" fmla="*/ 173 w 173"/>
                  <a:gd name="T17" fmla="*/ 10 h 64"/>
                  <a:gd name="T18" fmla="*/ 173 w 173"/>
                  <a:gd name="T19" fmla="*/ 0 h 64"/>
                  <a:gd name="T20" fmla="*/ 12 w 173"/>
                  <a:gd name="T21" fmla="*/ 0 h 64"/>
                  <a:gd name="T22" fmla="*/ 0 w 173"/>
                  <a:gd name="T23" fmla="*/ 12 h 64"/>
                  <a:gd name="T24" fmla="*/ 150 w 173"/>
                  <a:gd name="T25" fmla="*/ 21 h 64"/>
                  <a:gd name="T26" fmla="*/ 149 w 173"/>
                  <a:gd name="T27" fmla="*/ 30 h 64"/>
                  <a:gd name="T28" fmla="*/ 25 w 173"/>
                  <a:gd name="T29" fmla="*/ 30 h 64"/>
                  <a:gd name="T30" fmla="*/ 25 w 173"/>
                  <a:gd name="T31" fmla="*/ 34 h 64"/>
                  <a:gd name="T32" fmla="*/ 149 w 173"/>
                  <a:gd name="T33" fmla="*/ 34 h 64"/>
                  <a:gd name="T34" fmla="*/ 150 w 173"/>
                  <a:gd name="T35" fmla="*/ 43 h 64"/>
                  <a:gd name="T36" fmla="*/ 26 w 173"/>
                  <a:gd name="T37" fmla="*/ 43 h 64"/>
                  <a:gd name="T38" fmla="*/ 26 w 173"/>
                  <a:gd name="T39" fmla="*/ 47 h 64"/>
                  <a:gd name="T40" fmla="*/ 150 w 173"/>
                  <a:gd name="T41" fmla="*/ 47 h 64"/>
                  <a:gd name="T42" fmla="*/ 152 w 173"/>
                  <a:gd name="T43" fmla="*/ 54 h 64"/>
                  <a:gd name="T44" fmla="*/ 12 w 173"/>
                  <a:gd name="T45" fmla="*/ 54 h 64"/>
                  <a:gd name="T46" fmla="*/ 10 w 173"/>
                  <a:gd name="T47" fmla="*/ 52 h 64"/>
                  <a:gd name="T48" fmla="*/ 10 w 173"/>
                  <a:gd name="T49" fmla="*/ 12 h 64"/>
                  <a:gd name="T50" fmla="*/ 12 w 173"/>
                  <a:gd name="T51" fmla="*/ 10 h 64"/>
                  <a:gd name="T52" fmla="*/ 153 w 173"/>
                  <a:gd name="T53" fmla="*/ 10 h 64"/>
                  <a:gd name="T54" fmla="*/ 151 w 173"/>
                  <a:gd name="T55" fmla="*/ 17 h 64"/>
                  <a:gd name="T56" fmla="*/ 26 w 173"/>
                  <a:gd name="T57" fmla="*/ 17 h 64"/>
                  <a:gd name="T58" fmla="*/ 26 w 173"/>
                  <a:gd name="T59" fmla="*/ 21 h 64"/>
                  <a:gd name="T60" fmla="*/ 150 w 173"/>
                  <a:gd name="T61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3" h="64">
                    <a:moveTo>
                      <a:pt x="0" y="12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59"/>
                      <a:pt x="6" y="64"/>
                      <a:pt x="12" y="64"/>
                    </a:cubicBezTo>
                    <a:cubicBezTo>
                      <a:pt x="173" y="64"/>
                      <a:pt x="173" y="64"/>
                      <a:pt x="173" y="64"/>
                    </a:cubicBezTo>
                    <a:cubicBezTo>
                      <a:pt x="173" y="54"/>
                      <a:pt x="173" y="54"/>
                      <a:pt x="173" y="54"/>
                    </a:cubicBezTo>
                    <a:cubicBezTo>
                      <a:pt x="162" y="54"/>
                      <a:pt x="162" y="54"/>
                      <a:pt x="162" y="54"/>
                    </a:cubicBezTo>
                    <a:cubicBezTo>
                      <a:pt x="161" y="50"/>
                      <a:pt x="159" y="43"/>
                      <a:pt x="159" y="34"/>
                    </a:cubicBezTo>
                    <a:cubicBezTo>
                      <a:pt x="159" y="23"/>
                      <a:pt x="162" y="15"/>
                      <a:pt x="164" y="10"/>
                    </a:cubicBezTo>
                    <a:cubicBezTo>
                      <a:pt x="173" y="10"/>
                      <a:pt x="173" y="10"/>
                      <a:pt x="173" y="10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  <a:moveTo>
                      <a:pt x="150" y="21"/>
                    </a:moveTo>
                    <a:cubicBezTo>
                      <a:pt x="150" y="24"/>
                      <a:pt x="149" y="27"/>
                      <a:pt x="149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149" y="34"/>
                      <a:pt x="149" y="34"/>
                      <a:pt x="149" y="34"/>
                    </a:cubicBezTo>
                    <a:cubicBezTo>
                      <a:pt x="149" y="37"/>
                      <a:pt x="149" y="40"/>
                      <a:pt x="150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150" y="47"/>
                      <a:pt x="150" y="47"/>
                      <a:pt x="150" y="47"/>
                    </a:cubicBezTo>
                    <a:cubicBezTo>
                      <a:pt x="151" y="50"/>
                      <a:pt x="151" y="52"/>
                      <a:pt x="15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1" y="54"/>
                      <a:pt x="10" y="53"/>
                      <a:pt x="10" y="5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1"/>
                      <a:pt x="11" y="10"/>
                      <a:pt x="12" y="10"/>
                    </a:cubicBezTo>
                    <a:cubicBezTo>
                      <a:pt x="153" y="10"/>
                      <a:pt x="153" y="10"/>
                      <a:pt x="153" y="10"/>
                    </a:cubicBezTo>
                    <a:cubicBezTo>
                      <a:pt x="152" y="12"/>
                      <a:pt x="152" y="14"/>
                      <a:pt x="151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21"/>
                      <a:pt x="26" y="21"/>
                      <a:pt x="26" y="21"/>
                    </a:cubicBezTo>
                    <a:lnTo>
                      <a:pt x="150" y="21"/>
                    </a:lnTo>
                    <a:close/>
                  </a:path>
                </a:pathLst>
              </a:custGeom>
              <a:solidFill>
                <a:srgbClr val="8AACA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38" name="Freeform 75"/>
              <p:cNvSpPr>
                <a:spLocks noEditPoints="1"/>
              </p:cNvSpPr>
              <p:nvPr/>
            </p:nvSpPr>
            <p:spPr bwMode="auto">
              <a:xfrm>
                <a:off x="3472137" y="2808040"/>
                <a:ext cx="652943" cy="243837"/>
              </a:xfrm>
              <a:custGeom>
                <a:avLst/>
                <a:gdLst>
                  <a:gd name="T0" fmla="*/ 12 w 173"/>
                  <a:gd name="T1" fmla="*/ 65 h 65"/>
                  <a:gd name="T2" fmla="*/ 173 w 173"/>
                  <a:gd name="T3" fmla="*/ 65 h 65"/>
                  <a:gd name="T4" fmla="*/ 173 w 173"/>
                  <a:gd name="T5" fmla="*/ 55 h 65"/>
                  <a:gd name="T6" fmla="*/ 162 w 173"/>
                  <a:gd name="T7" fmla="*/ 55 h 65"/>
                  <a:gd name="T8" fmla="*/ 159 w 173"/>
                  <a:gd name="T9" fmla="*/ 35 h 65"/>
                  <a:gd name="T10" fmla="*/ 164 w 173"/>
                  <a:gd name="T11" fmla="*/ 10 h 65"/>
                  <a:gd name="T12" fmla="*/ 173 w 173"/>
                  <a:gd name="T13" fmla="*/ 10 h 65"/>
                  <a:gd name="T14" fmla="*/ 173 w 173"/>
                  <a:gd name="T15" fmla="*/ 0 h 65"/>
                  <a:gd name="T16" fmla="*/ 12 w 173"/>
                  <a:gd name="T17" fmla="*/ 0 h 65"/>
                  <a:gd name="T18" fmla="*/ 0 w 173"/>
                  <a:gd name="T19" fmla="*/ 12 h 65"/>
                  <a:gd name="T20" fmla="*/ 0 w 173"/>
                  <a:gd name="T21" fmla="*/ 53 h 65"/>
                  <a:gd name="T22" fmla="*/ 12 w 173"/>
                  <a:gd name="T23" fmla="*/ 65 h 65"/>
                  <a:gd name="T24" fmla="*/ 10 w 173"/>
                  <a:gd name="T25" fmla="*/ 12 h 65"/>
                  <a:gd name="T26" fmla="*/ 12 w 173"/>
                  <a:gd name="T27" fmla="*/ 10 h 65"/>
                  <a:gd name="T28" fmla="*/ 153 w 173"/>
                  <a:gd name="T29" fmla="*/ 10 h 65"/>
                  <a:gd name="T30" fmla="*/ 151 w 173"/>
                  <a:gd name="T31" fmla="*/ 17 h 65"/>
                  <a:gd name="T32" fmla="*/ 26 w 173"/>
                  <a:gd name="T33" fmla="*/ 17 h 65"/>
                  <a:gd name="T34" fmla="*/ 26 w 173"/>
                  <a:gd name="T35" fmla="*/ 22 h 65"/>
                  <a:gd name="T36" fmla="*/ 150 w 173"/>
                  <a:gd name="T37" fmla="*/ 22 h 65"/>
                  <a:gd name="T38" fmla="*/ 149 w 173"/>
                  <a:gd name="T39" fmla="*/ 30 h 65"/>
                  <a:gd name="T40" fmla="*/ 25 w 173"/>
                  <a:gd name="T41" fmla="*/ 30 h 65"/>
                  <a:gd name="T42" fmla="*/ 25 w 173"/>
                  <a:gd name="T43" fmla="*/ 35 h 65"/>
                  <a:gd name="T44" fmla="*/ 149 w 173"/>
                  <a:gd name="T45" fmla="*/ 35 h 65"/>
                  <a:gd name="T46" fmla="*/ 150 w 173"/>
                  <a:gd name="T47" fmla="*/ 43 h 65"/>
                  <a:gd name="T48" fmla="*/ 26 w 173"/>
                  <a:gd name="T49" fmla="*/ 43 h 65"/>
                  <a:gd name="T50" fmla="*/ 26 w 173"/>
                  <a:gd name="T51" fmla="*/ 48 h 65"/>
                  <a:gd name="T52" fmla="*/ 150 w 173"/>
                  <a:gd name="T53" fmla="*/ 48 h 65"/>
                  <a:gd name="T54" fmla="*/ 152 w 173"/>
                  <a:gd name="T55" fmla="*/ 55 h 65"/>
                  <a:gd name="T56" fmla="*/ 12 w 173"/>
                  <a:gd name="T57" fmla="*/ 55 h 65"/>
                  <a:gd name="T58" fmla="*/ 10 w 173"/>
                  <a:gd name="T59" fmla="*/ 53 h 65"/>
                  <a:gd name="T60" fmla="*/ 10 w 173"/>
                  <a:gd name="T61" fmla="*/ 1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3" h="65">
                    <a:moveTo>
                      <a:pt x="12" y="65"/>
                    </a:moveTo>
                    <a:cubicBezTo>
                      <a:pt x="173" y="65"/>
                      <a:pt x="173" y="65"/>
                      <a:pt x="173" y="65"/>
                    </a:cubicBezTo>
                    <a:cubicBezTo>
                      <a:pt x="173" y="55"/>
                      <a:pt x="173" y="55"/>
                      <a:pt x="173" y="55"/>
                    </a:cubicBezTo>
                    <a:cubicBezTo>
                      <a:pt x="162" y="55"/>
                      <a:pt x="162" y="55"/>
                      <a:pt x="162" y="55"/>
                    </a:cubicBezTo>
                    <a:cubicBezTo>
                      <a:pt x="161" y="50"/>
                      <a:pt x="159" y="43"/>
                      <a:pt x="159" y="35"/>
                    </a:cubicBezTo>
                    <a:cubicBezTo>
                      <a:pt x="159" y="23"/>
                      <a:pt x="162" y="15"/>
                      <a:pt x="164" y="10"/>
                    </a:cubicBezTo>
                    <a:cubicBezTo>
                      <a:pt x="173" y="10"/>
                      <a:pt x="173" y="10"/>
                      <a:pt x="173" y="10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9"/>
                      <a:pt x="6" y="65"/>
                      <a:pt x="12" y="65"/>
                    </a:cubicBezTo>
                    <a:close/>
                    <a:moveTo>
                      <a:pt x="10" y="12"/>
                    </a:moveTo>
                    <a:cubicBezTo>
                      <a:pt x="10" y="11"/>
                      <a:pt x="11" y="10"/>
                      <a:pt x="12" y="10"/>
                    </a:cubicBezTo>
                    <a:cubicBezTo>
                      <a:pt x="153" y="10"/>
                      <a:pt x="153" y="10"/>
                      <a:pt x="153" y="10"/>
                    </a:cubicBezTo>
                    <a:cubicBezTo>
                      <a:pt x="152" y="13"/>
                      <a:pt x="152" y="15"/>
                      <a:pt x="151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150" y="22"/>
                      <a:pt x="150" y="22"/>
                      <a:pt x="150" y="22"/>
                    </a:cubicBezTo>
                    <a:cubicBezTo>
                      <a:pt x="150" y="25"/>
                      <a:pt x="149" y="27"/>
                      <a:pt x="149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149" y="35"/>
                      <a:pt x="149" y="35"/>
                      <a:pt x="149" y="35"/>
                    </a:cubicBezTo>
                    <a:cubicBezTo>
                      <a:pt x="149" y="38"/>
                      <a:pt x="149" y="41"/>
                      <a:pt x="150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150" y="48"/>
                      <a:pt x="150" y="48"/>
                      <a:pt x="150" y="48"/>
                    </a:cubicBezTo>
                    <a:cubicBezTo>
                      <a:pt x="151" y="50"/>
                      <a:pt x="151" y="53"/>
                      <a:pt x="152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5"/>
                      <a:pt x="10" y="54"/>
                      <a:pt x="10" y="53"/>
                    </a:cubicBezTo>
                    <a:lnTo>
                      <a:pt x="10" y="12"/>
                    </a:lnTo>
                    <a:close/>
                  </a:path>
                </a:pathLst>
              </a:custGeom>
              <a:solidFill>
                <a:srgbClr val="8AACA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39" name="Freeform 76"/>
              <p:cNvSpPr>
                <a:spLocks noEditPoints="1"/>
              </p:cNvSpPr>
              <p:nvPr/>
            </p:nvSpPr>
            <p:spPr bwMode="auto">
              <a:xfrm>
                <a:off x="3192306" y="2750841"/>
                <a:ext cx="279831" cy="587013"/>
              </a:xfrm>
              <a:custGeom>
                <a:avLst/>
                <a:gdLst>
                  <a:gd name="T0" fmla="*/ 65 w 75"/>
                  <a:gd name="T1" fmla="*/ 16 h 156"/>
                  <a:gd name="T2" fmla="*/ 48 w 75"/>
                  <a:gd name="T3" fmla="*/ 16 h 156"/>
                  <a:gd name="T4" fmla="*/ 27 w 75"/>
                  <a:gd name="T5" fmla="*/ 9 h 156"/>
                  <a:gd name="T6" fmla="*/ 28 w 75"/>
                  <a:gd name="T7" fmla="*/ 2 h 156"/>
                  <a:gd name="T8" fmla="*/ 19 w 75"/>
                  <a:gd name="T9" fmla="*/ 0 h 156"/>
                  <a:gd name="T10" fmla="*/ 1 w 75"/>
                  <a:gd name="T11" fmla="*/ 139 h 156"/>
                  <a:gd name="T12" fmla="*/ 10 w 75"/>
                  <a:gd name="T13" fmla="*/ 150 h 156"/>
                  <a:gd name="T14" fmla="*/ 45 w 75"/>
                  <a:gd name="T15" fmla="*/ 155 h 156"/>
                  <a:gd name="T16" fmla="*/ 57 w 75"/>
                  <a:gd name="T17" fmla="*/ 146 h 156"/>
                  <a:gd name="T18" fmla="*/ 75 w 75"/>
                  <a:gd name="T19" fmla="*/ 8 h 156"/>
                  <a:gd name="T20" fmla="*/ 67 w 75"/>
                  <a:gd name="T21" fmla="*/ 7 h 156"/>
                  <a:gd name="T22" fmla="*/ 65 w 75"/>
                  <a:gd name="T23" fmla="*/ 16 h 156"/>
                  <a:gd name="T24" fmla="*/ 48 w 75"/>
                  <a:gd name="T25" fmla="*/ 145 h 156"/>
                  <a:gd name="T26" fmla="*/ 46 w 75"/>
                  <a:gd name="T27" fmla="*/ 146 h 156"/>
                  <a:gd name="T28" fmla="*/ 11 w 75"/>
                  <a:gd name="T29" fmla="*/ 142 h 156"/>
                  <a:gd name="T30" fmla="*/ 10 w 75"/>
                  <a:gd name="T31" fmla="*/ 140 h 156"/>
                  <a:gd name="T32" fmla="*/ 26 w 75"/>
                  <a:gd name="T33" fmla="*/ 18 h 156"/>
                  <a:gd name="T34" fmla="*/ 32 w 75"/>
                  <a:gd name="T35" fmla="*/ 21 h 156"/>
                  <a:gd name="T36" fmla="*/ 17 w 75"/>
                  <a:gd name="T37" fmla="*/ 129 h 156"/>
                  <a:gd name="T38" fmla="*/ 21 w 75"/>
                  <a:gd name="T39" fmla="*/ 129 h 156"/>
                  <a:gd name="T40" fmla="*/ 35 w 75"/>
                  <a:gd name="T41" fmla="*/ 22 h 156"/>
                  <a:gd name="T42" fmla="*/ 43 w 75"/>
                  <a:gd name="T43" fmla="*/ 24 h 156"/>
                  <a:gd name="T44" fmla="*/ 28 w 75"/>
                  <a:gd name="T45" fmla="*/ 131 h 156"/>
                  <a:gd name="T46" fmla="*/ 32 w 75"/>
                  <a:gd name="T47" fmla="*/ 131 h 156"/>
                  <a:gd name="T48" fmla="*/ 47 w 75"/>
                  <a:gd name="T49" fmla="*/ 25 h 156"/>
                  <a:gd name="T50" fmla="*/ 54 w 75"/>
                  <a:gd name="T51" fmla="*/ 25 h 156"/>
                  <a:gd name="T52" fmla="*/ 40 w 75"/>
                  <a:gd name="T53" fmla="*/ 132 h 156"/>
                  <a:gd name="T54" fmla="*/ 43 w 75"/>
                  <a:gd name="T55" fmla="*/ 132 h 156"/>
                  <a:gd name="T56" fmla="*/ 58 w 75"/>
                  <a:gd name="T57" fmla="*/ 25 h 156"/>
                  <a:gd name="T58" fmla="*/ 64 w 75"/>
                  <a:gd name="T59" fmla="*/ 25 h 156"/>
                  <a:gd name="T60" fmla="*/ 48 w 75"/>
                  <a:gd name="T61" fmla="*/ 145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5" h="156">
                    <a:moveTo>
                      <a:pt x="65" y="16"/>
                    </a:moveTo>
                    <a:cubicBezTo>
                      <a:pt x="61" y="17"/>
                      <a:pt x="55" y="17"/>
                      <a:pt x="48" y="16"/>
                    </a:cubicBezTo>
                    <a:cubicBezTo>
                      <a:pt x="38" y="15"/>
                      <a:pt x="31" y="11"/>
                      <a:pt x="27" y="9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" y="139"/>
                      <a:pt x="1" y="139"/>
                      <a:pt x="1" y="139"/>
                    </a:cubicBezTo>
                    <a:cubicBezTo>
                      <a:pt x="0" y="144"/>
                      <a:pt x="4" y="150"/>
                      <a:pt x="10" y="150"/>
                    </a:cubicBezTo>
                    <a:cubicBezTo>
                      <a:pt x="45" y="155"/>
                      <a:pt x="45" y="155"/>
                      <a:pt x="45" y="155"/>
                    </a:cubicBezTo>
                    <a:cubicBezTo>
                      <a:pt x="51" y="156"/>
                      <a:pt x="56" y="152"/>
                      <a:pt x="57" y="146"/>
                    </a:cubicBezTo>
                    <a:cubicBezTo>
                      <a:pt x="75" y="8"/>
                      <a:pt x="75" y="8"/>
                      <a:pt x="75" y="8"/>
                    </a:cubicBezTo>
                    <a:cubicBezTo>
                      <a:pt x="67" y="7"/>
                      <a:pt x="67" y="7"/>
                      <a:pt x="67" y="7"/>
                    </a:cubicBezTo>
                    <a:lnTo>
                      <a:pt x="65" y="16"/>
                    </a:lnTo>
                    <a:close/>
                    <a:moveTo>
                      <a:pt x="48" y="145"/>
                    </a:moveTo>
                    <a:cubicBezTo>
                      <a:pt x="48" y="146"/>
                      <a:pt x="47" y="147"/>
                      <a:pt x="46" y="146"/>
                    </a:cubicBezTo>
                    <a:cubicBezTo>
                      <a:pt x="11" y="142"/>
                      <a:pt x="11" y="142"/>
                      <a:pt x="11" y="142"/>
                    </a:cubicBezTo>
                    <a:cubicBezTo>
                      <a:pt x="10" y="142"/>
                      <a:pt x="10" y="141"/>
                      <a:pt x="10" y="140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8" y="19"/>
                      <a:pt x="30" y="20"/>
                      <a:pt x="32" y="21"/>
                    </a:cubicBezTo>
                    <a:cubicBezTo>
                      <a:pt x="17" y="129"/>
                      <a:pt x="17" y="129"/>
                      <a:pt x="17" y="129"/>
                    </a:cubicBezTo>
                    <a:cubicBezTo>
                      <a:pt x="21" y="129"/>
                      <a:pt x="21" y="129"/>
                      <a:pt x="21" y="129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38" y="23"/>
                      <a:pt x="40" y="23"/>
                      <a:pt x="43" y="24"/>
                    </a:cubicBezTo>
                    <a:cubicBezTo>
                      <a:pt x="28" y="131"/>
                      <a:pt x="28" y="131"/>
                      <a:pt x="28" y="131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9" y="25"/>
                      <a:pt x="51" y="25"/>
                      <a:pt x="54" y="25"/>
                    </a:cubicBezTo>
                    <a:cubicBezTo>
                      <a:pt x="40" y="132"/>
                      <a:pt x="40" y="132"/>
                      <a:pt x="40" y="132"/>
                    </a:cubicBezTo>
                    <a:cubicBezTo>
                      <a:pt x="43" y="132"/>
                      <a:pt x="43" y="132"/>
                      <a:pt x="43" y="132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60" y="25"/>
                      <a:pt x="62" y="25"/>
                      <a:pt x="64" y="25"/>
                    </a:cubicBezTo>
                    <a:lnTo>
                      <a:pt x="48" y="145"/>
                    </a:lnTo>
                    <a:close/>
                  </a:path>
                </a:pathLst>
              </a:custGeom>
              <a:solidFill>
                <a:srgbClr val="8AACA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40" name="Rectangle 77"/>
              <p:cNvSpPr>
                <a:spLocks noChangeArrowheads="1"/>
              </p:cNvSpPr>
              <p:nvPr/>
            </p:nvSpPr>
            <p:spPr bwMode="auto">
              <a:xfrm>
                <a:off x="3664711" y="2570217"/>
                <a:ext cx="541610" cy="42146"/>
              </a:xfrm>
              <a:prstGeom prst="rect">
                <a:avLst/>
              </a:prstGeom>
              <a:solidFill>
                <a:srgbClr val="8AACA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41" name="Freeform 78"/>
              <p:cNvSpPr/>
              <p:nvPr/>
            </p:nvSpPr>
            <p:spPr bwMode="auto">
              <a:xfrm>
                <a:off x="4146142" y="2621386"/>
                <a:ext cx="57171" cy="219756"/>
              </a:xfrm>
              <a:custGeom>
                <a:avLst/>
                <a:gdLst>
                  <a:gd name="T0" fmla="*/ 10 w 15"/>
                  <a:gd name="T1" fmla="*/ 0 h 58"/>
                  <a:gd name="T2" fmla="*/ 5 w 15"/>
                  <a:gd name="T3" fmla="*/ 0 h 58"/>
                  <a:gd name="T4" fmla="*/ 5 w 15"/>
                  <a:gd name="T5" fmla="*/ 38 h 58"/>
                  <a:gd name="T6" fmla="*/ 0 w 15"/>
                  <a:gd name="T7" fmla="*/ 50 h 58"/>
                  <a:gd name="T8" fmla="*/ 7 w 15"/>
                  <a:gd name="T9" fmla="*/ 58 h 58"/>
                  <a:gd name="T10" fmla="*/ 15 w 15"/>
                  <a:gd name="T11" fmla="*/ 50 h 58"/>
                  <a:gd name="T12" fmla="*/ 10 w 15"/>
                  <a:gd name="T13" fmla="*/ 38 h 58"/>
                  <a:gd name="T14" fmla="*/ 10 w 15"/>
                  <a:gd name="T1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58">
                    <a:moveTo>
                      <a:pt x="10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2" y="41"/>
                      <a:pt x="0" y="47"/>
                      <a:pt x="0" y="50"/>
                    </a:cubicBezTo>
                    <a:cubicBezTo>
                      <a:pt x="0" y="54"/>
                      <a:pt x="3" y="58"/>
                      <a:pt x="7" y="58"/>
                    </a:cubicBezTo>
                    <a:cubicBezTo>
                      <a:pt x="11" y="58"/>
                      <a:pt x="15" y="54"/>
                      <a:pt x="15" y="50"/>
                    </a:cubicBezTo>
                    <a:cubicBezTo>
                      <a:pt x="15" y="47"/>
                      <a:pt x="13" y="41"/>
                      <a:pt x="10" y="38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8AACA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42" name="Rectangle 79"/>
              <p:cNvSpPr>
                <a:spLocks noChangeArrowheads="1"/>
              </p:cNvSpPr>
              <p:nvPr/>
            </p:nvSpPr>
            <p:spPr bwMode="auto">
              <a:xfrm>
                <a:off x="3721883" y="2630420"/>
                <a:ext cx="418242" cy="159546"/>
              </a:xfrm>
              <a:prstGeom prst="rect">
                <a:avLst/>
              </a:prstGeom>
              <a:solidFill>
                <a:srgbClr val="8AACA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3711433" y="2340515"/>
            <a:ext cx="2242673" cy="3293024"/>
            <a:chOff x="3711433" y="2035721"/>
            <a:chExt cx="2242673" cy="3293024"/>
          </a:xfrm>
        </p:grpSpPr>
        <p:sp>
          <p:nvSpPr>
            <p:cNvPr id="71" name="Rectangle 24"/>
            <p:cNvSpPr>
              <a:spLocks noChangeArrowheads="1"/>
            </p:cNvSpPr>
            <p:nvPr/>
          </p:nvSpPr>
          <p:spPr bwMode="auto">
            <a:xfrm>
              <a:off x="3711433" y="2035721"/>
              <a:ext cx="2242673" cy="3293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76200">
                <a:prstClr val="black"/>
              </a:innerShdw>
            </a:effectLst>
          </p:spPr>
          <p:txBody>
            <a:bodyPr/>
            <a:lstStyle/>
            <a:p>
              <a:endParaRPr lang="zh-CN" altLang="zh-CN" dirty="0">
                <a:solidFill>
                  <a:srgbClr val="7F7F7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3" name="Freeform 25"/>
            <p:cNvSpPr/>
            <p:nvPr/>
          </p:nvSpPr>
          <p:spPr bwMode="auto">
            <a:xfrm>
              <a:off x="3711433" y="2035721"/>
              <a:ext cx="870810" cy="1019484"/>
            </a:xfrm>
            <a:custGeom>
              <a:avLst/>
              <a:gdLst>
                <a:gd name="T0" fmla="*/ 64 w 64"/>
                <a:gd name="T1" fmla="*/ 21 h 75"/>
                <a:gd name="T2" fmla="*/ 59 w 64"/>
                <a:gd name="T3" fmla="*/ 0 h 75"/>
                <a:gd name="T4" fmla="*/ 0 w 64"/>
                <a:gd name="T5" fmla="*/ 0 h 75"/>
                <a:gd name="T6" fmla="*/ 0 w 64"/>
                <a:gd name="T7" fmla="*/ 74 h 75"/>
                <a:gd name="T8" fmla="*/ 10 w 64"/>
                <a:gd name="T9" fmla="*/ 75 h 75"/>
                <a:gd name="T10" fmla="*/ 64 w 64"/>
                <a:gd name="T11" fmla="*/ 2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75">
                  <a:moveTo>
                    <a:pt x="64" y="21"/>
                  </a:moveTo>
                  <a:cubicBezTo>
                    <a:pt x="64" y="14"/>
                    <a:pt x="62" y="7"/>
                    <a:pt x="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" y="75"/>
                    <a:pt x="7" y="75"/>
                    <a:pt x="10" y="75"/>
                  </a:cubicBezTo>
                  <a:cubicBezTo>
                    <a:pt x="40" y="75"/>
                    <a:pt x="64" y="51"/>
                    <a:pt x="64" y="21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43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7F7F7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9" name="TextBox 19"/>
            <p:cNvSpPr txBox="1"/>
            <p:nvPr/>
          </p:nvSpPr>
          <p:spPr>
            <a:xfrm>
              <a:off x="3861719" y="2221082"/>
              <a:ext cx="720204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Rockwell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ckwell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ckwell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ckwell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ckwell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itchFamily="18" charset="0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02</a:t>
              </a:r>
              <a:endParaRPr lang="en-US" altLang="zh-CN" sz="2400" b="1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3813375" y="3222479"/>
              <a:ext cx="20387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200" dirty="0" smtClean="0"/>
                <a:t>Servlet </a:t>
              </a:r>
              <a:r>
                <a:rPr lang="en-US" altLang="zh-CN" sz="1200" dirty="0"/>
                <a:t>+ JSP + Java Bean </a:t>
              </a:r>
              <a:r>
                <a:rPr lang="zh-CN" altLang="en-US" sz="1200" dirty="0"/>
                <a:t>所替代了，早期的 </a:t>
              </a:r>
              <a:r>
                <a:rPr lang="en-US" altLang="zh-CN" sz="1200" dirty="0"/>
                <a:t>MVC </a:t>
              </a:r>
              <a:r>
                <a:rPr lang="zh-CN" altLang="en-US" sz="1200" dirty="0" smtClean="0"/>
                <a:t>模型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grpSp>
          <p:nvGrpSpPr>
            <p:cNvPr id="143" name="组合 216"/>
            <p:cNvGrpSpPr/>
            <p:nvPr/>
          </p:nvGrpSpPr>
          <p:grpSpPr bwMode="auto">
            <a:xfrm>
              <a:off x="5185186" y="2401865"/>
              <a:ext cx="469767" cy="355476"/>
              <a:chOff x="3192968" y="2571029"/>
              <a:chExt cx="1012825" cy="766763"/>
            </a:xfrm>
            <a:solidFill>
              <a:srgbClr val="005D9D"/>
            </a:solidFill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44" name="Freeform 74"/>
              <p:cNvSpPr>
                <a:spLocks noEditPoints="1"/>
              </p:cNvSpPr>
              <p:nvPr/>
            </p:nvSpPr>
            <p:spPr bwMode="auto">
              <a:xfrm>
                <a:off x="3484175" y="3081969"/>
                <a:ext cx="649932" cy="240826"/>
              </a:xfrm>
              <a:custGeom>
                <a:avLst/>
                <a:gdLst>
                  <a:gd name="T0" fmla="*/ 0 w 173"/>
                  <a:gd name="T1" fmla="*/ 12 h 64"/>
                  <a:gd name="T2" fmla="*/ 0 w 173"/>
                  <a:gd name="T3" fmla="*/ 52 h 64"/>
                  <a:gd name="T4" fmla="*/ 12 w 173"/>
                  <a:gd name="T5" fmla="*/ 64 h 64"/>
                  <a:gd name="T6" fmla="*/ 173 w 173"/>
                  <a:gd name="T7" fmla="*/ 64 h 64"/>
                  <a:gd name="T8" fmla="*/ 173 w 173"/>
                  <a:gd name="T9" fmla="*/ 54 h 64"/>
                  <a:gd name="T10" fmla="*/ 162 w 173"/>
                  <a:gd name="T11" fmla="*/ 54 h 64"/>
                  <a:gd name="T12" fmla="*/ 159 w 173"/>
                  <a:gd name="T13" fmla="*/ 34 h 64"/>
                  <a:gd name="T14" fmla="*/ 164 w 173"/>
                  <a:gd name="T15" fmla="*/ 10 h 64"/>
                  <a:gd name="T16" fmla="*/ 173 w 173"/>
                  <a:gd name="T17" fmla="*/ 10 h 64"/>
                  <a:gd name="T18" fmla="*/ 173 w 173"/>
                  <a:gd name="T19" fmla="*/ 0 h 64"/>
                  <a:gd name="T20" fmla="*/ 12 w 173"/>
                  <a:gd name="T21" fmla="*/ 0 h 64"/>
                  <a:gd name="T22" fmla="*/ 0 w 173"/>
                  <a:gd name="T23" fmla="*/ 12 h 64"/>
                  <a:gd name="T24" fmla="*/ 150 w 173"/>
                  <a:gd name="T25" fmla="*/ 21 h 64"/>
                  <a:gd name="T26" fmla="*/ 149 w 173"/>
                  <a:gd name="T27" fmla="*/ 30 h 64"/>
                  <a:gd name="T28" fmla="*/ 25 w 173"/>
                  <a:gd name="T29" fmla="*/ 30 h 64"/>
                  <a:gd name="T30" fmla="*/ 25 w 173"/>
                  <a:gd name="T31" fmla="*/ 34 h 64"/>
                  <a:gd name="T32" fmla="*/ 149 w 173"/>
                  <a:gd name="T33" fmla="*/ 34 h 64"/>
                  <a:gd name="T34" fmla="*/ 150 w 173"/>
                  <a:gd name="T35" fmla="*/ 43 h 64"/>
                  <a:gd name="T36" fmla="*/ 26 w 173"/>
                  <a:gd name="T37" fmla="*/ 43 h 64"/>
                  <a:gd name="T38" fmla="*/ 26 w 173"/>
                  <a:gd name="T39" fmla="*/ 47 h 64"/>
                  <a:gd name="T40" fmla="*/ 150 w 173"/>
                  <a:gd name="T41" fmla="*/ 47 h 64"/>
                  <a:gd name="T42" fmla="*/ 152 w 173"/>
                  <a:gd name="T43" fmla="*/ 54 h 64"/>
                  <a:gd name="T44" fmla="*/ 12 w 173"/>
                  <a:gd name="T45" fmla="*/ 54 h 64"/>
                  <a:gd name="T46" fmla="*/ 10 w 173"/>
                  <a:gd name="T47" fmla="*/ 52 h 64"/>
                  <a:gd name="T48" fmla="*/ 10 w 173"/>
                  <a:gd name="T49" fmla="*/ 12 h 64"/>
                  <a:gd name="T50" fmla="*/ 12 w 173"/>
                  <a:gd name="T51" fmla="*/ 10 h 64"/>
                  <a:gd name="T52" fmla="*/ 153 w 173"/>
                  <a:gd name="T53" fmla="*/ 10 h 64"/>
                  <a:gd name="T54" fmla="*/ 151 w 173"/>
                  <a:gd name="T55" fmla="*/ 17 h 64"/>
                  <a:gd name="T56" fmla="*/ 26 w 173"/>
                  <a:gd name="T57" fmla="*/ 17 h 64"/>
                  <a:gd name="T58" fmla="*/ 26 w 173"/>
                  <a:gd name="T59" fmla="*/ 21 h 64"/>
                  <a:gd name="T60" fmla="*/ 150 w 173"/>
                  <a:gd name="T61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3" h="64">
                    <a:moveTo>
                      <a:pt x="0" y="12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59"/>
                      <a:pt x="6" y="64"/>
                      <a:pt x="12" y="64"/>
                    </a:cubicBezTo>
                    <a:cubicBezTo>
                      <a:pt x="173" y="64"/>
                      <a:pt x="173" y="64"/>
                      <a:pt x="173" y="64"/>
                    </a:cubicBezTo>
                    <a:cubicBezTo>
                      <a:pt x="173" y="54"/>
                      <a:pt x="173" y="54"/>
                      <a:pt x="173" y="54"/>
                    </a:cubicBezTo>
                    <a:cubicBezTo>
                      <a:pt x="162" y="54"/>
                      <a:pt x="162" y="54"/>
                      <a:pt x="162" y="54"/>
                    </a:cubicBezTo>
                    <a:cubicBezTo>
                      <a:pt x="161" y="50"/>
                      <a:pt x="159" y="43"/>
                      <a:pt x="159" y="34"/>
                    </a:cubicBezTo>
                    <a:cubicBezTo>
                      <a:pt x="159" y="23"/>
                      <a:pt x="162" y="15"/>
                      <a:pt x="164" y="10"/>
                    </a:cubicBezTo>
                    <a:cubicBezTo>
                      <a:pt x="173" y="10"/>
                      <a:pt x="173" y="10"/>
                      <a:pt x="173" y="10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  <a:moveTo>
                      <a:pt x="150" y="21"/>
                    </a:moveTo>
                    <a:cubicBezTo>
                      <a:pt x="150" y="24"/>
                      <a:pt x="149" y="27"/>
                      <a:pt x="149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149" y="34"/>
                      <a:pt x="149" y="34"/>
                      <a:pt x="149" y="34"/>
                    </a:cubicBezTo>
                    <a:cubicBezTo>
                      <a:pt x="149" y="37"/>
                      <a:pt x="149" y="40"/>
                      <a:pt x="150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150" y="47"/>
                      <a:pt x="150" y="47"/>
                      <a:pt x="150" y="47"/>
                    </a:cubicBezTo>
                    <a:cubicBezTo>
                      <a:pt x="151" y="50"/>
                      <a:pt x="151" y="52"/>
                      <a:pt x="15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1" y="54"/>
                      <a:pt x="10" y="53"/>
                      <a:pt x="10" y="5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1"/>
                      <a:pt x="11" y="10"/>
                      <a:pt x="12" y="10"/>
                    </a:cubicBezTo>
                    <a:cubicBezTo>
                      <a:pt x="153" y="10"/>
                      <a:pt x="153" y="10"/>
                      <a:pt x="153" y="10"/>
                    </a:cubicBezTo>
                    <a:cubicBezTo>
                      <a:pt x="152" y="12"/>
                      <a:pt x="152" y="14"/>
                      <a:pt x="151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21"/>
                      <a:pt x="26" y="21"/>
                      <a:pt x="26" y="21"/>
                    </a:cubicBezTo>
                    <a:lnTo>
                      <a:pt x="150" y="21"/>
                    </a:lnTo>
                    <a:close/>
                  </a:path>
                </a:pathLst>
              </a:custGeom>
              <a:solidFill>
                <a:srgbClr val="CEC597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45" name="Freeform 75"/>
              <p:cNvSpPr>
                <a:spLocks noEditPoints="1"/>
              </p:cNvSpPr>
              <p:nvPr/>
            </p:nvSpPr>
            <p:spPr bwMode="auto">
              <a:xfrm>
                <a:off x="3472139" y="2808028"/>
                <a:ext cx="652942" cy="243837"/>
              </a:xfrm>
              <a:custGeom>
                <a:avLst/>
                <a:gdLst>
                  <a:gd name="T0" fmla="*/ 12 w 173"/>
                  <a:gd name="T1" fmla="*/ 65 h 65"/>
                  <a:gd name="T2" fmla="*/ 173 w 173"/>
                  <a:gd name="T3" fmla="*/ 65 h 65"/>
                  <a:gd name="T4" fmla="*/ 173 w 173"/>
                  <a:gd name="T5" fmla="*/ 55 h 65"/>
                  <a:gd name="T6" fmla="*/ 162 w 173"/>
                  <a:gd name="T7" fmla="*/ 55 h 65"/>
                  <a:gd name="T8" fmla="*/ 159 w 173"/>
                  <a:gd name="T9" fmla="*/ 35 h 65"/>
                  <a:gd name="T10" fmla="*/ 164 w 173"/>
                  <a:gd name="T11" fmla="*/ 10 h 65"/>
                  <a:gd name="T12" fmla="*/ 173 w 173"/>
                  <a:gd name="T13" fmla="*/ 10 h 65"/>
                  <a:gd name="T14" fmla="*/ 173 w 173"/>
                  <a:gd name="T15" fmla="*/ 0 h 65"/>
                  <a:gd name="T16" fmla="*/ 12 w 173"/>
                  <a:gd name="T17" fmla="*/ 0 h 65"/>
                  <a:gd name="T18" fmla="*/ 0 w 173"/>
                  <a:gd name="T19" fmla="*/ 12 h 65"/>
                  <a:gd name="T20" fmla="*/ 0 w 173"/>
                  <a:gd name="T21" fmla="*/ 53 h 65"/>
                  <a:gd name="T22" fmla="*/ 12 w 173"/>
                  <a:gd name="T23" fmla="*/ 65 h 65"/>
                  <a:gd name="T24" fmla="*/ 10 w 173"/>
                  <a:gd name="T25" fmla="*/ 12 h 65"/>
                  <a:gd name="T26" fmla="*/ 12 w 173"/>
                  <a:gd name="T27" fmla="*/ 10 h 65"/>
                  <a:gd name="T28" fmla="*/ 153 w 173"/>
                  <a:gd name="T29" fmla="*/ 10 h 65"/>
                  <a:gd name="T30" fmla="*/ 151 w 173"/>
                  <a:gd name="T31" fmla="*/ 17 h 65"/>
                  <a:gd name="T32" fmla="*/ 26 w 173"/>
                  <a:gd name="T33" fmla="*/ 17 h 65"/>
                  <a:gd name="T34" fmla="*/ 26 w 173"/>
                  <a:gd name="T35" fmla="*/ 22 h 65"/>
                  <a:gd name="T36" fmla="*/ 150 w 173"/>
                  <a:gd name="T37" fmla="*/ 22 h 65"/>
                  <a:gd name="T38" fmla="*/ 149 w 173"/>
                  <a:gd name="T39" fmla="*/ 30 h 65"/>
                  <a:gd name="T40" fmla="*/ 25 w 173"/>
                  <a:gd name="T41" fmla="*/ 30 h 65"/>
                  <a:gd name="T42" fmla="*/ 25 w 173"/>
                  <a:gd name="T43" fmla="*/ 35 h 65"/>
                  <a:gd name="T44" fmla="*/ 149 w 173"/>
                  <a:gd name="T45" fmla="*/ 35 h 65"/>
                  <a:gd name="T46" fmla="*/ 150 w 173"/>
                  <a:gd name="T47" fmla="*/ 43 h 65"/>
                  <a:gd name="T48" fmla="*/ 26 w 173"/>
                  <a:gd name="T49" fmla="*/ 43 h 65"/>
                  <a:gd name="T50" fmla="*/ 26 w 173"/>
                  <a:gd name="T51" fmla="*/ 48 h 65"/>
                  <a:gd name="T52" fmla="*/ 150 w 173"/>
                  <a:gd name="T53" fmla="*/ 48 h 65"/>
                  <a:gd name="T54" fmla="*/ 152 w 173"/>
                  <a:gd name="T55" fmla="*/ 55 h 65"/>
                  <a:gd name="T56" fmla="*/ 12 w 173"/>
                  <a:gd name="T57" fmla="*/ 55 h 65"/>
                  <a:gd name="T58" fmla="*/ 10 w 173"/>
                  <a:gd name="T59" fmla="*/ 53 h 65"/>
                  <a:gd name="T60" fmla="*/ 10 w 173"/>
                  <a:gd name="T61" fmla="*/ 1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3" h="65">
                    <a:moveTo>
                      <a:pt x="12" y="65"/>
                    </a:moveTo>
                    <a:cubicBezTo>
                      <a:pt x="173" y="65"/>
                      <a:pt x="173" y="65"/>
                      <a:pt x="173" y="65"/>
                    </a:cubicBezTo>
                    <a:cubicBezTo>
                      <a:pt x="173" y="55"/>
                      <a:pt x="173" y="55"/>
                      <a:pt x="173" y="55"/>
                    </a:cubicBezTo>
                    <a:cubicBezTo>
                      <a:pt x="162" y="55"/>
                      <a:pt x="162" y="55"/>
                      <a:pt x="162" y="55"/>
                    </a:cubicBezTo>
                    <a:cubicBezTo>
                      <a:pt x="161" y="50"/>
                      <a:pt x="159" y="43"/>
                      <a:pt x="159" y="35"/>
                    </a:cubicBezTo>
                    <a:cubicBezTo>
                      <a:pt x="159" y="23"/>
                      <a:pt x="162" y="15"/>
                      <a:pt x="164" y="10"/>
                    </a:cubicBezTo>
                    <a:cubicBezTo>
                      <a:pt x="173" y="10"/>
                      <a:pt x="173" y="10"/>
                      <a:pt x="173" y="10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9"/>
                      <a:pt x="6" y="65"/>
                      <a:pt x="12" y="65"/>
                    </a:cubicBezTo>
                    <a:close/>
                    <a:moveTo>
                      <a:pt x="10" y="12"/>
                    </a:moveTo>
                    <a:cubicBezTo>
                      <a:pt x="10" y="11"/>
                      <a:pt x="11" y="10"/>
                      <a:pt x="12" y="10"/>
                    </a:cubicBezTo>
                    <a:cubicBezTo>
                      <a:pt x="153" y="10"/>
                      <a:pt x="153" y="10"/>
                      <a:pt x="153" y="10"/>
                    </a:cubicBezTo>
                    <a:cubicBezTo>
                      <a:pt x="152" y="13"/>
                      <a:pt x="152" y="15"/>
                      <a:pt x="151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150" y="22"/>
                      <a:pt x="150" y="22"/>
                      <a:pt x="150" y="22"/>
                    </a:cubicBezTo>
                    <a:cubicBezTo>
                      <a:pt x="150" y="25"/>
                      <a:pt x="149" y="27"/>
                      <a:pt x="149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149" y="35"/>
                      <a:pt x="149" y="35"/>
                      <a:pt x="149" y="35"/>
                    </a:cubicBezTo>
                    <a:cubicBezTo>
                      <a:pt x="149" y="38"/>
                      <a:pt x="149" y="41"/>
                      <a:pt x="150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150" y="48"/>
                      <a:pt x="150" y="48"/>
                      <a:pt x="150" y="48"/>
                    </a:cubicBezTo>
                    <a:cubicBezTo>
                      <a:pt x="151" y="50"/>
                      <a:pt x="151" y="53"/>
                      <a:pt x="152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5"/>
                      <a:pt x="10" y="54"/>
                      <a:pt x="10" y="53"/>
                    </a:cubicBezTo>
                    <a:lnTo>
                      <a:pt x="10" y="12"/>
                    </a:lnTo>
                    <a:close/>
                  </a:path>
                </a:pathLst>
              </a:custGeom>
              <a:solidFill>
                <a:srgbClr val="CEC597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46" name="Freeform 76"/>
              <p:cNvSpPr>
                <a:spLocks noEditPoints="1"/>
              </p:cNvSpPr>
              <p:nvPr/>
            </p:nvSpPr>
            <p:spPr bwMode="auto">
              <a:xfrm>
                <a:off x="3192308" y="2750833"/>
                <a:ext cx="279831" cy="587012"/>
              </a:xfrm>
              <a:custGeom>
                <a:avLst/>
                <a:gdLst>
                  <a:gd name="T0" fmla="*/ 65 w 75"/>
                  <a:gd name="T1" fmla="*/ 16 h 156"/>
                  <a:gd name="T2" fmla="*/ 48 w 75"/>
                  <a:gd name="T3" fmla="*/ 16 h 156"/>
                  <a:gd name="T4" fmla="*/ 27 w 75"/>
                  <a:gd name="T5" fmla="*/ 9 h 156"/>
                  <a:gd name="T6" fmla="*/ 28 w 75"/>
                  <a:gd name="T7" fmla="*/ 2 h 156"/>
                  <a:gd name="T8" fmla="*/ 19 w 75"/>
                  <a:gd name="T9" fmla="*/ 0 h 156"/>
                  <a:gd name="T10" fmla="*/ 1 w 75"/>
                  <a:gd name="T11" fmla="*/ 139 h 156"/>
                  <a:gd name="T12" fmla="*/ 10 w 75"/>
                  <a:gd name="T13" fmla="*/ 150 h 156"/>
                  <a:gd name="T14" fmla="*/ 45 w 75"/>
                  <a:gd name="T15" fmla="*/ 155 h 156"/>
                  <a:gd name="T16" fmla="*/ 57 w 75"/>
                  <a:gd name="T17" fmla="*/ 146 h 156"/>
                  <a:gd name="T18" fmla="*/ 75 w 75"/>
                  <a:gd name="T19" fmla="*/ 8 h 156"/>
                  <a:gd name="T20" fmla="*/ 67 w 75"/>
                  <a:gd name="T21" fmla="*/ 7 h 156"/>
                  <a:gd name="T22" fmla="*/ 65 w 75"/>
                  <a:gd name="T23" fmla="*/ 16 h 156"/>
                  <a:gd name="T24" fmla="*/ 48 w 75"/>
                  <a:gd name="T25" fmla="*/ 145 h 156"/>
                  <a:gd name="T26" fmla="*/ 46 w 75"/>
                  <a:gd name="T27" fmla="*/ 146 h 156"/>
                  <a:gd name="T28" fmla="*/ 11 w 75"/>
                  <a:gd name="T29" fmla="*/ 142 h 156"/>
                  <a:gd name="T30" fmla="*/ 10 w 75"/>
                  <a:gd name="T31" fmla="*/ 140 h 156"/>
                  <a:gd name="T32" fmla="*/ 26 w 75"/>
                  <a:gd name="T33" fmla="*/ 18 h 156"/>
                  <a:gd name="T34" fmla="*/ 32 w 75"/>
                  <a:gd name="T35" fmla="*/ 21 h 156"/>
                  <a:gd name="T36" fmla="*/ 17 w 75"/>
                  <a:gd name="T37" fmla="*/ 129 h 156"/>
                  <a:gd name="T38" fmla="*/ 21 w 75"/>
                  <a:gd name="T39" fmla="*/ 129 h 156"/>
                  <a:gd name="T40" fmla="*/ 35 w 75"/>
                  <a:gd name="T41" fmla="*/ 22 h 156"/>
                  <a:gd name="T42" fmla="*/ 43 w 75"/>
                  <a:gd name="T43" fmla="*/ 24 h 156"/>
                  <a:gd name="T44" fmla="*/ 28 w 75"/>
                  <a:gd name="T45" fmla="*/ 131 h 156"/>
                  <a:gd name="T46" fmla="*/ 32 w 75"/>
                  <a:gd name="T47" fmla="*/ 131 h 156"/>
                  <a:gd name="T48" fmla="*/ 47 w 75"/>
                  <a:gd name="T49" fmla="*/ 25 h 156"/>
                  <a:gd name="T50" fmla="*/ 54 w 75"/>
                  <a:gd name="T51" fmla="*/ 25 h 156"/>
                  <a:gd name="T52" fmla="*/ 40 w 75"/>
                  <a:gd name="T53" fmla="*/ 132 h 156"/>
                  <a:gd name="T54" fmla="*/ 43 w 75"/>
                  <a:gd name="T55" fmla="*/ 132 h 156"/>
                  <a:gd name="T56" fmla="*/ 58 w 75"/>
                  <a:gd name="T57" fmla="*/ 25 h 156"/>
                  <a:gd name="T58" fmla="*/ 64 w 75"/>
                  <a:gd name="T59" fmla="*/ 25 h 156"/>
                  <a:gd name="T60" fmla="*/ 48 w 75"/>
                  <a:gd name="T61" fmla="*/ 145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5" h="156">
                    <a:moveTo>
                      <a:pt x="65" y="16"/>
                    </a:moveTo>
                    <a:cubicBezTo>
                      <a:pt x="61" y="17"/>
                      <a:pt x="55" y="17"/>
                      <a:pt x="48" y="16"/>
                    </a:cubicBezTo>
                    <a:cubicBezTo>
                      <a:pt x="38" y="15"/>
                      <a:pt x="31" y="11"/>
                      <a:pt x="27" y="9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" y="139"/>
                      <a:pt x="1" y="139"/>
                      <a:pt x="1" y="139"/>
                    </a:cubicBezTo>
                    <a:cubicBezTo>
                      <a:pt x="0" y="144"/>
                      <a:pt x="4" y="150"/>
                      <a:pt x="10" y="150"/>
                    </a:cubicBezTo>
                    <a:cubicBezTo>
                      <a:pt x="45" y="155"/>
                      <a:pt x="45" y="155"/>
                      <a:pt x="45" y="155"/>
                    </a:cubicBezTo>
                    <a:cubicBezTo>
                      <a:pt x="51" y="156"/>
                      <a:pt x="56" y="152"/>
                      <a:pt x="57" y="146"/>
                    </a:cubicBezTo>
                    <a:cubicBezTo>
                      <a:pt x="75" y="8"/>
                      <a:pt x="75" y="8"/>
                      <a:pt x="75" y="8"/>
                    </a:cubicBezTo>
                    <a:cubicBezTo>
                      <a:pt x="67" y="7"/>
                      <a:pt x="67" y="7"/>
                      <a:pt x="67" y="7"/>
                    </a:cubicBezTo>
                    <a:lnTo>
                      <a:pt x="65" y="16"/>
                    </a:lnTo>
                    <a:close/>
                    <a:moveTo>
                      <a:pt x="48" y="145"/>
                    </a:moveTo>
                    <a:cubicBezTo>
                      <a:pt x="48" y="146"/>
                      <a:pt x="47" y="147"/>
                      <a:pt x="46" y="146"/>
                    </a:cubicBezTo>
                    <a:cubicBezTo>
                      <a:pt x="11" y="142"/>
                      <a:pt x="11" y="142"/>
                      <a:pt x="11" y="142"/>
                    </a:cubicBezTo>
                    <a:cubicBezTo>
                      <a:pt x="10" y="142"/>
                      <a:pt x="10" y="141"/>
                      <a:pt x="10" y="140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8" y="19"/>
                      <a:pt x="30" y="20"/>
                      <a:pt x="32" y="21"/>
                    </a:cubicBezTo>
                    <a:cubicBezTo>
                      <a:pt x="17" y="129"/>
                      <a:pt x="17" y="129"/>
                      <a:pt x="17" y="129"/>
                    </a:cubicBezTo>
                    <a:cubicBezTo>
                      <a:pt x="21" y="129"/>
                      <a:pt x="21" y="129"/>
                      <a:pt x="21" y="129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38" y="23"/>
                      <a:pt x="40" y="23"/>
                      <a:pt x="43" y="24"/>
                    </a:cubicBezTo>
                    <a:cubicBezTo>
                      <a:pt x="28" y="131"/>
                      <a:pt x="28" y="131"/>
                      <a:pt x="28" y="131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9" y="25"/>
                      <a:pt x="51" y="25"/>
                      <a:pt x="54" y="25"/>
                    </a:cubicBezTo>
                    <a:cubicBezTo>
                      <a:pt x="40" y="132"/>
                      <a:pt x="40" y="132"/>
                      <a:pt x="40" y="132"/>
                    </a:cubicBezTo>
                    <a:cubicBezTo>
                      <a:pt x="43" y="132"/>
                      <a:pt x="43" y="132"/>
                      <a:pt x="43" y="132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60" y="25"/>
                      <a:pt x="62" y="25"/>
                      <a:pt x="64" y="25"/>
                    </a:cubicBezTo>
                    <a:lnTo>
                      <a:pt x="48" y="145"/>
                    </a:lnTo>
                    <a:close/>
                  </a:path>
                </a:pathLst>
              </a:custGeom>
              <a:solidFill>
                <a:srgbClr val="CEC597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47" name="Rectangle 77"/>
              <p:cNvSpPr>
                <a:spLocks noChangeArrowheads="1"/>
              </p:cNvSpPr>
              <p:nvPr/>
            </p:nvSpPr>
            <p:spPr bwMode="auto">
              <a:xfrm>
                <a:off x="3664712" y="2570214"/>
                <a:ext cx="541610" cy="42145"/>
              </a:xfrm>
              <a:prstGeom prst="rect">
                <a:avLst/>
              </a:prstGeom>
              <a:solidFill>
                <a:srgbClr val="CEC597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48" name="Freeform 78"/>
              <p:cNvSpPr/>
              <p:nvPr/>
            </p:nvSpPr>
            <p:spPr bwMode="auto">
              <a:xfrm>
                <a:off x="4146143" y="2621388"/>
                <a:ext cx="57171" cy="219755"/>
              </a:xfrm>
              <a:custGeom>
                <a:avLst/>
                <a:gdLst>
                  <a:gd name="T0" fmla="*/ 10 w 15"/>
                  <a:gd name="T1" fmla="*/ 0 h 58"/>
                  <a:gd name="T2" fmla="*/ 5 w 15"/>
                  <a:gd name="T3" fmla="*/ 0 h 58"/>
                  <a:gd name="T4" fmla="*/ 5 w 15"/>
                  <a:gd name="T5" fmla="*/ 38 h 58"/>
                  <a:gd name="T6" fmla="*/ 0 w 15"/>
                  <a:gd name="T7" fmla="*/ 50 h 58"/>
                  <a:gd name="T8" fmla="*/ 7 w 15"/>
                  <a:gd name="T9" fmla="*/ 58 h 58"/>
                  <a:gd name="T10" fmla="*/ 15 w 15"/>
                  <a:gd name="T11" fmla="*/ 50 h 58"/>
                  <a:gd name="T12" fmla="*/ 10 w 15"/>
                  <a:gd name="T13" fmla="*/ 38 h 58"/>
                  <a:gd name="T14" fmla="*/ 10 w 15"/>
                  <a:gd name="T1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58">
                    <a:moveTo>
                      <a:pt x="10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2" y="41"/>
                      <a:pt x="0" y="47"/>
                      <a:pt x="0" y="50"/>
                    </a:cubicBezTo>
                    <a:cubicBezTo>
                      <a:pt x="0" y="54"/>
                      <a:pt x="3" y="58"/>
                      <a:pt x="7" y="58"/>
                    </a:cubicBezTo>
                    <a:cubicBezTo>
                      <a:pt x="11" y="58"/>
                      <a:pt x="15" y="54"/>
                      <a:pt x="15" y="50"/>
                    </a:cubicBezTo>
                    <a:cubicBezTo>
                      <a:pt x="15" y="47"/>
                      <a:pt x="13" y="41"/>
                      <a:pt x="10" y="38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CEC597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49" name="Rectangle 79"/>
              <p:cNvSpPr>
                <a:spLocks noChangeArrowheads="1"/>
              </p:cNvSpPr>
              <p:nvPr/>
            </p:nvSpPr>
            <p:spPr bwMode="auto">
              <a:xfrm>
                <a:off x="3721883" y="2630420"/>
                <a:ext cx="418242" cy="159546"/>
              </a:xfrm>
              <a:prstGeom prst="rect">
                <a:avLst/>
              </a:prstGeom>
              <a:solidFill>
                <a:srgbClr val="CEC597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6252420" y="2340515"/>
            <a:ext cx="2242673" cy="3293024"/>
            <a:chOff x="6252420" y="2035721"/>
            <a:chExt cx="2242673" cy="3293024"/>
          </a:xfrm>
        </p:grpSpPr>
        <p:sp>
          <p:nvSpPr>
            <p:cNvPr id="74" name="Rectangle 24"/>
            <p:cNvSpPr>
              <a:spLocks noChangeArrowheads="1"/>
            </p:cNvSpPr>
            <p:nvPr/>
          </p:nvSpPr>
          <p:spPr bwMode="auto">
            <a:xfrm>
              <a:off x="6252420" y="2035721"/>
              <a:ext cx="2242673" cy="3293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76200">
                <a:prstClr val="black"/>
              </a:innerShdw>
            </a:effectLst>
          </p:spPr>
          <p:txBody>
            <a:bodyPr/>
            <a:lstStyle/>
            <a:p>
              <a:endParaRPr lang="zh-CN" altLang="zh-CN" dirty="0">
                <a:solidFill>
                  <a:srgbClr val="7F7F7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5" name="Freeform 25"/>
            <p:cNvSpPr/>
            <p:nvPr/>
          </p:nvSpPr>
          <p:spPr bwMode="auto">
            <a:xfrm>
              <a:off x="6252420" y="2035721"/>
              <a:ext cx="870810" cy="1019484"/>
            </a:xfrm>
            <a:custGeom>
              <a:avLst/>
              <a:gdLst>
                <a:gd name="T0" fmla="*/ 64 w 64"/>
                <a:gd name="T1" fmla="*/ 21 h 75"/>
                <a:gd name="T2" fmla="*/ 59 w 64"/>
                <a:gd name="T3" fmla="*/ 0 h 75"/>
                <a:gd name="T4" fmla="*/ 0 w 64"/>
                <a:gd name="T5" fmla="*/ 0 h 75"/>
                <a:gd name="T6" fmla="*/ 0 w 64"/>
                <a:gd name="T7" fmla="*/ 74 h 75"/>
                <a:gd name="T8" fmla="*/ 10 w 64"/>
                <a:gd name="T9" fmla="*/ 75 h 75"/>
                <a:gd name="T10" fmla="*/ 64 w 64"/>
                <a:gd name="T11" fmla="*/ 2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75">
                  <a:moveTo>
                    <a:pt x="64" y="21"/>
                  </a:moveTo>
                  <a:cubicBezTo>
                    <a:pt x="64" y="14"/>
                    <a:pt x="62" y="7"/>
                    <a:pt x="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" y="75"/>
                    <a:pt x="7" y="75"/>
                    <a:pt x="10" y="75"/>
                  </a:cubicBezTo>
                  <a:cubicBezTo>
                    <a:pt x="40" y="75"/>
                    <a:pt x="64" y="51"/>
                    <a:pt x="64" y="21"/>
                  </a:cubicBez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43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7F7F7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0" name="TextBox 20"/>
            <p:cNvSpPr txBox="1"/>
            <p:nvPr/>
          </p:nvSpPr>
          <p:spPr>
            <a:xfrm>
              <a:off x="6381468" y="2221082"/>
              <a:ext cx="722135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Rockwell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ckwell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ckwell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ckwell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ckwell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itchFamily="18" charset="0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03</a:t>
              </a:r>
              <a:endParaRPr lang="en-US" altLang="zh-CN" sz="2400" b="1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6354362" y="3240566"/>
              <a:ext cx="203878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200" dirty="0"/>
                <a:t>Struts</a:t>
              </a:r>
              <a:r>
                <a:rPr lang="zh-CN" altLang="en-US" sz="1200" dirty="0"/>
                <a:t>是</a:t>
              </a:r>
              <a:r>
                <a:rPr lang="en-US" altLang="zh-CN" sz="1200" dirty="0"/>
                <a:t>Java Web MVC</a:t>
              </a:r>
              <a:r>
                <a:rPr lang="zh-CN" altLang="en-US" sz="1200" dirty="0"/>
                <a:t>框架中不争的王者。经过长达九年的发展，</a:t>
              </a:r>
              <a:r>
                <a:rPr lang="en-US" altLang="zh-CN" sz="1200" dirty="0"/>
                <a:t>Struts</a:t>
              </a:r>
              <a:r>
                <a:rPr lang="zh-CN" altLang="en-US" sz="1200" dirty="0"/>
                <a:t>已经逐渐成长为一个稳定、成熟的框架，并且占有了</a:t>
              </a:r>
              <a:r>
                <a:rPr lang="en-US" altLang="zh-CN" sz="1200" dirty="0"/>
                <a:t>MVC</a:t>
              </a:r>
              <a:r>
                <a:rPr lang="zh-CN" altLang="en-US" sz="1200" dirty="0"/>
                <a:t>框架中最大的市场份额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grpSp>
          <p:nvGrpSpPr>
            <p:cNvPr id="150" name="组合 216"/>
            <p:cNvGrpSpPr/>
            <p:nvPr/>
          </p:nvGrpSpPr>
          <p:grpSpPr bwMode="auto">
            <a:xfrm>
              <a:off x="7694803" y="2401865"/>
              <a:ext cx="469767" cy="355476"/>
              <a:chOff x="3192968" y="2571029"/>
              <a:chExt cx="1012825" cy="766763"/>
            </a:xfrm>
            <a:solidFill>
              <a:srgbClr val="005D9D"/>
            </a:solidFill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1" name="Freeform 74"/>
              <p:cNvSpPr>
                <a:spLocks noEditPoints="1"/>
              </p:cNvSpPr>
              <p:nvPr/>
            </p:nvSpPr>
            <p:spPr bwMode="auto">
              <a:xfrm>
                <a:off x="3484175" y="3081969"/>
                <a:ext cx="649932" cy="240826"/>
              </a:xfrm>
              <a:custGeom>
                <a:avLst/>
                <a:gdLst>
                  <a:gd name="T0" fmla="*/ 0 w 173"/>
                  <a:gd name="T1" fmla="*/ 12 h 64"/>
                  <a:gd name="T2" fmla="*/ 0 w 173"/>
                  <a:gd name="T3" fmla="*/ 52 h 64"/>
                  <a:gd name="T4" fmla="*/ 12 w 173"/>
                  <a:gd name="T5" fmla="*/ 64 h 64"/>
                  <a:gd name="T6" fmla="*/ 173 w 173"/>
                  <a:gd name="T7" fmla="*/ 64 h 64"/>
                  <a:gd name="T8" fmla="*/ 173 w 173"/>
                  <a:gd name="T9" fmla="*/ 54 h 64"/>
                  <a:gd name="T10" fmla="*/ 162 w 173"/>
                  <a:gd name="T11" fmla="*/ 54 h 64"/>
                  <a:gd name="T12" fmla="*/ 159 w 173"/>
                  <a:gd name="T13" fmla="*/ 34 h 64"/>
                  <a:gd name="T14" fmla="*/ 164 w 173"/>
                  <a:gd name="T15" fmla="*/ 10 h 64"/>
                  <a:gd name="T16" fmla="*/ 173 w 173"/>
                  <a:gd name="T17" fmla="*/ 10 h 64"/>
                  <a:gd name="T18" fmla="*/ 173 w 173"/>
                  <a:gd name="T19" fmla="*/ 0 h 64"/>
                  <a:gd name="T20" fmla="*/ 12 w 173"/>
                  <a:gd name="T21" fmla="*/ 0 h 64"/>
                  <a:gd name="T22" fmla="*/ 0 w 173"/>
                  <a:gd name="T23" fmla="*/ 12 h 64"/>
                  <a:gd name="T24" fmla="*/ 150 w 173"/>
                  <a:gd name="T25" fmla="*/ 21 h 64"/>
                  <a:gd name="T26" fmla="*/ 149 w 173"/>
                  <a:gd name="T27" fmla="*/ 30 h 64"/>
                  <a:gd name="T28" fmla="*/ 25 w 173"/>
                  <a:gd name="T29" fmla="*/ 30 h 64"/>
                  <a:gd name="T30" fmla="*/ 25 w 173"/>
                  <a:gd name="T31" fmla="*/ 34 h 64"/>
                  <a:gd name="T32" fmla="*/ 149 w 173"/>
                  <a:gd name="T33" fmla="*/ 34 h 64"/>
                  <a:gd name="T34" fmla="*/ 150 w 173"/>
                  <a:gd name="T35" fmla="*/ 43 h 64"/>
                  <a:gd name="T36" fmla="*/ 26 w 173"/>
                  <a:gd name="T37" fmla="*/ 43 h 64"/>
                  <a:gd name="T38" fmla="*/ 26 w 173"/>
                  <a:gd name="T39" fmla="*/ 47 h 64"/>
                  <a:gd name="T40" fmla="*/ 150 w 173"/>
                  <a:gd name="T41" fmla="*/ 47 h 64"/>
                  <a:gd name="T42" fmla="*/ 152 w 173"/>
                  <a:gd name="T43" fmla="*/ 54 h 64"/>
                  <a:gd name="T44" fmla="*/ 12 w 173"/>
                  <a:gd name="T45" fmla="*/ 54 h 64"/>
                  <a:gd name="T46" fmla="*/ 10 w 173"/>
                  <a:gd name="T47" fmla="*/ 52 h 64"/>
                  <a:gd name="T48" fmla="*/ 10 w 173"/>
                  <a:gd name="T49" fmla="*/ 12 h 64"/>
                  <a:gd name="T50" fmla="*/ 12 w 173"/>
                  <a:gd name="T51" fmla="*/ 10 h 64"/>
                  <a:gd name="T52" fmla="*/ 153 w 173"/>
                  <a:gd name="T53" fmla="*/ 10 h 64"/>
                  <a:gd name="T54" fmla="*/ 151 w 173"/>
                  <a:gd name="T55" fmla="*/ 17 h 64"/>
                  <a:gd name="T56" fmla="*/ 26 w 173"/>
                  <a:gd name="T57" fmla="*/ 17 h 64"/>
                  <a:gd name="T58" fmla="*/ 26 w 173"/>
                  <a:gd name="T59" fmla="*/ 21 h 64"/>
                  <a:gd name="T60" fmla="*/ 150 w 173"/>
                  <a:gd name="T61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3" h="64">
                    <a:moveTo>
                      <a:pt x="0" y="12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59"/>
                      <a:pt x="6" y="64"/>
                      <a:pt x="12" y="64"/>
                    </a:cubicBezTo>
                    <a:cubicBezTo>
                      <a:pt x="173" y="64"/>
                      <a:pt x="173" y="64"/>
                      <a:pt x="173" y="64"/>
                    </a:cubicBezTo>
                    <a:cubicBezTo>
                      <a:pt x="173" y="54"/>
                      <a:pt x="173" y="54"/>
                      <a:pt x="173" y="54"/>
                    </a:cubicBezTo>
                    <a:cubicBezTo>
                      <a:pt x="162" y="54"/>
                      <a:pt x="162" y="54"/>
                      <a:pt x="162" y="54"/>
                    </a:cubicBezTo>
                    <a:cubicBezTo>
                      <a:pt x="161" y="50"/>
                      <a:pt x="159" y="43"/>
                      <a:pt x="159" y="34"/>
                    </a:cubicBezTo>
                    <a:cubicBezTo>
                      <a:pt x="159" y="23"/>
                      <a:pt x="162" y="15"/>
                      <a:pt x="164" y="10"/>
                    </a:cubicBezTo>
                    <a:cubicBezTo>
                      <a:pt x="173" y="10"/>
                      <a:pt x="173" y="10"/>
                      <a:pt x="173" y="10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  <a:moveTo>
                      <a:pt x="150" y="21"/>
                    </a:moveTo>
                    <a:cubicBezTo>
                      <a:pt x="150" y="24"/>
                      <a:pt x="149" y="27"/>
                      <a:pt x="149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149" y="34"/>
                      <a:pt x="149" y="34"/>
                      <a:pt x="149" y="34"/>
                    </a:cubicBezTo>
                    <a:cubicBezTo>
                      <a:pt x="149" y="37"/>
                      <a:pt x="149" y="40"/>
                      <a:pt x="150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150" y="47"/>
                      <a:pt x="150" y="47"/>
                      <a:pt x="150" y="47"/>
                    </a:cubicBezTo>
                    <a:cubicBezTo>
                      <a:pt x="151" y="50"/>
                      <a:pt x="151" y="52"/>
                      <a:pt x="15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1" y="54"/>
                      <a:pt x="10" y="53"/>
                      <a:pt x="10" y="5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1"/>
                      <a:pt x="11" y="10"/>
                      <a:pt x="12" y="10"/>
                    </a:cubicBezTo>
                    <a:cubicBezTo>
                      <a:pt x="153" y="10"/>
                      <a:pt x="153" y="10"/>
                      <a:pt x="153" y="10"/>
                    </a:cubicBezTo>
                    <a:cubicBezTo>
                      <a:pt x="152" y="12"/>
                      <a:pt x="152" y="14"/>
                      <a:pt x="151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21"/>
                      <a:pt x="26" y="21"/>
                      <a:pt x="26" y="21"/>
                    </a:cubicBezTo>
                    <a:lnTo>
                      <a:pt x="150" y="21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52" name="Freeform 75"/>
              <p:cNvSpPr>
                <a:spLocks noEditPoints="1"/>
              </p:cNvSpPr>
              <p:nvPr/>
            </p:nvSpPr>
            <p:spPr bwMode="auto">
              <a:xfrm>
                <a:off x="3472139" y="2808028"/>
                <a:ext cx="652942" cy="243837"/>
              </a:xfrm>
              <a:custGeom>
                <a:avLst/>
                <a:gdLst>
                  <a:gd name="T0" fmla="*/ 12 w 173"/>
                  <a:gd name="T1" fmla="*/ 65 h 65"/>
                  <a:gd name="T2" fmla="*/ 173 w 173"/>
                  <a:gd name="T3" fmla="*/ 65 h 65"/>
                  <a:gd name="T4" fmla="*/ 173 w 173"/>
                  <a:gd name="T5" fmla="*/ 55 h 65"/>
                  <a:gd name="T6" fmla="*/ 162 w 173"/>
                  <a:gd name="T7" fmla="*/ 55 h 65"/>
                  <a:gd name="T8" fmla="*/ 159 w 173"/>
                  <a:gd name="T9" fmla="*/ 35 h 65"/>
                  <a:gd name="T10" fmla="*/ 164 w 173"/>
                  <a:gd name="T11" fmla="*/ 10 h 65"/>
                  <a:gd name="T12" fmla="*/ 173 w 173"/>
                  <a:gd name="T13" fmla="*/ 10 h 65"/>
                  <a:gd name="T14" fmla="*/ 173 w 173"/>
                  <a:gd name="T15" fmla="*/ 0 h 65"/>
                  <a:gd name="T16" fmla="*/ 12 w 173"/>
                  <a:gd name="T17" fmla="*/ 0 h 65"/>
                  <a:gd name="T18" fmla="*/ 0 w 173"/>
                  <a:gd name="T19" fmla="*/ 12 h 65"/>
                  <a:gd name="T20" fmla="*/ 0 w 173"/>
                  <a:gd name="T21" fmla="*/ 53 h 65"/>
                  <a:gd name="T22" fmla="*/ 12 w 173"/>
                  <a:gd name="T23" fmla="*/ 65 h 65"/>
                  <a:gd name="T24" fmla="*/ 10 w 173"/>
                  <a:gd name="T25" fmla="*/ 12 h 65"/>
                  <a:gd name="T26" fmla="*/ 12 w 173"/>
                  <a:gd name="T27" fmla="*/ 10 h 65"/>
                  <a:gd name="T28" fmla="*/ 153 w 173"/>
                  <a:gd name="T29" fmla="*/ 10 h 65"/>
                  <a:gd name="T30" fmla="*/ 151 w 173"/>
                  <a:gd name="T31" fmla="*/ 17 h 65"/>
                  <a:gd name="T32" fmla="*/ 26 w 173"/>
                  <a:gd name="T33" fmla="*/ 17 h 65"/>
                  <a:gd name="T34" fmla="*/ 26 w 173"/>
                  <a:gd name="T35" fmla="*/ 22 h 65"/>
                  <a:gd name="T36" fmla="*/ 150 w 173"/>
                  <a:gd name="T37" fmla="*/ 22 h 65"/>
                  <a:gd name="T38" fmla="*/ 149 w 173"/>
                  <a:gd name="T39" fmla="*/ 30 h 65"/>
                  <a:gd name="T40" fmla="*/ 25 w 173"/>
                  <a:gd name="T41" fmla="*/ 30 h 65"/>
                  <a:gd name="T42" fmla="*/ 25 w 173"/>
                  <a:gd name="T43" fmla="*/ 35 h 65"/>
                  <a:gd name="T44" fmla="*/ 149 w 173"/>
                  <a:gd name="T45" fmla="*/ 35 h 65"/>
                  <a:gd name="T46" fmla="*/ 150 w 173"/>
                  <a:gd name="T47" fmla="*/ 43 h 65"/>
                  <a:gd name="T48" fmla="*/ 26 w 173"/>
                  <a:gd name="T49" fmla="*/ 43 h 65"/>
                  <a:gd name="T50" fmla="*/ 26 w 173"/>
                  <a:gd name="T51" fmla="*/ 48 h 65"/>
                  <a:gd name="T52" fmla="*/ 150 w 173"/>
                  <a:gd name="T53" fmla="*/ 48 h 65"/>
                  <a:gd name="T54" fmla="*/ 152 w 173"/>
                  <a:gd name="T55" fmla="*/ 55 h 65"/>
                  <a:gd name="T56" fmla="*/ 12 w 173"/>
                  <a:gd name="T57" fmla="*/ 55 h 65"/>
                  <a:gd name="T58" fmla="*/ 10 w 173"/>
                  <a:gd name="T59" fmla="*/ 53 h 65"/>
                  <a:gd name="T60" fmla="*/ 10 w 173"/>
                  <a:gd name="T61" fmla="*/ 1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3" h="65">
                    <a:moveTo>
                      <a:pt x="12" y="65"/>
                    </a:moveTo>
                    <a:cubicBezTo>
                      <a:pt x="173" y="65"/>
                      <a:pt x="173" y="65"/>
                      <a:pt x="173" y="65"/>
                    </a:cubicBezTo>
                    <a:cubicBezTo>
                      <a:pt x="173" y="55"/>
                      <a:pt x="173" y="55"/>
                      <a:pt x="173" y="55"/>
                    </a:cubicBezTo>
                    <a:cubicBezTo>
                      <a:pt x="162" y="55"/>
                      <a:pt x="162" y="55"/>
                      <a:pt x="162" y="55"/>
                    </a:cubicBezTo>
                    <a:cubicBezTo>
                      <a:pt x="161" y="50"/>
                      <a:pt x="159" y="43"/>
                      <a:pt x="159" y="35"/>
                    </a:cubicBezTo>
                    <a:cubicBezTo>
                      <a:pt x="159" y="23"/>
                      <a:pt x="162" y="15"/>
                      <a:pt x="164" y="10"/>
                    </a:cubicBezTo>
                    <a:cubicBezTo>
                      <a:pt x="173" y="10"/>
                      <a:pt x="173" y="10"/>
                      <a:pt x="173" y="10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9"/>
                      <a:pt x="6" y="65"/>
                      <a:pt x="12" y="65"/>
                    </a:cubicBezTo>
                    <a:close/>
                    <a:moveTo>
                      <a:pt x="10" y="12"/>
                    </a:moveTo>
                    <a:cubicBezTo>
                      <a:pt x="10" y="11"/>
                      <a:pt x="11" y="10"/>
                      <a:pt x="12" y="10"/>
                    </a:cubicBezTo>
                    <a:cubicBezTo>
                      <a:pt x="153" y="10"/>
                      <a:pt x="153" y="10"/>
                      <a:pt x="153" y="10"/>
                    </a:cubicBezTo>
                    <a:cubicBezTo>
                      <a:pt x="152" y="13"/>
                      <a:pt x="152" y="15"/>
                      <a:pt x="151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150" y="22"/>
                      <a:pt x="150" y="22"/>
                      <a:pt x="150" y="22"/>
                    </a:cubicBezTo>
                    <a:cubicBezTo>
                      <a:pt x="150" y="25"/>
                      <a:pt x="149" y="27"/>
                      <a:pt x="149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149" y="35"/>
                      <a:pt x="149" y="35"/>
                      <a:pt x="149" y="35"/>
                    </a:cubicBezTo>
                    <a:cubicBezTo>
                      <a:pt x="149" y="38"/>
                      <a:pt x="149" y="41"/>
                      <a:pt x="150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150" y="48"/>
                      <a:pt x="150" y="48"/>
                      <a:pt x="150" y="48"/>
                    </a:cubicBezTo>
                    <a:cubicBezTo>
                      <a:pt x="151" y="50"/>
                      <a:pt x="151" y="53"/>
                      <a:pt x="152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5"/>
                      <a:pt x="10" y="54"/>
                      <a:pt x="10" y="53"/>
                    </a:cubicBezTo>
                    <a:lnTo>
                      <a:pt x="10" y="12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53" name="Freeform 76"/>
              <p:cNvSpPr>
                <a:spLocks noEditPoints="1"/>
              </p:cNvSpPr>
              <p:nvPr/>
            </p:nvSpPr>
            <p:spPr bwMode="auto">
              <a:xfrm>
                <a:off x="3192308" y="2750833"/>
                <a:ext cx="279831" cy="587012"/>
              </a:xfrm>
              <a:custGeom>
                <a:avLst/>
                <a:gdLst>
                  <a:gd name="T0" fmla="*/ 65 w 75"/>
                  <a:gd name="T1" fmla="*/ 16 h 156"/>
                  <a:gd name="T2" fmla="*/ 48 w 75"/>
                  <a:gd name="T3" fmla="*/ 16 h 156"/>
                  <a:gd name="T4" fmla="*/ 27 w 75"/>
                  <a:gd name="T5" fmla="*/ 9 h 156"/>
                  <a:gd name="T6" fmla="*/ 28 w 75"/>
                  <a:gd name="T7" fmla="*/ 2 h 156"/>
                  <a:gd name="T8" fmla="*/ 19 w 75"/>
                  <a:gd name="T9" fmla="*/ 0 h 156"/>
                  <a:gd name="T10" fmla="*/ 1 w 75"/>
                  <a:gd name="T11" fmla="*/ 139 h 156"/>
                  <a:gd name="T12" fmla="*/ 10 w 75"/>
                  <a:gd name="T13" fmla="*/ 150 h 156"/>
                  <a:gd name="T14" fmla="*/ 45 w 75"/>
                  <a:gd name="T15" fmla="*/ 155 h 156"/>
                  <a:gd name="T16" fmla="*/ 57 w 75"/>
                  <a:gd name="T17" fmla="*/ 146 h 156"/>
                  <a:gd name="T18" fmla="*/ 75 w 75"/>
                  <a:gd name="T19" fmla="*/ 8 h 156"/>
                  <a:gd name="T20" fmla="*/ 67 w 75"/>
                  <a:gd name="T21" fmla="*/ 7 h 156"/>
                  <a:gd name="T22" fmla="*/ 65 w 75"/>
                  <a:gd name="T23" fmla="*/ 16 h 156"/>
                  <a:gd name="T24" fmla="*/ 48 w 75"/>
                  <a:gd name="T25" fmla="*/ 145 h 156"/>
                  <a:gd name="T26" fmla="*/ 46 w 75"/>
                  <a:gd name="T27" fmla="*/ 146 h 156"/>
                  <a:gd name="T28" fmla="*/ 11 w 75"/>
                  <a:gd name="T29" fmla="*/ 142 h 156"/>
                  <a:gd name="T30" fmla="*/ 10 w 75"/>
                  <a:gd name="T31" fmla="*/ 140 h 156"/>
                  <a:gd name="T32" fmla="*/ 26 w 75"/>
                  <a:gd name="T33" fmla="*/ 18 h 156"/>
                  <a:gd name="T34" fmla="*/ 32 w 75"/>
                  <a:gd name="T35" fmla="*/ 21 h 156"/>
                  <a:gd name="T36" fmla="*/ 17 w 75"/>
                  <a:gd name="T37" fmla="*/ 129 h 156"/>
                  <a:gd name="T38" fmla="*/ 21 w 75"/>
                  <a:gd name="T39" fmla="*/ 129 h 156"/>
                  <a:gd name="T40" fmla="*/ 35 w 75"/>
                  <a:gd name="T41" fmla="*/ 22 h 156"/>
                  <a:gd name="T42" fmla="*/ 43 w 75"/>
                  <a:gd name="T43" fmla="*/ 24 h 156"/>
                  <a:gd name="T44" fmla="*/ 28 w 75"/>
                  <a:gd name="T45" fmla="*/ 131 h 156"/>
                  <a:gd name="T46" fmla="*/ 32 w 75"/>
                  <a:gd name="T47" fmla="*/ 131 h 156"/>
                  <a:gd name="T48" fmla="*/ 47 w 75"/>
                  <a:gd name="T49" fmla="*/ 25 h 156"/>
                  <a:gd name="T50" fmla="*/ 54 w 75"/>
                  <a:gd name="T51" fmla="*/ 25 h 156"/>
                  <a:gd name="T52" fmla="*/ 40 w 75"/>
                  <a:gd name="T53" fmla="*/ 132 h 156"/>
                  <a:gd name="T54" fmla="*/ 43 w 75"/>
                  <a:gd name="T55" fmla="*/ 132 h 156"/>
                  <a:gd name="T56" fmla="*/ 58 w 75"/>
                  <a:gd name="T57" fmla="*/ 25 h 156"/>
                  <a:gd name="T58" fmla="*/ 64 w 75"/>
                  <a:gd name="T59" fmla="*/ 25 h 156"/>
                  <a:gd name="T60" fmla="*/ 48 w 75"/>
                  <a:gd name="T61" fmla="*/ 145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5" h="156">
                    <a:moveTo>
                      <a:pt x="65" y="16"/>
                    </a:moveTo>
                    <a:cubicBezTo>
                      <a:pt x="61" y="17"/>
                      <a:pt x="55" y="17"/>
                      <a:pt x="48" y="16"/>
                    </a:cubicBezTo>
                    <a:cubicBezTo>
                      <a:pt x="38" y="15"/>
                      <a:pt x="31" y="11"/>
                      <a:pt x="27" y="9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" y="139"/>
                      <a:pt x="1" y="139"/>
                      <a:pt x="1" y="139"/>
                    </a:cubicBezTo>
                    <a:cubicBezTo>
                      <a:pt x="0" y="144"/>
                      <a:pt x="4" y="150"/>
                      <a:pt x="10" y="150"/>
                    </a:cubicBezTo>
                    <a:cubicBezTo>
                      <a:pt x="45" y="155"/>
                      <a:pt x="45" y="155"/>
                      <a:pt x="45" y="155"/>
                    </a:cubicBezTo>
                    <a:cubicBezTo>
                      <a:pt x="51" y="156"/>
                      <a:pt x="56" y="152"/>
                      <a:pt x="57" y="146"/>
                    </a:cubicBezTo>
                    <a:cubicBezTo>
                      <a:pt x="75" y="8"/>
                      <a:pt x="75" y="8"/>
                      <a:pt x="75" y="8"/>
                    </a:cubicBezTo>
                    <a:cubicBezTo>
                      <a:pt x="67" y="7"/>
                      <a:pt x="67" y="7"/>
                      <a:pt x="67" y="7"/>
                    </a:cubicBezTo>
                    <a:lnTo>
                      <a:pt x="65" y="16"/>
                    </a:lnTo>
                    <a:close/>
                    <a:moveTo>
                      <a:pt x="48" y="145"/>
                    </a:moveTo>
                    <a:cubicBezTo>
                      <a:pt x="48" y="146"/>
                      <a:pt x="47" y="147"/>
                      <a:pt x="46" y="146"/>
                    </a:cubicBezTo>
                    <a:cubicBezTo>
                      <a:pt x="11" y="142"/>
                      <a:pt x="11" y="142"/>
                      <a:pt x="11" y="142"/>
                    </a:cubicBezTo>
                    <a:cubicBezTo>
                      <a:pt x="10" y="142"/>
                      <a:pt x="10" y="141"/>
                      <a:pt x="10" y="140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8" y="19"/>
                      <a:pt x="30" y="20"/>
                      <a:pt x="32" y="21"/>
                    </a:cubicBezTo>
                    <a:cubicBezTo>
                      <a:pt x="17" y="129"/>
                      <a:pt x="17" y="129"/>
                      <a:pt x="17" y="129"/>
                    </a:cubicBezTo>
                    <a:cubicBezTo>
                      <a:pt x="21" y="129"/>
                      <a:pt x="21" y="129"/>
                      <a:pt x="21" y="129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38" y="23"/>
                      <a:pt x="40" y="23"/>
                      <a:pt x="43" y="24"/>
                    </a:cubicBezTo>
                    <a:cubicBezTo>
                      <a:pt x="28" y="131"/>
                      <a:pt x="28" y="131"/>
                      <a:pt x="28" y="131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9" y="25"/>
                      <a:pt x="51" y="25"/>
                      <a:pt x="54" y="25"/>
                    </a:cubicBezTo>
                    <a:cubicBezTo>
                      <a:pt x="40" y="132"/>
                      <a:pt x="40" y="132"/>
                      <a:pt x="40" y="132"/>
                    </a:cubicBezTo>
                    <a:cubicBezTo>
                      <a:pt x="43" y="132"/>
                      <a:pt x="43" y="132"/>
                      <a:pt x="43" y="132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60" y="25"/>
                      <a:pt x="62" y="25"/>
                      <a:pt x="64" y="25"/>
                    </a:cubicBezTo>
                    <a:lnTo>
                      <a:pt x="48" y="145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54" name="Rectangle 77"/>
              <p:cNvSpPr>
                <a:spLocks noChangeArrowheads="1"/>
              </p:cNvSpPr>
              <p:nvPr/>
            </p:nvSpPr>
            <p:spPr bwMode="auto">
              <a:xfrm>
                <a:off x="3664712" y="2570214"/>
                <a:ext cx="541610" cy="42145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55" name="Freeform 78"/>
              <p:cNvSpPr/>
              <p:nvPr/>
            </p:nvSpPr>
            <p:spPr bwMode="auto">
              <a:xfrm>
                <a:off x="4146143" y="2621388"/>
                <a:ext cx="57171" cy="219755"/>
              </a:xfrm>
              <a:custGeom>
                <a:avLst/>
                <a:gdLst>
                  <a:gd name="T0" fmla="*/ 10 w 15"/>
                  <a:gd name="T1" fmla="*/ 0 h 58"/>
                  <a:gd name="T2" fmla="*/ 5 w 15"/>
                  <a:gd name="T3" fmla="*/ 0 h 58"/>
                  <a:gd name="T4" fmla="*/ 5 w 15"/>
                  <a:gd name="T5" fmla="*/ 38 h 58"/>
                  <a:gd name="T6" fmla="*/ 0 w 15"/>
                  <a:gd name="T7" fmla="*/ 50 h 58"/>
                  <a:gd name="T8" fmla="*/ 7 w 15"/>
                  <a:gd name="T9" fmla="*/ 58 h 58"/>
                  <a:gd name="T10" fmla="*/ 15 w 15"/>
                  <a:gd name="T11" fmla="*/ 50 h 58"/>
                  <a:gd name="T12" fmla="*/ 10 w 15"/>
                  <a:gd name="T13" fmla="*/ 38 h 58"/>
                  <a:gd name="T14" fmla="*/ 10 w 15"/>
                  <a:gd name="T1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58">
                    <a:moveTo>
                      <a:pt x="10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2" y="41"/>
                      <a:pt x="0" y="47"/>
                      <a:pt x="0" y="50"/>
                    </a:cubicBezTo>
                    <a:cubicBezTo>
                      <a:pt x="0" y="54"/>
                      <a:pt x="3" y="58"/>
                      <a:pt x="7" y="58"/>
                    </a:cubicBezTo>
                    <a:cubicBezTo>
                      <a:pt x="11" y="58"/>
                      <a:pt x="15" y="54"/>
                      <a:pt x="15" y="50"/>
                    </a:cubicBezTo>
                    <a:cubicBezTo>
                      <a:pt x="15" y="47"/>
                      <a:pt x="13" y="41"/>
                      <a:pt x="10" y="38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56" name="Rectangle 79"/>
              <p:cNvSpPr>
                <a:spLocks noChangeArrowheads="1"/>
              </p:cNvSpPr>
              <p:nvPr/>
            </p:nvSpPr>
            <p:spPr bwMode="auto">
              <a:xfrm>
                <a:off x="3721883" y="2630420"/>
                <a:ext cx="418242" cy="159546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8791477" y="2340515"/>
            <a:ext cx="2242673" cy="3293024"/>
            <a:chOff x="8791477" y="2035721"/>
            <a:chExt cx="2242673" cy="3293024"/>
          </a:xfrm>
        </p:grpSpPr>
        <p:sp>
          <p:nvSpPr>
            <p:cNvPr id="76" name="Rectangle 24"/>
            <p:cNvSpPr>
              <a:spLocks noChangeArrowheads="1"/>
            </p:cNvSpPr>
            <p:nvPr/>
          </p:nvSpPr>
          <p:spPr bwMode="auto">
            <a:xfrm>
              <a:off x="8791477" y="2035721"/>
              <a:ext cx="2242673" cy="3293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76200">
                <a:prstClr val="black"/>
              </a:innerShdw>
            </a:effectLst>
          </p:spPr>
          <p:txBody>
            <a:bodyPr/>
            <a:lstStyle/>
            <a:p>
              <a:endParaRPr lang="zh-CN" altLang="zh-CN" dirty="0">
                <a:solidFill>
                  <a:srgbClr val="7F7F7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7" name="Freeform 25"/>
            <p:cNvSpPr/>
            <p:nvPr/>
          </p:nvSpPr>
          <p:spPr bwMode="auto">
            <a:xfrm>
              <a:off x="8791477" y="2035721"/>
              <a:ext cx="872740" cy="1019484"/>
            </a:xfrm>
            <a:custGeom>
              <a:avLst/>
              <a:gdLst>
                <a:gd name="T0" fmla="*/ 64 w 64"/>
                <a:gd name="T1" fmla="*/ 21 h 75"/>
                <a:gd name="T2" fmla="*/ 59 w 64"/>
                <a:gd name="T3" fmla="*/ 0 h 75"/>
                <a:gd name="T4" fmla="*/ 0 w 64"/>
                <a:gd name="T5" fmla="*/ 0 h 75"/>
                <a:gd name="T6" fmla="*/ 0 w 64"/>
                <a:gd name="T7" fmla="*/ 74 h 75"/>
                <a:gd name="T8" fmla="*/ 10 w 64"/>
                <a:gd name="T9" fmla="*/ 75 h 75"/>
                <a:gd name="T10" fmla="*/ 64 w 64"/>
                <a:gd name="T11" fmla="*/ 2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75">
                  <a:moveTo>
                    <a:pt x="64" y="21"/>
                  </a:moveTo>
                  <a:cubicBezTo>
                    <a:pt x="64" y="14"/>
                    <a:pt x="62" y="7"/>
                    <a:pt x="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" y="75"/>
                    <a:pt x="7" y="75"/>
                    <a:pt x="10" y="75"/>
                  </a:cubicBezTo>
                  <a:cubicBezTo>
                    <a:pt x="40" y="75"/>
                    <a:pt x="64" y="51"/>
                    <a:pt x="64" y="21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43000"/>
                </a:prst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rgbClr val="7F7F7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81" name="TextBox 21"/>
            <p:cNvSpPr txBox="1"/>
            <p:nvPr/>
          </p:nvSpPr>
          <p:spPr>
            <a:xfrm>
              <a:off x="8903147" y="2221082"/>
              <a:ext cx="722135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Rockwell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Rockwell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Rockwell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Rockwell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Rockwell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Rockwell" pitchFamily="18" charset="0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04</a:t>
              </a:r>
              <a:endParaRPr lang="en-US" altLang="zh-CN" sz="2400" b="1" dirty="0">
                <a:solidFill>
                  <a:schemeClr val="bg1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8893419" y="3240566"/>
              <a:ext cx="20387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200" dirty="0" err="1" smtClean="0"/>
                <a:t>SpringMVC</a:t>
              </a:r>
              <a:r>
                <a:rPr lang="zh-CN" altLang="en-US" sz="1200" dirty="0" smtClean="0"/>
                <a:t>：</a:t>
              </a:r>
              <a:r>
                <a:rPr lang="zh-CN" altLang="en-US" sz="1200" dirty="0"/>
                <a:t>将整个处理流程规范化，并把每一个处理步骤分派到不同的组件中进行</a:t>
              </a:r>
              <a:r>
                <a:rPr lang="zh-CN" altLang="en-US" sz="1200" dirty="0" smtClean="0"/>
                <a:t>处理，引入了注解。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grpSp>
          <p:nvGrpSpPr>
            <p:cNvPr id="157" name="组合 216"/>
            <p:cNvGrpSpPr/>
            <p:nvPr/>
          </p:nvGrpSpPr>
          <p:grpSpPr bwMode="auto">
            <a:xfrm>
              <a:off x="10235463" y="2401865"/>
              <a:ext cx="469767" cy="355476"/>
              <a:chOff x="3192968" y="2571029"/>
              <a:chExt cx="1012825" cy="766763"/>
            </a:xfrm>
            <a:solidFill>
              <a:srgbClr val="005D9D"/>
            </a:solidFill>
            <a:effectLst>
              <a:outerShdw blurRad="38100" sx="101000" sy="101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8" name="Freeform 74"/>
              <p:cNvSpPr>
                <a:spLocks noEditPoints="1"/>
              </p:cNvSpPr>
              <p:nvPr/>
            </p:nvSpPr>
            <p:spPr bwMode="auto">
              <a:xfrm>
                <a:off x="3484175" y="3081969"/>
                <a:ext cx="649932" cy="240826"/>
              </a:xfrm>
              <a:custGeom>
                <a:avLst/>
                <a:gdLst>
                  <a:gd name="T0" fmla="*/ 0 w 173"/>
                  <a:gd name="T1" fmla="*/ 12 h 64"/>
                  <a:gd name="T2" fmla="*/ 0 w 173"/>
                  <a:gd name="T3" fmla="*/ 52 h 64"/>
                  <a:gd name="T4" fmla="*/ 12 w 173"/>
                  <a:gd name="T5" fmla="*/ 64 h 64"/>
                  <a:gd name="T6" fmla="*/ 173 w 173"/>
                  <a:gd name="T7" fmla="*/ 64 h 64"/>
                  <a:gd name="T8" fmla="*/ 173 w 173"/>
                  <a:gd name="T9" fmla="*/ 54 h 64"/>
                  <a:gd name="T10" fmla="*/ 162 w 173"/>
                  <a:gd name="T11" fmla="*/ 54 h 64"/>
                  <a:gd name="T12" fmla="*/ 159 w 173"/>
                  <a:gd name="T13" fmla="*/ 34 h 64"/>
                  <a:gd name="T14" fmla="*/ 164 w 173"/>
                  <a:gd name="T15" fmla="*/ 10 h 64"/>
                  <a:gd name="T16" fmla="*/ 173 w 173"/>
                  <a:gd name="T17" fmla="*/ 10 h 64"/>
                  <a:gd name="T18" fmla="*/ 173 w 173"/>
                  <a:gd name="T19" fmla="*/ 0 h 64"/>
                  <a:gd name="T20" fmla="*/ 12 w 173"/>
                  <a:gd name="T21" fmla="*/ 0 h 64"/>
                  <a:gd name="T22" fmla="*/ 0 w 173"/>
                  <a:gd name="T23" fmla="*/ 12 h 64"/>
                  <a:gd name="T24" fmla="*/ 150 w 173"/>
                  <a:gd name="T25" fmla="*/ 21 h 64"/>
                  <a:gd name="T26" fmla="*/ 149 w 173"/>
                  <a:gd name="T27" fmla="*/ 30 h 64"/>
                  <a:gd name="T28" fmla="*/ 25 w 173"/>
                  <a:gd name="T29" fmla="*/ 30 h 64"/>
                  <a:gd name="T30" fmla="*/ 25 w 173"/>
                  <a:gd name="T31" fmla="*/ 34 h 64"/>
                  <a:gd name="T32" fmla="*/ 149 w 173"/>
                  <a:gd name="T33" fmla="*/ 34 h 64"/>
                  <a:gd name="T34" fmla="*/ 150 w 173"/>
                  <a:gd name="T35" fmla="*/ 43 h 64"/>
                  <a:gd name="T36" fmla="*/ 26 w 173"/>
                  <a:gd name="T37" fmla="*/ 43 h 64"/>
                  <a:gd name="T38" fmla="*/ 26 w 173"/>
                  <a:gd name="T39" fmla="*/ 47 h 64"/>
                  <a:gd name="T40" fmla="*/ 150 w 173"/>
                  <a:gd name="T41" fmla="*/ 47 h 64"/>
                  <a:gd name="T42" fmla="*/ 152 w 173"/>
                  <a:gd name="T43" fmla="*/ 54 h 64"/>
                  <a:gd name="T44" fmla="*/ 12 w 173"/>
                  <a:gd name="T45" fmla="*/ 54 h 64"/>
                  <a:gd name="T46" fmla="*/ 10 w 173"/>
                  <a:gd name="T47" fmla="*/ 52 h 64"/>
                  <a:gd name="T48" fmla="*/ 10 w 173"/>
                  <a:gd name="T49" fmla="*/ 12 h 64"/>
                  <a:gd name="T50" fmla="*/ 12 w 173"/>
                  <a:gd name="T51" fmla="*/ 10 h 64"/>
                  <a:gd name="T52" fmla="*/ 153 w 173"/>
                  <a:gd name="T53" fmla="*/ 10 h 64"/>
                  <a:gd name="T54" fmla="*/ 151 w 173"/>
                  <a:gd name="T55" fmla="*/ 17 h 64"/>
                  <a:gd name="T56" fmla="*/ 26 w 173"/>
                  <a:gd name="T57" fmla="*/ 17 h 64"/>
                  <a:gd name="T58" fmla="*/ 26 w 173"/>
                  <a:gd name="T59" fmla="*/ 21 h 64"/>
                  <a:gd name="T60" fmla="*/ 150 w 173"/>
                  <a:gd name="T61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3" h="64">
                    <a:moveTo>
                      <a:pt x="0" y="12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59"/>
                      <a:pt x="6" y="64"/>
                      <a:pt x="12" y="64"/>
                    </a:cubicBezTo>
                    <a:cubicBezTo>
                      <a:pt x="173" y="64"/>
                      <a:pt x="173" y="64"/>
                      <a:pt x="173" y="64"/>
                    </a:cubicBezTo>
                    <a:cubicBezTo>
                      <a:pt x="173" y="54"/>
                      <a:pt x="173" y="54"/>
                      <a:pt x="173" y="54"/>
                    </a:cubicBezTo>
                    <a:cubicBezTo>
                      <a:pt x="162" y="54"/>
                      <a:pt x="162" y="54"/>
                      <a:pt x="162" y="54"/>
                    </a:cubicBezTo>
                    <a:cubicBezTo>
                      <a:pt x="161" y="50"/>
                      <a:pt x="159" y="43"/>
                      <a:pt x="159" y="34"/>
                    </a:cubicBezTo>
                    <a:cubicBezTo>
                      <a:pt x="159" y="23"/>
                      <a:pt x="162" y="15"/>
                      <a:pt x="164" y="10"/>
                    </a:cubicBezTo>
                    <a:cubicBezTo>
                      <a:pt x="173" y="10"/>
                      <a:pt x="173" y="10"/>
                      <a:pt x="173" y="10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  <a:moveTo>
                      <a:pt x="150" y="21"/>
                    </a:moveTo>
                    <a:cubicBezTo>
                      <a:pt x="150" y="24"/>
                      <a:pt x="149" y="27"/>
                      <a:pt x="149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149" y="34"/>
                      <a:pt x="149" y="34"/>
                      <a:pt x="149" y="34"/>
                    </a:cubicBezTo>
                    <a:cubicBezTo>
                      <a:pt x="149" y="37"/>
                      <a:pt x="149" y="40"/>
                      <a:pt x="150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150" y="47"/>
                      <a:pt x="150" y="47"/>
                      <a:pt x="150" y="47"/>
                    </a:cubicBezTo>
                    <a:cubicBezTo>
                      <a:pt x="151" y="50"/>
                      <a:pt x="151" y="52"/>
                      <a:pt x="15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1" y="54"/>
                      <a:pt x="10" y="53"/>
                      <a:pt x="10" y="5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1"/>
                      <a:pt x="11" y="10"/>
                      <a:pt x="12" y="10"/>
                    </a:cubicBezTo>
                    <a:cubicBezTo>
                      <a:pt x="153" y="10"/>
                      <a:pt x="153" y="10"/>
                      <a:pt x="153" y="10"/>
                    </a:cubicBezTo>
                    <a:cubicBezTo>
                      <a:pt x="152" y="12"/>
                      <a:pt x="152" y="14"/>
                      <a:pt x="151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21"/>
                      <a:pt x="26" y="21"/>
                      <a:pt x="26" y="21"/>
                    </a:cubicBezTo>
                    <a:lnTo>
                      <a:pt x="150" y="21"/>
                    </a:lnTo>
                    <a:close/>
                  </a:path>
                </a:pathLst>
              </a:custGeom>
              <a:solidFill>
                <a:srgbClr val="B6C6B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59" name="Freeform 75"/>
              <p:cNvSpPr>
                <a:spLocks noEditPoints="1"/>
              </p:cNvSpPr>
              <p:nvPr/>
            </p:nvSpPr>
            <p:spPr bwMode="auto">
              <a:xfrm>
                <a:off x="3472139" y="2808028"/>
                <a:ext cx="652942" cy="243837"/>
              </a:xfrm>
              <a:custGeom>
                <a:avLst/>
                <a:gdLst>
                  <a:gd name="T0" fmla="*/ 12 w 173"/>
                  <a:gd name="T1" fmla="*/ 65 h 65"/>
                  <a:gd name="T2" fmla="*/ 173 w 173"/>
                  <a:gd name="T3" fmla="*/ 65 h 65"/>
                  <a:gd name="T4" fmla="*/ 173 w 173"/>
                  <a:gd name="T5" fmla="*/ 55 h 65"/>
                  <a:gd name="T6" fmla="*/ 162 w 173"/>
                  <a:gd name="T7" fmla="*/ 55 h 65"/>
                  <a:gd name="T8" fmla="*/ 159 w 173"/>
                  <a:gd name="T9" fmla="*/ 35 h 65"/>
                  <a:gd name="T10" fmla="*/ 164 w 173"/>
                  <a:gd name="T11" fmla="*/ 10 h 65"/>
                  <a:gd name="T12" fmla="*/ 173 w 173"/>
                  <a:gd name="T13" fmla="*/ 10 h 65"/>
                  <a:gd name="T14" fmla="*/ 173 w 173"/>
                  <a:gd name="T15" fmla="*/ 0 h 65"/>
                  <a:gd name="T16" fmla="*/ 12 w 173"/>
                  <a:gd name="T17" fmla="*/ 0 h 65"/>
                  <a:gd name="T18" fmla="*/ 0 w 173"/>
                  <a:gd name="T19" fmla="*/ 12 h 65"/>
                  <a:gd name="T20" fmla="*/ 0 w 173"/>
                  <a:gd name="T21" fmla="*/ 53 h 65"/>
                  <a:gd name="T22" fmla="*/ 12 w 173"/>
                  <a:gd name="T23" fmla="*/ 65 h 65"/>
                  <a:gd name="T24" fmla="*/ 10 w 173"/>
                  <a:gd name="T25" fmla="*/ 12 h 65"/>
                  <a:gd name="T26" fmla="*/ 12 w 173"/>
                  <a:gd name="T27" fmla="*/ 10 h 65"/>
                  <a:gd name="T28" fmla="*/ 153 w 173"/>
                  <a:gd name="T29" fmla="*/ 10 h 65"/>
                  <a:gd name="T30" fmla="*/ 151 w 173"/>
                  <a:gd name="T31" fmla="*/ 17 h 65"/>
                  <a:gd name="T32" fmla="*/ 26 w 173"/>
                  <a:gd name="T33" fmla="*/ 17 h 65"/>
                  <a:gd name="T34" fmla="*/ 26 w 173"/>
                  <a:gd name="T35" fmla="*/ 22 h 65"/>
                  <a:gd name="T36" fmla="*/ 150 w 173"/>
                  <a:gd name="T37" fmla="*/ 22 h 65"/>
                  <a:gd name="T38" fmla="*/ 149 w 173"/>
                  <a:gd name="T39" fmla="*/ 30 h 65"/>
                  <a:gd name="T40" fmla="*/ 25 w 173"/>
                  <a:gd name="T41" fmla="*/ 30 h 65"/>
                  <a:gd name="T42" fmla="*/ 25 w 173"/>
                  <a:gd name="T43" fmla="*/ 35 h 65"/>
                  <a:gd name="T44" fmla="*/ 149 w 173"/>
                  <a:gd name="T45" fmla="*/ 35 h 65"/>
                  <a:gd name="T46" fmla="*/ 150 w 173"/>
                  <a:gd name="T47" fmla="*/ 43 h 65"/>
                  <a:gd name="T48" fmla="*/ 26 w 173"/>
                  <a:gd name="T49" fmla="*/ 43 h 65"/>
                  <a:gd name="T50" fmla="*/ 26 w 173"/>
                  <a:gd name="T51" fmla="*/ 48 h 65"/>
                  <a:gd name="T52" fmla="*/ 150 w 173"/>
                  <a:gd name="T53" fmla="*/ 48 h 65"/>
                  <a:gd name="T54" fmla="*/ 152 w 173"/>
                  <a:gd name="T55" fmla="*/ 55 h 65"/>
                  <a:gd name="T56" fmla="*/ 12 w 173"/>
                  <a:gd name="T57" fmla="*/ 55 h 65"/>
                  <a:gd name="T58" fmla="*/ 10 w 173"/>
                  <a:gd name="T59" fmla="*/ 53 h 65"/>
                  <a:gd name="T60" fmla="*/ 10 w 173"/>
                  <a:gd name="T61" fmla="*/ 1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3" h="65">
                    <a:moveTo>
                      <a:pt x="12" y="65"/>
                    </a:moveTo>
                    <a:cubicBezTo>
                      <a:pt x="173" y="65"/>
                      <a:pt x="173" y="65"/>
                      <a:pt x="173" y="65"/>
                    </a:cubicBezTo>
                    <a:cubicBezTo>
                      <a:pt x="173" y="55"/>
                      <a:pt x="173" y="55"/>
                      <a:pt x="173" y="55"/>
                    </a:cubicBezTo>
                    <a:cubicBezTo>
                      <a:pt x="162" y="55"/>
                      <a:pt x="162" y="55"/>
                      <a:pt x="162" y="55"/>
                    </a:cubicBezTo>
                    <a:cubicBezTo>
                      <a:pt x="161" y="50"/>
                      <a:pt x="159" y="43"/>
                      <a:pt x="159" y="35"/>
                    </a:cubicBezTo>
                    <a:cubicBezTo>
                      <a:pt x="159" y="23"/>
                      <a:pt x="162" y="15"/>
                      <a:pt x="164" y="10"/>
                    </a:cubicBezTo>
                    <a:cubicBezTo>
                      <a:pt x="173" y="10"/>
                      <a:pt x="173" y="10"/>
                      <a:pt x="173" y="10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9"/>
                      <a:pt x="6" y="65"/>
                      <a:pt x="12" y="65"/>
                    </a:cubicBezTo>
                    <a:close/>
                    <a:moveTo>
                      <a:pt x="10" y="12"/>
                    </a:moveTo>
                    <a:cubicBezTo>
                      <a:pt x="10" y="11"/>
                      <a:pt x="11" y="10"/>
                      <a:pt x="12" y="10"/>
                    </a:cubicBezTo>
                    <a:cubicBezTo>
                      <a:pt x="153" y="10"/>
                      <a:pt x="153" y="10"/>
                      <a:pt x="153" y="10"/>
                    </a:cubicBezTo>
                    <a:cubicBezTo>
                      <a:pt x="152" y="13"/>
                      <a:pt x="152" y="15"/>
                      <a:pt x="151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150" y="22"/>
                      <a:pt x="150" y="22"/>
                      <a:pt x="150" y="22"/>
                    </a:cubicBezTo>
                    <a:cubicBezTo>
                      <a:pt x="150" y="25"/>
                      <a:pt x="149" y="27"/>
                      <a:pt x="149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35"/>
                      <a:pt x="25" y="35"/>
                      <a:pt x="25" y="35"/>
                    </a:cubicBezTo>
                    <a:cubicBezTo>
                      <a:pt x="149" y="35"/>
                      <a:pt x="149" y="35"/>
                      <a:pt x="149" y="35"/>
                    </a:cubicBezTo>
                    <a:cubicBezTo>
                      <a:pt x="149" y="38"/>
                      <a:pt x="149" y="41"/>
                      <a:pt x="150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150" y="48"/>
                      <a:pt x="150" y="48"/>
                      <a:pt x="150" y="48"/>
                    </a:cubicBezTo>
                    <a:cubicBezTo>
                      <a:pt x="151" y="50"/>
                      <a:pt x="151" y="53"/>
                      <a:pt x="152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5"/>
                      <a:pt x="10" y="54"/>
                      <a:pt x="10" y="53"/>
                    </a:cubicBezTo>
                    <a:lnTo>
                      <a:pt x="10" y="12"/>
                    </a:lnTo>
                    <a:close/>
                  </a:path>
                </a:pathLst>
              </a:custGeom>
              <a:solidFill>
                <a:srgbClr val="B6C6B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60" name="Freeform 76"/>
              <p:cNvSpPr>
                <a:spLocks noEditPoints="1"/>
              </p:cNvSpPr>
              <p:nvPr/>
            </p:nvSpPr>
            <p:spPr bwMode="auto">
              <a:xfrm>
                <a:off x="3192308" y="2750833"/>
                <a:ext cx="279831" cy="587012"/>
              </a:xfrm>
              <a:custGeom>
                <a:avLst/>
                <a:gdLst>
                  <a:gd name="T0" fmla="*/ 65 w 75"/>
                  <a:gd name="T1" fmla="*/ 16 h 156"/>
                  <a:gd name="T2" fmla="*/ 48 w 75"/>
                  <a:gd name="T3" fmla="*/ 16 h 156"/>
                  <a:gd name="T4" fmla="*/ 27 w 75"/>
                  <a:gd name="T5" fmla="*/ 9 h 156"/>
                  <a:gd name="T6" fmla="*/ 28 w 75"/>
                  <a:gd name="T7" fmla="*/ 2 h 156"/>
                  <a:gd name="T8" fmla="*/ 19 w 75"/>
                  <a:gd name="T9" fmla="*/ 0 h 156"/>
                  <a:gd name="T10" fmla="*/ 1 w 75"/>
                  <a:gd name="T11" fmla="*/ 139 h 156"/>
                  <a:gd name="T12" fmla="*/ 10 w 75"/>
                  <a:gd name="T13" fmla="*/ 150 h 156"/>
                  <a:gd name="T14" fmla="*/ 45 w 75"/>
                  <a:gd name="T15" fmla="*/ 155 h 156"/>
                  <a:gd name="T16" fmla="*/ 57 w 75"/>
                  <a:gd name="T17" fmla="*/ 146 h 156"/>
                  <a:gd name="T18" fmla="*/ 75 w 75"/>
                  <a:gd name="T19" fmla="*/ 8 h 156"/>
                  <a:gd name="T20" fmla="*/ 67 w 75"/>
                  <a:gd name="T21" fmla="*/ 7 h 156"/>
                  <a:gd name="T22" fmla="*/ 65 w 75"/>
                  <a:gd name="T23" fmla="*/ 16 h 156"/>
                  <a:gd name="T24" fmla="*/ 48 w 75"/>
                  <a:gd name="T25" fmla="*/ 145 h 156"/>
                  <a:gd name="T26" fmla="*/ 46 w 75"/>
                  <a:gd name="T27" fmla="*/ 146 h 156"/>
                  <a:gd name="T28" fmla="*/ 11 w 75"/>
                  <a:gd name="T29" fmla="*/ 142 h 156"/>
                  <a:gd name="T30" fmla="*/ 10 w 75"/>
                  <a:gd name="T31" fmla="*/ 140 h 156"/>
                  <a:gd name="T32" fmla="*/ 26 w 75"/>
                  <a:gd name="T33" fmla="*/ 18 h 156"/>
                  <a:gd name="T34" fmla="*/ 32 w 75"/>
                  <a:gd name="T35" fmla="*/ 21 h 156"/>
                  <a:gd name="T36" fmla="*/ 17 w 75"/>
                  <a:gd name="T37" fmla="*/ 129 h 156"/>
                  <a:gd name="T38" fmla="*/ 21 w 75"/>
                  <a:gd name="T39" fmla="*/ 129 h 156"/>
                  <a:gd name="T40" fmla="*/ 35 w 75"/>
                  <a:gd name="T41" fmla="*/ 22 h 156"/>
                  <a:gd name="T42" fmla="*/ 43 w 75"/>
                  <a:gd name="T43" fmla="*/ 24 h 156"/>
                  <a:gd name="T44" fmla="*/ 28 w 75"/>
                  <a:gd name="T45" fmla="*/ 131 h 156"/>
                  <a:gd name="T46" fmla="*/ 32 w 75"/>
                  <a:gd name="T47" fmla="*/ 131 h 156"/>
                  <a:gd name="T48" fmla="*/ 47 w 75"/>
                  <a:gd name="T49" fmla="*/ 25 h 156"/>
                  <a:gd name="T50" fmla="*/ 54 w 75"/>
                  <a:gd name="T51" fmla="*/ 25 h 156"/>
                  <a:gd name="T52" fmla="*/ 40 w 75"/>
                  <a:gd name="T53" fmla="*/ 132 h 156"/>
                  <a:gd name="T54" fmla="*/ 43 w 75"/>
                  <a:gd name="T55" fmla="*/ 132 h 156"/>
                  <a:gd name="T56" fmla="*/ 58 w 75"/>
                  <a:gd name="T57" fmla="*/ 25 h 156"/>
                  <a:gd name="T58" fmla="*/ 64 w 75"/>
                  <a:gd name="T59" fmla="*/ 25 h 156"/>
                  <a:gd name="T60" fmla="*/ 48 w 75"/>
                  <a:gd name="T61" fmla="*/ 145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5" h="156">
                    <a:moveTo>
                      <a:pt x="65" y="16"/>
                    </a:moveTo>
                    <a:cubicBezTo>
                      <a:pt x="61" y="17"/>
                      <a:pt x="55" y="17"/>
                      <a:pt x="48" y="16"/>
                    </a:cubicBezTo>
                    <a:cubicBezTo>
                      <a:pt x="38" y="15"/>
                      <a:pt x="31" y="11"/>
                      <a:pt x="27" y="9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" y="139"/>
                      <a:pt x="1" y="139"/>
                      <a:pt x="1" y="139"/>
                    </a:cubicBezTo>
                    <a:cubicBezTo>
                      <a:pt x="0" y="144"/>
                      <a:pt x="4" y="150"/>
                      <a:pt x="10" y="150"/>
                    </a:cubicBezTo>
                    <a:cubicBezTo>
                      <a:pt x="45" y="155"/>
                      <a:pt x="45" y="155"/>
                      <a:pt x="45" y="155"/>
                    </a:cubicBezTo>
                    <a:cubicBezTo>
                      <a:pt x="51" y="156"/>
                      <a:pt x="56" y="152"/>
                      <a:pt x="57" y="146"/>
                    </a:cubicBezTo>
                    <a:cubicBezTo>
                      <a:pt x="75" y="8"/>
                      <a:pt x="75" y="8"/>
                      <a:pt x="75" y="8"/>
                    </a:cubicBezTo>
                    <a:cubicBezTo>
                      <a:pt x="67" y="7"/>
                      <a:pt x="67" y="7"/>
                      <a:pt x="67" y="7"/>
                    </a:cubicBezTo>
                    <a:lnTo>
                      <a:pt x="65" y="16"/>
                    </a:lnTo>
                    <a:close/>
                    <a:moveTo>
                      <a:pt x="48" y="145"/>
                    </a:moveTo>
                    <a:cubicBezTo>
                      <a:pt x="48" y="146"/>
                      <a:pt x="47" y="147"/>
                      <a:pt x="46" y="146"/>
                    </a:cubicBezTo>
                    <a:cubicBezTo>
                      <a:pt x="11" y="142"/>
                      <a:pt x="11" y="142"/>
                      <a:pt x="11" y="142"/>
                    </a:cubicBezTo>
                    <a:cubicBezTo>
                      <a:pt x="10" y="142"/>
                      <a:pt x="10" y="141"/>
                      <a:pt x="10" y="140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8" y="19"/>
                      <a:pt x="30" y="20"/>
                      <a:pt x="32" y="21"/>
                    </a:cubicBezTo>
                    <a:cubicBezTo>
                      <a:pt x="17" y="129"/>
                      <a:pt x="17" y="129"/>
                      <a:pt x="17" y="129"/>
                    </a:cubicBezTo>
                    <a:cubicBezTo>
                      <a:pt x="21" y="129"/>
                      <a:pt x="21" y="129"/>
                      <a:pt x="21" y="129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38" y="23"/>
                      <a:pt x="40" y="23"/>
                      <a:pt x="43" y="24"/>
                    </a:cubicBezTo>
                    <a:cubicBezTo>
                      <a:pt x="28" y="131"/>
                      <a:pt x="28" y="131"/>
                      <a:pt x="28" y="131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9" y="25"/>
                      <a:pt x="51" y="25"/>
                      <a:pt x="54" y="25"/>
                    </a:cubicBezTo>
                    <a:cubicBezTo>
                      <a:pt x="40" y="132"/>
                      <a:pt x="40" y="132"/>
                      <a:pt x="40" y="132"/>
                    </a:cubicBezTo>
                    <a:cubicBezTo>
                      <a:pt x="43" y="132"/>
                      <a:pt x="43" y="132"/>
                      <a:pt x="43" y="132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60" y="25"/>
                      <a:pt x="62" y="25"/>
                      <a:pt x="64" y="25"/>
                    </a:cubicBezTo>
                    <a:lnTo>
                      <a:pt x="48" y="145"/>
                    </a:lnTo>
                    <a:close/>
                  </a:path>
                </a:pathLst>
              </a:custGeom>
              <a:solidFill>
                <a:srgbClr val="B6C6B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61" name="Rectangle 77"/>
              <p:cNvSpPr>
                <a:spLocks noChangeArrowheads="1"/>
              </p:cNvSpPr>
              <p:nvPr/>
            </p:nvSpPr>
            <p:spPr bwMode="auto">
              <a:xfrm>
                <a:off x="3664712" y="2570214"/>
                <a:ext cx="541610" cy="42145"/>
              </a:xfrm>
              <a:prstGeom prst="rect">
                <a:avLst/>
              </a:prstGeom>
              <a:solidFill>
                <a:srgbClr val="B6C6B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62" name="Freeform 78"/>
              <p:cNvSpPr/>
              <p:nvPr/>
            </p:nvSpPr>
            <p:spPr bwMode="auto">
              <a:xfrm>
                <a:off x="4146143" y="2621388"/>
                <a:ext cx="57171" cy="219755"/>
              </a:xfrm>
              <a:custGeom>
                <a:avLst/>
                <a:gdLst>
                  <a:gd name="T0" fmla="*/ 10 w 15"/>
                  <a:gd name="T1" fmla="*/ 0 h 58"/>
                  <a:gd name="T2" fmla="*/ 5 w 15"/>
                  <a:gd name="T3" fmla="*/ 0 h 58"/>
                  <a:gd name="T4" fmla="*/ 5 w 15"/>
                  <a:gd name="T5" fmla="*/ 38 h 58"/>
                  <a:gd name="T6" fmla="*/ 0 w 15"/>
                  <a:gd name="T7" fmla="*/ 50 h 58"/>
                  <a:gd name="T8" fmla="*/ 7 w 15"/>
                  <a:gd name="T9" fmla="*/ 58 h 58"/>
                  <a:gd name="T10" fmla="*/ 15 w 15"/>
                  <a:gd name="T11" fmla="*/ 50 h 58"/>
                  <a:gd name="T12" fmla="*/ 10 w 15"/>
                  <a:gd name="T13" fmla="*/ 38 h 58"/>
                  <a:gd name="T14" fmla="*/ 10 w 15"/>
                  <a:gd name="T1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58">
                    <a:moveTo>
                      <a:pt x="10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2" y="41"/>
                      <a:pt x="0" y="47"/>
                      <a:pt x="0" y="50"/>
                    </a:cubicBezTo>
                    <a:cubicBezTo>
                      <a:pt x="0" y="54"/>
                      <a:pt x="3" y="58"/>
                      <a:pt x="7" y="58"/>
                    </a:cubicBezTo>
                    <a:cubicBezTo>
                      <a:pt x="11" y="58"/>
                      <a:pt x="15" y="54"/>
                      <a:pt x="15" y="50"/>
                    </a:cubicBezTo>
                    <a:cubicBezTo>
                      <a:pt x="15" y="47"/>
                      <a:pt x="13" y="41"/>
                      <a:pt x="10" y="38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B6C6B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63" name="Rectangle 79"/>
              <p:cNvSpPr>
                <a:spLocks noChangeArrowheads="1"/>
              </p:cNvSpPr>
              <p:nvPr/>
            </p:nvSpPr>
            <p:spPr bwMode="auto">
              <a:xfrm>
                <a:off x="3721883" y="2630420"/>
                <a:ext cx="418242" cy="159546"/>
              </a:xfrm>
              <a:prstGeom prst="rect">
                <a:avLst/>
              </a:prstGeom>
              <a:solidFill>
                <a:srgbClr val="B6C6B6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dirty="0">
                  <a:solidFill>
                    <a:srgbClr val="7F7F7F"/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</p:grpSp>
      </p:grpSp>
      <p:sp>
        <p:nvSpPr>
          <p:cNvPr id="52" name="文本框 51"/>
          <p:cNvSpPr txBox="1"/>
          <p:nvPr/>
        </p:nvSpPr>
        <p:spPr>
          <a:xfrm>
            <a:off x="1240731" y="864739"/>
            <a:ext cx="3009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Java MVC</a:t>
            </a:r>
            <a:r>
              <a:rPr lang="zh-CN" altLang="en-US" sz="2800" dirty="0" smtClean="0"/>
              <a:t>框架发展</a:t>
            </a:r>
            <a:endParaRPr lang="zh-CN" altLang="en-US" sz="2800" spc="300" dirty="0">
              <a:solidFill>
                <a:prstClr val="black">
                  <a:lumMod val="85000"/>
                  <a:lumOff val="15000"/>
                </a:prst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02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264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61096" y="1986304"/>
            <a:ext cx="3752926" cy="2438399"/>
            <a:chOff x="3626069" y="683173"/>
            <a:chExt cx="3752926" cy="2438399"/>
          </a:xfrm>
          <a:noFill/>
        </p:grpSpPr>
        <p:sp>
          <p:nvSpPr>
            <p:cNvPr id="7" name="Rectangle 6"/>
            <p:cNvSpPr/>
            <p:nvPr/>
          </p:nvSpPr>
          <p:spPr>
            <a:xfrm>
              <a:off x="3626069" y="683173"/>
              <a:ext cx="3752926" cy="2438399"/>
            </a:xfrm>
            <a:prstGeom prst="rect">
              <a:avLst/>
            </a:prstGeom>
            <a:grpFill/>
            <a:ln>
              <a:noFill/>
            </a:ln>
            <a:effectLst>
              <a:outerShdw blurRad="38100" sx="102000" sy="102000" algn="ctr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626069" y="704438"/>
              <a:ext cx="767255" cy="0"/>
            </a:xfrm>
            <a:prstGeom prst="line">
              <a:avLst/>
            </a:prstGeom>
            <a:grpFill/>
            <a:ln w="38100">
              <a:solidFill>
                <a:srgbClr val="7CAF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itle 3"/>
            <p:cNvSpPr txBox="1">
              <a:spLocks/>
            </p:cNvSpPr>
            <p:nvPr/>
          </p:nvSpPr>
          <p:spPr>
            <a:xfrm>
              <a:off x="3750006" y="885560"/>
              <a:ext cx="994272" cy="847547"/>
            </a:xfrm>
            <a:prstGeom prst="rect">
              <a:avLst/>
            </a:prstGeom>
            <a:grpFill/>
          </p:spPr>
          <p:txBody>
            <a:bodyPr/>
            <a:lstStyle>
              <a:lvl1pPr algn="l" defTabSz="914400" rtl="0" eaLnBrk="1" latinLnBrk="0" hangingPunct="1">
                <a:lnSpc>
                  <a:spcPct val="75000"/>
                </a:lnSpc>
                <a:spcBef>
                  <a:spcPct val="0"/>
                </a:spcBef>
                <a:buNone/>
                <a:defRPr sz="4800" b="1" i="0" kern="1200">
                  <a:solidFill>
                    <a:schemeClr val="tx1"/>
                  </a:solidFill>
                  <a:latin typeface="Bebas Neue" charset="0"/>
                  <a:ea typeface="Bebas Neue" charset="0"/>
                  <a:cs typeface="Bebas Neue" charset="0"/>
                </a:defRPr>
              </a:lvl1pPr>
            </a:lstStyle>
            <a:p>
              <a:r>
                <a:rPr lang="en-US" sz="6000" b="0" dirty="0">
                  <a:solidFill>
                    <a:schemeClr val="accent6">
                      <a:lumMod val="10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01</a:t>
              </a:r>
            </a:p>
          </p:txBody>
        </p:sp>
        <p:sp>
          <p:nvSpPr>
            <p:cNvPr id="11" name="Title 3"/>
            <p:cNvSpPr txBox="1">
              <a:spLocks/>
            </p:cNvSpPr>
            <p:nvPr/>
          </p:nvSpPr>
          <p:spPr>
            <a:xfrm>
              <a:off x="4559980" y="1027144"/>
              <a:ext cx="2796485" cy="847547"/>
            </a:xfrm>
            <a:prstGeom prst="rect">
              <a:avLst/>
            </a:prstGeom>
            <a:grpFill/>
          </p:spPr>
          <p:txBody>
            <a:bodyPr/>
            <a:lstStyle>
              <a:lvl1pPr algn="l" defTabSz="914400" rtl="0" eaLnBrk="1" latinLnBrk="0" hangingPunct="1">
                <a:lnSpc>
                  <a:spcPct val="75000"/>
                </a:lnSpc>
                <a:spcBef>
                  <a:spcPct val="0"/>
                </a:spcBef>
                <a:buNone/>
                <a:defRPr sz="4800" b="1" i="0" kern="1200">
                  <a:solidFill>
                    <a:schemeClr val="tx1"/>
                  </a:solidFill>
                  <a:latin typeface="Bebas Neue" charset="0"/>
                  <a:ea typeface="Bebas Neue" charset="0"/>
                  <a:cs typeface="Bebas Neue" charset="0"/>
                </a:defRPr>
              </a:lvl1pPr>
            </a:lstStyle>
            <a:p>
              <a:pPr>
                <a:lnSpc>
                  <a:spcPct val="80000"/>
                </a:lnSpc>
              </a:pPr>
              <a:endParaRPr lang="zh-CN" altLang="en-US" sz="2000" b="0" dirty="0">
                <a:solidFill>
                  <a:schemeClr val="accent6">
                    <a:lumMod val="10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2" name="Title 3"/>
            <p:cNvSpPr txBox="1">
              <a:spLocks/>
            </p:cNvSpPr>
            <p:nvPr/>
          </p:nvSpPr>
          <p:spPr>
            <a:xfrm>
              <a:off x="4577001" y="1360148"/>
              <a:ext cx="2622585" cy="1357912"/>
            </a:xfrm>
            <a:prstGeom prst="rect">
              <a:avLst/>
            </a:prstGeom>
            <a:grpFill/>
          </p:spPr>
          <p:txBody>
            <a:bodyPr/>
            <a:lstStyle>
              <a:lvl1pPr algn="l" defTabSz="914400" rtl="0" eaLnBrk="1" latinLnBrk="0" hangingPunct="1">
                <a:lnSpc>
                  <a:spcPct val="75000"/>
                </a:lnSpc>
                <a:spcBef>
                  <a:spcPct val="0"/>
                </a:spcBef>
                <a:buNone/>
                <a:defRPr sz="4800" b="1" i="0" kern="1200">
                  <a:solidFill>
                    <a:schemeClr val="tx1"/>
                  </a:solidFill>
                  <a:latin typeface="Bebas Neue" charset="0"/>
                  <a:ea typeface="Bebas Neue" charset="0"/>
                  <a:cs typeface="Bebas Neue" charset="0"/>
                </a:defRPr>
              </a:lvl1pPr>
            </a:lstStyle>
            <a:p>
              <a:pPr algn="just">
                <a:lnSpc>
                  <a:spcPct val="100000"/>
                </a:lnSpc>
              </a:pPr>
              <a:r>
                <a:rPr lang="zh-CN" altLang="en-US" sz="1200" b="0" dirty="0"/>
                <a:t>基于</a:t>
              </a:r>
              <a:r>
                <a:rPr lang="en-US" altLang="zh-CN" sz="1200" b="0" dirty="0"/>
                <a:t>MVC</a:t>
              </a:r>
              <a:r>
                <a:rPr lang="zh-CN" altLang="en-US" sz="1200" b="0" dirty="0"/>
                <a:t>设计理念，此外，它采用了松散耦合可插拔组件结构，比其他</a:t>
              </a:r>
              <a:r>
                <a:rPr lang="en-US" altLang="zh-CN" sz="1200" b="0" dirty="0"/>
                <a:t>MVC</a:t>
              </a:r>
              <a:r>
                <a:rPr lang="zh-CN" altLang="en-US" sz="1200" b="0" dirty="0"/>
                <a:t>框架更具扩展性和灵活性</a:t>
              </a:r>
              <a:r>
                <a:rPr lang="zh-CN" altLang="en-US" sz="12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。</a:t>
              </a:r>
              <a:endParaRPr lang="zh-CN" altLang="en-US" sz="1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261096" y="4261711"/>
            <a:ext cx="3752926" cy="2438399"/>
            <a:chOff x="3626069" y="683173"/>
            <a:chExt cx="3752926" cy="2438399"/>
          </a:xfrm>
          <a:noFill/>
        </p:grpSpPr>
        <p:sp>
          <p:nvSpPr>
            <p:cNvPr id="31" name="Rectangle 30"/>
            <p:cNvSpPr/>
            <p:nvPr/>
          </p:nvSpPr>
          <p:spPr>
            <a:xfrm>
              <a:off x="3626069" y="683173"/>
              <a:ext cx="3752926" cy="2438399"/>
            </a:xfrm>
            <a:prstGeom prst="rect">
              <a:avLst/>
            </a:prstGeom>
            <a:grpFill/>
            <a:ln>
              <a:noFill/>
            </a:ln>
            <a:effectLst>
              <a:outerShdw blurRad="38100" sx="102000" sy="102000" algn="ctr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3626069" y="704438"/>
              <a:ext cx="767255" cy="0"/>
            </a:xfrm>
            <a:prstGeom prst="line">
              <a:avLst/>
            </a:prstGeom>
            <a:grpFill/>
            <a:ln w="38100">
              <a:solidFill>
                <a:srgbClr val="7CAF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itle 3"/>
            <p:cNvSpPr txBox="1">
              <a:spLocks/>
            </p:cNvSpPr>
            <p:nvPr/>
          </p:nvSpPr>
          <p:spPr>
            <a:xfrm>
              <a:off x="3750006" y="885560"/>
              <a:ext cx="994272" cy="847547"/>
            </a:xfrm>
            <a:prstGeom prst="rect">
              <a:avLst/>
            </a:prstGeom>
            <a:grpFill/>
          </p:spPr>
          <p:txBody>
            <a:bodyPr/>
            <a:lstStyle>
              <a:lvl1pPr algn="l" defTabSz="914400" rtl="0" eaLnBrk="1" latinLnBrk="0" hangingPunct="1">
                <a:lnSpc>
                  <a:spcPct val="75000"/>
                </a:lnSpc>
                <a:spcBef>
                  <a:spcPct val="0"/>
                </a:spcBef>
                <a:buNone/>
                <a:defRPr sz="4800" b="1" i="0" kern="1200">
                  <a:solidFill>
                    <a:schemeClr val="tx1"/>
                  </a:solidFill>
                  <a:latin typeface="Bebas Neue" charset="0"/>
                  <a:ea typeface="Bebas Neue" charset="0"/>
                  <a:cs typeface="Bebas Neue" charset="0"/>
                </a:defRPr>
              </a:lvl1pPr>
            </a:lstStyle>
            <a:p>
              <a:r>
                <a:rPr lang="en-US" sz="6000" b="0" dirty="0">
                  <a:solidFill>
                    <a:schemeClr val="accent6">
                      <a:lumMod val="10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03</a:t>
              </a:r>
            </a:p>
          </p:txBody>
        </p:sp>
        <p:sp>
          <p:nvSpPr>
            <p:cNvPr id="34" name="Title 3"/>
            <p:cNvSpPr txBox="1">
              <a:spLocks/>
            </p:cNvSpPr>
            <p:nvPr/>
          </p:nvSpPr>
          <p:spPr>
            <a:xfrm>
              <a:off x="4582510" y="1027144"/>
              <a:ext cx="2796485" cy="847547"/>
            </a:xfrm>
            <a:prstGeom prst="rect">
              <a:avLst/>
            </a:prstGeom>
            <a:grpFill/>
          </p:spPr>
          <p:txBody>
            <a:bodyPr/>
            <a:lstStyle>
              <a:lvl1pPr algn="l" defTabSz="914400" rtl="0" eaLnBrk="1" latinLnBrk="0" hangingPunct="1">
                <a:lnSpc>
                  <a:spcPct val="75000"/>
                </a:lnSpc>
                <a:spcBef>
                  <a:spcPct val="0"/>
                </a:spcBef>
                <a:buNone/>
                <a:defRPr sz="4800" b="1" i="0" kern="1200">
                  <a:solidFill>
                    <a:schemeClr val="tx1"/>
                  </a:solidFill>
                  <a:latin typeface="Bebas Neue" charset="0"/>
                  <a:ea typeface="Bebas Neue" charset="0"/>
                  <a:cs typeface="Bebas Neue" charset="0"/>
                </a:defRPr>
              </a:lvl1pPr>
            </a:lstStyle>
            <a:p>
              <a:pPr>
                <a:lnSpc>
                  <a:spcPct val="80000"/>
                </a:lnSpc>
              </a:pPr>
              <a:endParaRPr lang="zh-CN" altLang="en-US" sz="2000" b="0" dirty="0">
                <a:solidFill>
                  <a:schemeClr val="accent6">
                    <a:lumMod val="10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35" name="Title 3"/>
            <p:cNvSpPr txBox="1">
              <a:spLocks/>
            </p:cNvSpPr>
            <p:nvPr/>
          </p:nvSpPr>
          <p:spPr>
            <a:xfrm>
              <a:off x="4577001" y="1398122"/>
              <a:ext cx="2622585" cy="1357912"/>
            </a:xfrm>
            <a:prstGeom prst="rect">
              <a:avLst/>
            </a:prstGeom>
            <a:grpFill/>
          </p:spPr>
          <p:txBody>
            <a:bodyPr/>
            <a:lstStyle>
              <a:lvl1pPr algn="l" defTabSz="914400" rtl="0" eaLnBrk="1" latinLnBrk="0" hangingPunct="1">
                <a:lnSpc>
                  <a:spcPct val="75000"/>
                </a:lnSpc>
                <a:spcBef>
                  <a:spcPct val="0"/>
                </a:spcBef>
                <a:buNone/>
                <a:defRPr sz="4800" b="1" i="0" kern="1200">
                  <a:solidFill>
                    <a:schemeClr val="tx1"/>
                  </a:solidFill>
                  <a:latin typeface="Bebas Neue" charset="0"/>
                  <a:ea typeface="Bebas Neue" charset="0"/>
                  <a:cs typeface="Bebas Neue" charset="0"/>
                </a:defRPr>
              </a:lvl1pPr>
            </a:lstStyle>
            <a:p>
              <a:pPr algn="just">
                <a:lnSpc>
                  <a:spcPct val="100000"/>
                </a:lnSpc>
              </a:pPr>
              <a:r>
                <a:rPr lang="en-US" altLang="zh-CN" sz="1200" b="0" dirty="0"/>
                <a:t>Spring MVC</a:t>
              </a:r>
              <a:r>
                <a:rPr lang="zh-CN" altLang="en-US" sz="1200" b="0" dirty="0"/>
                <a:t>框架围绕</a:t>
              </a:r>
              <a:r>
                <a:rPr lang="en-US" altLang="zh-CN" sz="1200" b="0" dirty="0" err="1"/>
                <a:t>DispatcherServlet</a:t>
              </a:r>
              <a:r>
                <a:rPr lang="zh-CN" altLang="en-US" sz="1200" b="0" dirty="0"/>
                <a:t>这个核心展开，</a:t>
              </a:r>
              <a:r>
                <a:rPr lang="en-US" altLang="zh-CN" sz="1200" b="0" dirty="0" err="1"/>
                <a:t>DispatcherServlet</a:t>
              </a:r>
              <a:r>
                <a:rPr lang="zh-CN" altLang="en-US" sz="1200" b="0" dirty="0"/>
                <a:t>是</a:t>
              </a:r>
              <a:r>
                <a:rPr lang="en-US" altLang="zh-CN" sz="1200" b="0" dirty="0"/>
                <a:t>Spring MVC</a:t>
              </a:r>
              <a:r>
                <a:rPr lang="zh-CN" altLang="en-US" sz="1200" b="0" dirty="0"/>
                <a:t>的总导演、总策划，它负责截获请求并将其分派给相应的处理器处理</a:t>
              </a:r>
              <a:r>
                <a:rPr lang="zh-CN" altLang="en-US" sz="12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。</a:t>
              </a:r>
              <a:endParaRPr lang="zh-CN" altLang="en-US" sz="1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328598" y="1986304"/>
            <a:ext cx="3752926" cy="2438399"/>
            <a:chOff x="3626069" y="683173"/>
            <a:chExt cx="3752926" cy="2438399"/>
          </a:xfrm>
          <a:noFill/>
        </p:grpSpPr>
        <p:sp>
          <p:nvSpPr>
            <p:cNvPr id="37" name="Rectangle 36"/>
            <p:cNvSpPr/>
            <p:nvPr/>
          </p:nvSpPr>
          <p:spPr>
            <a:xfrm>
              <a:off x="3626069" y="683173"/>
              <a:ext cx="3752926" cy="2438399"/>
            </a:xfrm>
            <a:prstGeom prst="rect">
              <a:avLst/>
            </a:prstGeom>
            <a:grpFill/>
            <a:ln>
              <a:noFill/>
            </a:ln>
            <a:effectLst>
              <a:outerShdw blurRad="38100" sx="102000" sy="102000" algn="ctr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3626069" y="704438"/>
              <a:ext cx="767255" cy="0"/>
            </a:xfrm>
            <a:prstGeom prst="line">
              <a:avLst/>
            </a:prstGeom>
            <a:grpFill/>
            <a:ln w="38100">
              <a:solidFill>
                <a:srgbClr val="7CAF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itle 3"/>
            <p:cNvSpPr txBox="1">
              <a:spLocks/>
            </p:cNvSpPr>
            <p:nvPr/>
          </p:nvSpPr>
          <p:spPr>
            <a:xfrm>
              <a:off x="3750006" y="885560"/>
              <a:ext cx="1021692" cy="847547"/>
            </a:xfrm>
            <a:prstGeom prst="rect">
              <a:avLst/>
            </a:prstGeom>
            <a:grpFill/>
          </p:spPr>
          <p:txBody>
            <a:bodyPr/>
            <a:lstStyle>
              <a:lvl1pPr algn="l" defTabSz="914400" rtl="0" eaLnBrk="1" latinLnBrk="0" hangingPunct="1">
                <a:lnSpc>
                  <a:spcPct val="75000"/>
                </a:lnSpc>
                <a:spcBef>
                  <a:spcPct val="0"/>
                </a:spcBef>
                <a:buNone/>
                <a:defRPr sz="4800" b="1" i="0" kern="1200">
                  <a:solidFill>
                    <a:schemeClr val="tx1"/>
                  </a:solidFill>
                  <a:latin typeface="Bebas Neue" charset="0"/>
                  <a:ea typeface="Bebas Neue" charset="0"/>
                  <a:cs typeface="Bebas Neue" charset="0"/>
                </a:defRPr>
              </a:lvl1pPr>
            </a:lstStyle>
            <a:p>
              <a:r>
                <a:rPr lang="en-US" sz="6000" b="0" dirty="0">
                  <a:solidFill>
                    <a:schemeClr val="accent6">
                      <a:lumMod val="10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02</a:t>
              </a:r>
            </a:p>
          </p:txBody>
        </p:sp>
        <p:sp>
          <p:nvSpPr>
            <p:cNvPr id="40" name="Title 3"/>
            <p:cNvSpPr txBox="1">
              <a:spLocks/>
            </p:cNvSpPr>
            <p:nvPr/>
          </p:nvSpPr>
          <p:spPr>
            <a:xfrm>
              <a:off x="4582509" y="1041865"/>
              <a:ext cx="2796485" cy="847547"/>
            </a:xfrm>
            <a:prstGeom prst="rect">
              <a:avLst/>
            </a:prstGeom>
            <a:grpFill/>
          </p:spPr>
          <p:txBody>
            <a:bodyPr/>
            <a:lstStyle>
              <a:lvl1pPr algn="l" defTabSz="914400" rtl="0" eaLnBrk="1" latinLnBrk="0" hangingPunct="1">
                <a:lnSpc>
                  <a:spcPct val="75000"/>
                </a:lnSpc>
                <a:spcBef>
                  <a:spcPct val="0"/>
                </a:spcBef>
                <a:buNone/>
                <a:defRPr sz="4800" b="1" i="0" kern="1200">
                  <a:solidFill>
                    <a:schemeClr val="tx1"/>
                  </a:solidFill>
                  <a:latin typeface="Bebas Neue" charset="0"/>
                  <a:ea typeface="Bebas Neue" charset="0"/>
                  <a:cs typeface="Bebas Neue" charset="0"/>
                </a:defRPr>
              </a:lvl1pPr>
            </a:lstStyle>
            <a:p>
              <a:pPr>
                <a:lnSpc>
                  <a:spcPct val="80000"/>
                </a:lnSpc>
              </a:pPr>
              <a:endParaRPr lang="zh-CN" altLang="en-US" sz="2000" b="0" dirty="0">
                <a:solidFill>
                  <a:schemeClr val="accent6">
                    <a:lumMod val="10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41" name="Title 3"/>
            <p:cNvSpPr txBox="1">
              <a:spLocks/>
            </p:cNvSpPr>
            <p:nvPr/>
          </p:nvSpPr>
          <p:spPr>
            <a:xfrm>
              <a:off x="4577001" y="1391577"/>
              <a:ext cx="2622585" cy="1357912"/>
            </a:xfrm>
            <a:prstGeom prst="rect">
              <a:avLst/>
            </a:prstGeom>
            <a:grpFill/>
          </p:spPr>
          <p:txBody>
            <a:bodyPr/>
            <a:lstStyle>
              <a:lvl1pPr algn="l" defTabSz="914400" rtl="0" eaLnBrk="1" latinLnBrk="0" hangingPunct="1">
                <a:lnSpc>
                  <a:spcPct val="75000"/>
                </a:lnSpc>
                <a:spcBef>
                  <a:spcPct val="0"/>
                </a:spcBef>
                <a:buNone/>
                <a:defRPr sz="4800" b="1" i="0" kern="1200">
                  <a:solidFill>
                    <a:schemeClr val="tx1"/>
                  </a:solidFill>
                  <a:latin typeface="Bebas Neue" charset="0"/>
                  <a:ea typeface="Bebas Neue" charset="0"/>
                  <a:cs typeface="Bebas Neue" charset="0"/>
                </a:defRPr>
              </a:lvl1pPr>
            </a:lstStyle>
            <a:p>
              <a:pPr algn="just">
                <a:lnSpc>
                  <a:spcPct val="100000"/>
                </a:lnSpc>
              </a:pPr>
              <a:r>
                <a:rPr lang="en-US" altLang="zh-CN" sz="1200" b="0" dirty="0"/>
                <a:t>Spring MVC</a:t>
              </a:r>
              <a:r>
                <a:rPr lang="zh-CN" altLang="en-US" sz="1200" b="0" dirty="0"/>
                <a:t>在数据绑定、视图解析、本地化处理及静态资源处理上都有许多不俗的表现</a:t>
              </a:r>
              <a:r>
                <a:rPr lang="zh-CN" altLang="en-US" sz="12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。</a:t>
              </a:r>
              <a:endParaRPr lang="zh-CN" altLang="en-US" sz="1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199861" y="716170"/>
            <a:ext cx="2602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Spring MVC</a:t>
            </a:r>
            <a:r>
              <a:rPr lang="zh-CN" altLang="en-US" sz="2800" dirty="0"/>
              <a:t>简介</a:t>
            </a:r>
            <a:endParaRPr lang="zh-CN" altLang="en-US" sz="2800" spc="300" dirty="0">
              <a:solidFill>
                <a:prstClr val="black">
                  <a:lumMod val="85000"/>
                  <a:lumOff val="15000"/>
                </a:prst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03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49" name="直接连接符 48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512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2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MH_Other_6"/>
          <p:cNvCxnSpPr/>
          <p:nvPr>
            <p:custDataLst>
              <p:tags r:id="rId1"/>
            </p:custDataLst>
          </p:nvPr>
        </p:nvCxnSpPr>
        <p:spPr>
          <a:xfrm>
            <a:off x="4586722" y="2912489"/>
            <a:ext cx="601086" cy="2178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MH_Other_7"/>
          <p:cNvCxnSpPr/>
          <p:nvPr>
            <p:custDataLst>
              <p:tags r:id="rId2"/>
            </p:custDataLst>
          </p:nvPr>
        </p:nvCxnSpPr>
        <p:spPr>
          <a:xfrm flipV="1">
            <a:off x="4585411" y="3951922"/>
            <a:ext cx="606336" cy="2257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MH_Other_8"/>
          <p:cNvCxnSpPr/>
          <p:nvPr>
            <p:custDataLst>
              <p:tags r:id="rId3"/>
            </p:custDataLst>
          </p:nvPr>
        </p:nvCxnSpPr>
        <p:spPr>
          <a:xfrm flipH="1">
            <a:off x="7000256" y="2900678"/>
            <a:ext cx="614211" cy="21917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MH_Other_9"/>
          <p:cNvCxnSpPr/>
          <p:nvPr>
            <p:custDataLst>
              <p:tags r:id="rId4"/>
            </p:custDataLst>
          </p:nvPr>
        </p:nvCxnSpPr>
        <p:spPr>
          <a:xfrm>
            <a:off x="7014692" y="3926987"/>
            <a:ext cx="601086" cy="22442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1199861" y="716170"/>
            <a:ext cx="3193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/>
              <a:t>SpringMVC</a:t>
            </a:r>
            <a:r>
              <a:rPr lang="zh-CN" altLang="en-US" sz="2800" b="1" dirty="0"/>
              <a:t>体系结构</a:t>
            </a:r>
            <a:endParaRPr lang="zh-CN" altLang="en-US" sz="2800" spc="300" dirty="0">
              <a:solidFill>
                <a:prstClr val="black">
                  <a:lumMod val="85000"/>
                  <a:lumOff val="15000"/>
                </a:prst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04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56" name="直接连接符 55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/>
          <p:nvPr/>
        </p:nvPicPr>
        <p:blipFill>
          <a:blip r:embed="rId7"/>
          <a:stretch>
            <a:fillRect/>
          </a:stretch>
        </p:blipFill>
        <p:spPr>
          <a:xfrm>
            <a:off x="1122218" y="1446212"/>
            <a:ext cx="10931237" cy="480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30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MH_Other_6"/>
          <p:cNvCxnSpPr/>
          <p:nvPr>
            <p:custDataLst>
              <p:tags r:id="rId1"/>
            </p:custDataLst>
          </p:nvPr>
        </p:nvCxnSpPr>
        <p:spPr>
          <a:xfrm>
            <a:off x="4586722" y="2912489"/>
            <a:ext cx="601086" cy="2178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MH_Other_7"/>
          <p:cNvCxnSpPr/>
          <p:nvPr>
            <p:custDataLst>
              <p:tags r:id="rId2"/>
            </p:custDataLst>
          </p:nvPr>
        </p:nvCxnSpPr>
        <p:spPr>
          <a:xfrm flipV="1">
            <a:off x="4585411" y="3951922"/>
            <a:ext cx="606336" cy="2257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MH_Other_8"/>
          <p:cNvCxnSpPr/>
          <p:nvPr>
            <p:custDataLst>
              <p:tags r:id="rId3"/>
            </p:custDataLst>
          </p:nvPr>
        </p:nvCxnSpPr>
        <p:spPr>
          <a:xfrm flipH="1">
            <a:off x="7000256" y="2900678"/>
            <a:ext cx="614211" cy="21917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MH_Other_9"/>
          <p:cNvCxnSpPr/>
          <p:nvPr>
            <p:custDataLst>
              <p:tags r:id="rId4"/>
            </p:custDataLst>
          </p:nvPr>
        </p:nvCxnSpPr>
        <p:spPr>
          <a:xfrm>
            <a:off x="7014692" y="3926987"/>
            <a:ext cx="601086" cy="22442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MH_Text_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673586" y="2642132"/>
            <a:ext cx="1981748" cy="832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</a:rPr>
              <a:t>文件上传解析，如果请求类型是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</a:rPr>
              <a:t>multipart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</a:rPr>
              <a:t>将通过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</a:rPr>
              <a:t>MultipartResolver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</a:rPr>
              <a:t>进行文件上传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</a:rPr>
              <a:t>解析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204" name="MH_Text_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466457" y="2663522"/>
            <a:ext cx="1981748" cy="832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defPPr>
              <a:defRPr lang="zh-CN"/>
            </a:defPPr>
            <a:lvl1pPr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zh-CN" altLang="en-US" dirty="0"/>
              <a:t>通过</a:t>
            </a:r>
            <a:r>
              <a:rPr lang="en-US" altLang="zh-CN" dirty="0" err="1"/>
              <a:t>HandlerMapping</a:t>
            </a:r>
            <a:r>
              <a:rPr lang="zh-CN" altLang="en-US" dirty="0"/>
              <a:t>，将请求映射到处理器</a:t>
            </a:r>
            <a:endParaRPr lang="zh-CN" altLang="en-US" dirty="0">
              <a:sym typeface="Gen Jyuu Gothic Monospace Regul" panose="020B0309020203020207" pitchFamily="49" charset="-128"/>
            </a:endParaRPr>
          </a:p>
        </p:txBody>
      </p:sp>
      <p:sp>
        <p:nvSpPr>
          <p:cNvPr id="206" name="MH_Text_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504512" y="4177658"/>
            <a:ext cx="1981748" cy="830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</a:rPr>
              <a:t>通过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</a:rPr>
              <a:t>HandlerAdapter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</a:rPr>
              <a:t>支持多种类型的处理器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</a:rPr>
              <a:t>(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</a:rPr>
              <a:t>HandlerExecutionChain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</a:rPr>
              <a:t>中的处理器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</a:rPr>
              <a:t>)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5109063" y="2551574"/>
            <a:ext cx="1973874" cy="1972562"/>
            <a:chOff x="5109063" y="3132156"/>
            <a:chExt cx="1973874" cy="1972562"/>
          </a:xfrm>
        </p:grpSpPr>
        <p:sp>
          <p:nvSpPr>
            <p:cNvPr id="209" name="MH_Other_1"/>
            <p:cNvSpPr/>
            <p:nvPr>
              <p:custDataLst>
                <p:tags r:id="rId13"/>
              </p:custDataLst>
            </p:nvPr>
          </p:nvSpPr>
          <p:spPr>
            <a:xfrm>
              <a:off x="5109063" y="3132156"/>
              <a:ext cx="1973874" cy="1972562"/>
            </a:xfrm>
            <a:prstGeom prst="ellipse">
              <a:avLst/>
            </a:prstGeom>
            <a:solidFill>
              <a:schemeClr val="accent6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grpSp>
          <p:nvGrpSpPr>
            <p:cNvPr id="210" name="组合 209"/>
            <p:cNvGrpSpPr/>
            <p:nvPr/>
          </p:nvGrpSpPr>
          <p:grpSpPr>
            <a:xfrm>
              <a:off x="5714082" y="3850841"/>
              <a:ext cx="763835" cy="535191"/>
              <a:chOff x="7309487" y="2188779"/>
              <a:chExt cx="763835" cy="535191"/>
            </a:xfrm>
          </p:grpSpPr>
          <p:sp>
            <p:nvSpPr>
              <p:cNvPr id="211" name="Freeform 587"/>
              <p:cNvSpPr>
                <a:spLocks/>
              </p:cNvSpPr>
              <p:nvPr/>
            </p:nvSpPr>
            <p:spPr bwMode="auto">
              <a:xfrm>
                <a:off x="7797072" y="2382804"/>
                <a:ext cx="276250" cy="247399"/>
              </a:xfrm>
              <a:custGeom>
                <a:avLst/>
                <a:gdLst>
                  <a:gd name="T0" fmla="*/ 141 w 162"/>
                  <a:gd name="T1" fmla="*/ 17 h 145"/>
                  <a:gd name="T2" fmla="*/ 105 w 162"/>
                  <a:gd name="T3" fmla="*/ 0 h 145"/>
                  <a:gd name="T4" fmla="*/ 81 w 162"/>
                  <a:gd name="T5" fmla="*/ 9 h 145"/>
                  <a:gd name="T6" fmla="*/ 57 w 162"/>
                  <a:gd name="T7" fmla="*/ 0 h 145"/>
                  <a:gd name="T8" fmla="*/ 0 w 162"/>
                  <a:gd name="T9" fmla="*/ 56 h 145"/>
                  <a:gd name="T10" fmla="*/ 0 w 162"/>
                  <a:gd name="T11" fmla="*/ 59 h 145"/>
                  <a:gd name="T12" fmla="*/ 30 w 162"/>
                  <a:gd name="T13" fmla="*/ 109 h 145"/>
                  <a:gd name="T14" fmla="*/ 30 w 162"/>
                  <a:gd name="T15" fmla="*/ 140 h 145"/>
                  <a:gd name="T16" fmla="*/ 73 w 162"/>
                  <a:gd name="T17" fmla="*/ 145 h 145"/>
                  <a:gd name="T18" fmla="*/ 88 w 162"/>
                  <a:gd name="T19" fmla="*/ 145 h 145"/>
                  <a:gd name="T20" fmla="*/ 162 w 162"/>
                  <a:gd name="T21" fmla="*/ 118 h 145"/>
                  <a:gd name="T22" fmla="*/ 162 w 162"/>
                  <a:gd name="T23" fmla="*/ 56 h 145"/>
                  <a:gd name="T24" fmla="*/ 141 w 162"/>
                  <a:gd name="T25" fmla="*/ 17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2" h="145">
                    <a:moveTo>
                      <a:pt x="141" y="17"/>
                    </a:moveTo>
                    <a:cubicBezTo>
                      <a:pt x="130" y="8"/>
                      <a:pt x="116" y="3"/>
                      <a:pt x="105" y="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35" y="5"/>
                      <a:pt x="0" y="20"/>
                      <a:pt x="0" y="56"/>
                    </a:cubicBezTo>
                    <a:cubicBezTo>
                      <a:pt x="0" y="57"/>
                      <a:pt x="0" y="58"/>
                      <a:pt x="0" y="59"/>
                    </a:cubicBezTo>
                    <a:cubicBezTo>
                      <a:pt x="16" y="69"/>
                      <a:pt x="30" y="85"/>
                      <a:pt x="30" y="109"/>
                    </a:cubicBezTo>
                    <a:cubicBezTo>
                      <a:pt x="30" y="121"/>
                      <a:pt x="30" y="132"/>
                      <a:pt x="30" y="140"/>
                    </a:cubicBezTo>
                    <a:cubicBezTo>
                      <a:pt x="40" y="143"/>
                      <a:pt x="54" y="145"/>
                      <a:pt x="73" y="145"/>
                    </a:cubicBezTo>
                    <a:cubicBezTo>
                      <a:pt x="88" y="145"/>
                      <a:pt x="88" y="145"/>
                      <a:pt x="88" y="145"/>
                    </a:cubicBezTo>
                    <a:cubicBezTo>
                      <a:pt x="160" y="145"/>
                      <a:pt x="162" y="118"/>
                      <a:pt x="162" y="118"/>
                    </a:cubicBezTo>
                    <a:cubicBezTo>
                      <a:pt x="162" y="118"/>
                      <a:pt x="162" y="109"/>
                      <a:pt x="162" y="56"/>
                    </a:cubicBezTo>
                    <a:cubicBezTo>
                      <a:pt x="162" y="38"/>
                      <a:pt x="153" y="26"/>
                      <a:pt x="141" y="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212" name="Oval 588"/>
              <p:cNvSpPr>
                <a:spLocks noChangeArrowheads="1"/>
              </p:cNvSpPr>
              <p:nvPr/>
            </p:nvSpPr>
            <p:spPr bwMode="auto">
              <a:xfrm>
                <a:off x="7864872" y="2188779"/>
                <a:ext cx="139928" cy="16156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213" name="Freeform 589"/>
              <p:cNvSpPr>
                <a:spLocks/>
              </p:cNvSpPr>
              <p:nvPr/>
            </p:nvSpPr>
            <p:spPr bwMode="auto">
              <a:xfrm>
                <a:off x="7549673" y="2475128"/>
                <a:ext cx="276250" cy="248842"/>
              </a:xfrm>
              <a:custGeom>
                <a:avLst/>
                <a:gdLst>
                  <a:gd name="T0" fmla="*/ 145 w 162"/>
                  <a:gd name="T1" fmla="*/ 20 h 146"/>
                  <a:gd name="T2" fmla="*/ 132 w 162"/>
                  <a:gd name="T3" fmla="*/ 11 h 146"/>
                  <a:gd name="T4" fmla="*/ 105 w 162"/>
                  <a:gd name="T5" fmla="*/ 0 h 146"/>
                  <a:gd name="T6" fmla="*/ 81 w 162"/>
                  <a:gd name="T7" fmla="*/ 9 h 146"/>
                  <a:gd name="T8" fmla="*/ 57 w 162"/>
                  <a:gd name="T9" fmla="*/ 0 h 146"/>
                  <a:gd name="T10" fmla="*/ 34 w 162"/>
                  <a:gd name="T11" fmla="*/ 9 h 146"/>
                  <a:gd name="T12" fmla="*/ 21 w 162"/>
                  <a:gd name="T13" fmla="*/ 17 h 146"/>
                  <a:gd name="T14" fmla="*/ 0 w 162"/>
                  <a:gd name="T15" fmla="*/ 57 h 146"/>
                  <a:gd name="T16" fmla="*/ 0 w 162"/>
                  <a:gd name="T17" fmla="*/ 82 h 146"/>
                  <a:gd name="T18" fmla="*/ 0 w 162"/>
                  <a:gd name="T19" fmla="*/ 96 h 146"/>
                  <a:gd name="T20" fmla="*/ 0 w 162"/>
                  <a:gd name="T21" fmla="*/ 119 h 146"/>
                  <a:gd name="T22" fmla="*/ 74 w 162"/>
                  <a:gd name="T23" fmla="*/ 146 h 146"/>
                  <a:gd name="T24" fmla="*/ 88 w 162"/>
                  <a:gd name="T25" fmla="*/ 146 h 146"/>
                  <a:gd name="T26" fmla="*/ 162 w 162"/>
                  <a:gd name="T27" fmla="*/ 119 h 146"/>
                  <a:gd name="T28" fmla="*/ 162 w 162"/>
                  <a:gd name="T29" fmla="*/ 96 h 146"/>
                  <a:gd name="T30" fmla="*/ 162 w 162"/>
                  <a:gd name="T31" fmla="*/ 82 h 146"/>
                  <a:gd name="T32" fmla="*/ 162 w 162"/>
                  <a:gd name="T33" fmla="*/ 57 h 146"/>
                  <a:gd name="T34" fmla="*/ 145 w 162"/>
                  <a:gd name="T35" fmla="*/ 2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2" h="146">
                    <a:moveTo>
                      <a:pt x="145" y="20"/>
                    </a:moveTo>
                    <a:cubicBezTo>
                      <a:pt x="141" y="17"/>
                      <a:pt x="137" y="14"/>
                      <a:pt x="132" y="11"/>
                    </a:cubicBezTo>
                    <a:cubicBezTo>
                      <a:pt x="123" y="6"/>
                      <a:pt x="113" y="3"/>
                      <a:pt x="105" y="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0" y="2"/>
                      <a:pt x="42" y="5"/>
                      <a:pt x="34" y="9"/>
                    </a:cubicBezTo>
                    <a:cubicBezTo>
                      <a:pt x="29" y="11"/>
                      <a:pt x="25" y="14"/>
                      <a:pt x="21" y="17"/>
                    </a:cubicBezTo>
                    <a:cubicBezTo>
                      <a:pt x="9" y="26"/>
                      <a:pt x="0" y="39"/>
                      <a:pt x="0" y="57"/>
                    </a:cubicBezTo>
                    <a:cubicBezTo>
                      <a:pt x="0" y="67"/>
                      <a:pt x="0" y="75"/>
                      <a:pt x="0" y="82"/>
                    </a:cubicBezTo>
                    <a:cubicBezTo>
                      <a:pt x="0" y="87"/>
                      <a:pt x="0" y="92"/>
                      <a:pt x="0" y="96"/>
                    </a:cubicBezTo>
                    <a:cubicBezTo>
                      <a:pt x="0" y="115"/>
                      <a:pt x="0" y="119"/>
                      <a:pt x="0" y="119"/>
                    </a:cubicBezTo>
                    <a:cubicBezTo>
                      <a:pt x="0" y="119"/>
                      <a:pt x="2" y="146"/>
                      <a:pt x="74" y="146"/>
                    </a:cubicBezTo>
                    <a:cubicBezTo>
                      <a:pt x="88" y="146"/>
                      <a:pt x="88" y="146"/>
                      <a:pt x="88" y="146"/>
                    </a:cubicBezTo>
                    <a:cubicBezTo>
                      <a:pt x="160" y="146"/>
                      <a:pt x="162" y="119"/>
                      <a:pt x="162" y="119"/>
                    </a:cubicBezTo>
                    <a:cubicBezTo>
                      <a:pt x="162" y="119"/>
                      <a:pt x="162" y="114"/>
                      <a:pt x="162" y="96"/>
                    </a:cubicBezTo>
                    <a:cubicBezTo>
                      <a:pt x="162" y="92"/>
                      <a:pt x="162" y="87"/>
                      <a:pt x="162" y="82"/>
                    </a:cubicBezTo>
                    <a:cubicBezTo>
                      <a:pt x="162" y="75"/>
                      <a:pt x="162" y="67"/>
                      <a:pt x="162" y="57"/>
                    </a:cubicBezTo>
                    <a:cubicBezTo>
                      <a:pt x="162" y="41"/>
                      <a:pt x="155" y="29"/>
                      <a:pt x="145" y="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214" name="Oval 590"/>
              <p:cNvSpPr>
                <a:spLocks noChangeArrowheads="1"/>
              </p:cNvSpPr>
              <p:nvPr/>
            </p:nvSpPr>
            <p:spPr bwMode="auto">
              <a:xfrm>
                <a:off x="7618195" y="2282546"/>
                <a:ext cx="139207" cy="16156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215" name="Freeform 591"/>
              <p:cNvSpPr>
                <a:spLocks/>
              </p:cNvSpPr>
              <p:nvPr/>
            </p:nvSpPr>
            <p:spPr bwMode="auto">
              <a:xfrm>
                <a:off x="7309487" y="2381361"/>
                <a:ext cx="276250" cy="246678"/>
              </a:xfrm>
              <a:custGeom>
                <a:avLst/>
                <a:gdLst>
                  <a:gd name="T0" fmla="*/ 162 w 162"/>
                  <a:gd name="T1" fmla="*/ 57 h 145"/>
                  <a:gd name="T2" fmla="*/ 162 w 162"/>
                  <a:gd name="T3" fmla="*/ 57 h 145"/>
                  <a:gd name="T4" fmla="*/ 142 w 162"/>
                  <a:gd name="T5" fmla="*/ 17 h 145"/>
                  <a:gd name="T6" fmla="*/ 105 w 162"/>
                  <a:gd name="T7" fmla="*/ 0 h 145"/>
                  <a:gd name="T8" fmla="*/ 81 w 162"/>
                  <a:gd name="T9" fmla="*/ 9 h 145"/>
                  <a:gd name="T10" fmla="*/ 57 w 162"/>
                  <a:gd name="T11" fmla="*/ 0 h 145"/>
                  <a:gd name="T12" fmla="*/ 0 w 162"/>
                  <a:gd name="T13" fmla="*/ 57 h 145"/>
                  <a:gd name="T14" fmla="*/ 0 w 162"/>
                  <a:gd name="T15" fmla="*/ 118 h 145"/>
                  <a:gd name="T16" fmla="*/ 74 w 162"/>
                  <a:gd name="T17" fmla="*/ 145 h 145"/>
                  <a:gd name="T18" fmla="*/ 88 w 162"/>
                  <a:gd name="T19" fmla="*/ 145 h 145"/>
                  <a:gd name="T20" fmla="*/ 129 w 162"/>
                  <a:gd name="T21" fmla="*/ 141 h 145"/>
                  <a:gd name="T22" fmla="*/ 129 w 162"/>
                  <a:gd name="T23" fmla="*/ 110 h 145"/>
                  <a:gd name="T24" fmla="*/ 162 w 162"/>
                  <a:gd name="T25" fmla="*/ 57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2" h="145">
                    <a:moveTo>
                      <a:pt x="162" y="57"/>
                    </a:moveTo>
                    <a:cubicBezTo>
                      <a:pt x="162" y="57"/>
                      <a:pt x="162" y="57"/>
                      <a:pt x="162" y="57"/>
                    </a:cubicBezTo>
                    <a:cubicBezTo>
                      <a:pt x="162" y="39"/>
                      <a:pt x="153" y="26"/>
                      <a:pt x="142" y="17"/>
                    </a:cubicBezTo>
                    <a:cubicBezTo>
                      <a:pt x="130" y="8"/>
                      <a:pt x="116" y="3"/>
                      <a:pt x="105" y="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35" y="6"/>
                      <a:pt x="0" y="21"/>
                      <a:pt x="0" y="57"/>
                    </a:cubicBezTo>
                    <a:cubicBezTo>
                      <a:pt x="0" y="109"/>
                      <a:pt x="0" y="118"/>
                      <a:pt x="0" y="118"/>
                    </a:cubicBezTo>
                    <a:cubicBezTo>
                      <a:pt x="0" y="118"/>
                      <a:pt x="2" y="145"/>
                      <a:pt x="74" y="145"/>
                    </a:cubicBezTo>
                    <a:cubicBezTo>
                      <a:pt x="88" y="145"/>
                      <a:pt x="88" y="145"/>
                      <a:pt x="88" y="145"/>
                    </a:cubicBezTo>
                    <a:cubicBezTo>
                      <a:pt x="105" y="145"/>
                      <a:pt x="118" y="143"/>
                      <a:pt x="129" y="141"/>
                    </a:cubicBezTo>
                    <a:cubicBezTo>
                      <a:pt x="129" y="133"/>
                      <a:pt x="129" y="122"/>
                      <a:pt x="129" y="110"/>
                    </a:cubicBezTo>
                    <a:cubicBezTo>
                      <a:pt x="129" y="84"/>
                      <a:pt x="144" y="68"/>
                      <a:pt x="162" y="5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216" name="Oval 592"/>
              <p:cNvSpPr>
                <a:spLocks noChangeArrowheads="1"/>
              </p:cNvSpPr>
              <p:nvPr/>
            </p:nvSpPr>
            <p:spPr bwMode="auto">
              <a:xfrm>
                <a:off x="7377287" y="2188779"/>
                <a:ext cx="139928" cy="16156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</p:grpSp>
      </p:grpSp>
      <p:grpSp>
        <p:nvGrpSpPr>
          <p:cNvPr id="223" name="组合 222"/>
          <p:cNvGrpSpPr/>
          <p:nvPr/>
        </p:nvGrpSpPr>
        <p:grpSpPr>
          <a:xfrm>
            <a:off x="7586907" y="2342899"/>
            <a:ext cx="854383" cy="855696"/>
            <a:chOff x="7586907" y="2923481"/>
            <a:chExt cx="854383" cy="855696"/>
          </a:xfrm>
        </p:grpSpPr>
        <p:sp>
          <p:nvSpPr>
            <p:cNvPr id="224" name="MH_Other_2"/>
            <p:cNvSpPr/>
            <p:nvPr>
              <p:custDataLst>
                <p:tags r:id="rId12"/>
              </p:custDataLst>
            </p:nvPr>
          </p:nvSpPr>
          <p:spPr>
            <a:xfrm>
              <a:off x="7586907" y="2923481"/>
              <a:ext cx="854383" cy="855696"/>
            </a:xfrm>
            <a:prstGeom prst="ellipse">
              <a:avLst/>
            </a:prstGeom>
            <a:solidFill>
              <a:schemeClr val="accent6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grpSp>
          <p:nvGrpSpPr>
            <p:cNvPr id="225" name="组合 224"/>
            <p:cNvGrpSpPr/>
            <p:nvPr/>
          </p:nvGrpSpPr>
          <p:grpSpPr>
            <a:xfrm>
              <a:off x="7807660" y="3173521"/>
              <a:ext cx="412876" cy="373492"/>
              <a:chOff x="8191847" y="1367903"/>
              <a:chExt cx="672954" cy="608761"/>
            </a:xfrm>
          </p:grpSpPr>
          <p:sp>
            <p:nvSpPr>
              <p:cNvPr id="226" name="Freeform 345"/>
              <p:cNvSpPr>
                <a:spLocks/>
              </p:cNvSpPr>
              <p:nvPr/>
            </p:nvSpPr>
            <p:spPr bwMode="auto">
              <a:xfrm>
                <a:off x="8791951" y="1657858"/>
                <a:ext cx="72849" cy="30294"/>
              </a:xfrm>
              <a:custGeom>
                <a:avLst/>
                <a:gdLst>
                  <a:gd name="T0" fmla="*/ 9 w 43"/>
                  <a:gd name="T1" fmla="*/ 18 h 18"/>
                  <a:gd name="T2" fmla="*/ 34 w 43"/>
                  <a:gd name="T3" fmla="*/ 17 h 18"/>
                  <a:gd name="T4" fmla="*/ 42 w 43"/>
                  <a:gd name="T5" fmla="*/ 8 h 18"/>
                  <a:gd name="T6" fmla="*/ 34 w 43"/>
                  <a:gd name="T7" fmla="*/ 0 h 18"/>
                  <a:gd name="T8" fmla="*/ 8 w 43"/>
                  <a:gd name="T9" fmla="*/ 1 h 18"/>
                  <a:gd name="T10" fmla="*/ 0 w 43"/>
                  <a:gd name="T11" fmla="*/ 9 h 18"/>
                  <a:gd name="T12" fmla="*/ 0 w 43"/>
                  <a:gd name="T13" fmla="*/ 9 h 18"/>
                  <a:gd name="T14" fmla="*/ 9 w 43"/>
                  <a:gd name="T1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18">
                    <a:moveTo>
                      <a:pt x="9" y="18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9" y="17"/>
                      <a:pt x="43" y="13"/>
                      <a:pt x="42" y="8"/>
                    </a:cubicBezTo>
                    <a:cubicBezTo>
                      <a:pt x="42" y="3"/>
                      <a:pt x="38" y="0"/>
                      <a:pt x="34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3" y="1"/>
                      <a:pt x="0" y="4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4"/>
                      <a:pt x="4" y="18"/>
                      <a:pt x="9" y="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227" name="Freeform 346"/>
              <p:cNvSpPr>
                <a:spLocks/>
              </p:cNvSpPr>
              <p:nvPr/>
            </p:nvSpPr>
            <p:spPr bwMode="auto">
              <a:xfrm>
                <a:off x="8793394" y="1458063"/>
                <a:ext cx="71407" cy="49769"/>
              </a:xfrm>
              <a:custGeom>
                <a:avLst/>
                <a:gdLst>
                  <a:gd name="T0" fmla="*/ 11 w 42"/>
                  <a:gd name="T1" fmla="*/ 27 h 29"/>
                  <a:gd name="T2" fmla="*/ 35 w 42"/>
                  <a:gd name="T3" fmla="*/ 18 h 29"/>
                  <a:gd name="T4" fmla="*/ 40 w 42"/>
                  <a:gd name="T5" fmla="*/ 7 h 29"/>
                  <a:gd name="T6" fmla="*/ 29 w 42"/>
                  <a:gd name="T7" fmla="*/ 2 h 29"/>
                  <a:gd name="T8" fmla="*/ 5 w 42"/>
                  <a:gd name="T9" fmla="*/ 12 h 29"/>
                  <a:gd name="T10" fmla="*/ 0 w 42"/>
                  <a:gd name="T11" fmla="*/ 19 h 29"/>
                  <a:gd name="T12" fmla="*/ 0 w 42"/>
                  <a:gd name="T13" fmla="*/ 23 h 29"/>
                  <a:gd name="T14" fmla="*/ 11 w 42"/>
                  <a:gd name="T15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29">
                    <a:moveTo>
                      <a:pt x="11" y="27"/>
                    </a:moveTo>
                    <a:cubicBezTo>
                      <a:pt x="35" y="18"/>
                      <a:pt x="35" y="18"/>
                      <a:pt x="35" y="18"/>
                    </a:cubicBezTo>
                    <a:cubicBezTo>
                      <a:pt x="39" y="16"/>
                      <a:pt x="42" y="11"/>
                      <a:pt x="40" y="7"/>
                    </a:cubicBezTo>
                    <a:cubicBezTo>
                      <a:pt x="38" y="2"/>
                      <a:pt x="33" y="0"/>
                      <a:pt x="29" y="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13"/>
                      <a:pt x="0" y="16"/>
                      <a:pt x="0" y="19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2" y="27"/>
                      <a:pt x="7" y="29"/>
                      <a:pt x="11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228" name="Freeform 347"/>
              <p:cNvSpPr>
                <a:spLocks/>
              </p:cNvSpPr>
              <p:nvPr/>
            </p:nvSpPr>
            <p:spPr bwMode="auto">
              <a:xfrm>
                <a:off x="8793394" y="1821588"/>
                <a:ext cx="71407" cy="49047"/>
              </a:xfrm>
              <a:custGeom>
                <a:avLst/>
                <a:gdLst>
                  <a:gd name="T0" fmla="*/ 35 w 42"/>
                  <a:gd name="T1" fmla="*/ 11 h 29"/>
                  <a:gd name="T2" fmla="*/ 11 w 42"/>
                  <a:gd name="T3" fmla="*/ 2 h 29"/>
                  <a:gd name="T4" fmla="*/ 0 w 42"/>
                  <a:gd name="T5" fmla="*/ 6 h 29"/>
                  <a:gd name="T6" fmla="*/ 0 w 42"/>
                  <a:gd name="T7" fmla="*/ 10 h 29"/>
                  <a:gd name="T8" fmla="*/ 5 w 42"/>
                  <a:gd name="T9" fmla="*/ 17 h 29"/>
                  <a:gd name="T10" fmla="*/ 29 w 42"/>
                  <a:gd name="T11" fmla="*/ 27 h 29"/>
                  <a:gd name="T12" fmla="*/ 40 w 42"/>
                  <a:gd name="T13" fmla="*/ 22 h 29"/>
                  <a:gd name="T14" fmla="*/ 35 w 42"/>
                  <a:gd name="T15" fmla="*/ 1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29">
                    <a:moveTo>
                      <a:pt x="35" y="11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7" y="0"/>
                      <a:pt x="2" y="2"/>
                      <a:pt x="0" y="6"/>
                    </a:cubicBezTo>
                    <a:cubicBezTo>
                      <a:pt x="0" y="7"/>
                      <a:pt x="0" y="8"/>
                      <a:pt x="0" y="10"/>
                    </a:cubicBezTo>
                    <a:cubicBezTo>
                      <a:pt x="0" y="13"/>
                      <a:pt x="2" y="16"/>
                      <a:pt x="5" y="17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33" y="29"/>
                      <a:pt x="38" y="27"/>
                      <a:pt x="40" y="22"/>
                    </a:cubicBezTo>
                    <a:cubicBezTo>
                      <a:pt x="42" y="18"/>
                      <a:pt x="39" y="13"/>
                      <a:pt x="35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229" name="Freeform 348"/>
              <p:cNvSpPr>
                <a:spLocks/>
              </p:cNvSpPr>
              <p:nvPr/>
            </p:nvSpPr>
            <p:spPr bwMode="auto">
              <a:xfrm>
                <a:off x="8668612" y="1367903"/>
                <a:ext cx="69964" cy="608760"/>
              </a:xfrm>
              <a:custGeom>
                <a:avLst/>
                <a:gdLst>
                  <a:gd name="T0" fmla="*/ 20 w 41"/>
                  <a:gd name="T1" fmla="*/ 0 h 357"/>
                  <a:gd name="T2" fmla="*/ 0 w 41"/>
                  <a:gd name="T3" fmla="*/ 23 h 357"/>
                  <a:gd name="T4" fmla="*/ 0 w 41"/>
                  <a:gd name="T5" fmla="*/ 335 h 357"/>
                  <a:gd name="T6" fmla="*/ 6 w 41"/>
                  <a:gd name="T7" fmla="*/ 351 h 357"/>
                  <a:gd name="T8" fmla="*/ 20 w 41"/>
                  <a:gd name="T9" fmla="*/ 357 h 357"/>
                  <a:gd name="T10" fmla="*/ 41 w 41"/>
                  <a:gd name="T11" fmla="*/ 335 h 357"/>
                  <a:gd name="T12" fmla="*/ 41 w 41"/>
                  <a:gd name="T13" fmla="*/ 23 h 357"/>
                  <a:gd name="T14" fmla="*/ 35 w 41"/>
                  <a:gd name="T15" fmla="*/ 7 h 357"/>
                  <a:gd name="T16" fmla="*/ 20 w 41"/>
                  <a:gd name="T17" fmla="*/ 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357">
                    <a:moveTo>
                      <a:pt x="20" y="0"/>
                    </a:moveTo>
                    <a:cubicBezTo>
                      <a:pt x="9" y="0"/>
                      <a:pt x="0" y="10"/>
                      <a:pt x="0" y="23"/>
                    </a:cubicBezTo>
                    <a:cubicBezTo>
                      <a:pt x="0" y="335"/>
                      <a:pt x="0" y="335"/>
                      <a:pt x="0" y="335"/>
                    </a:cubicBezTo>
                    <a:cubicBezTo>
                      <a:pt x="0" y="341"/>
                      <a:pt x="2" y="347"/>
                      <a:pt x="6" y="351"/>
                    </a:cubicBezTo>
                    <a:cubicBezTo>
                      <a:pt x="10" y="355"/>
                      <a:pt x="15" y="357"/>
                      <a:pt x="20" y="357"/>
                    </a:cubicBezTo>
                    <a:cubicBezTo>
                      <a:pt x="31" y="357"/>
                      <a:pt x="41" y="347"/>
                      <a:pt x="41" y="335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1" y="16"/>
                      <a:pt x="38" y="11"/>
                      <a:pt x="35" y="7"/>
                    </a:cubicBezTo>
                    <a:cubicBezTo>
                      <a:pt x="31" y="3"/>
                      <a:pt x="26" y="0"/>
                      <a:pt x="2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230" name="Freeform 349"/>
              <p:cNvSpPr>
                <a:spLocks/>
              </p:cNvSpPr>
              <p:nvPr/>
            </p:nvSpPr>
            <p:spPr bwMode="auto">
              <a:xfrm>
                <a:off x="8355577" y="1396755"/>
                <a:ext cx="280578" cy="547451"/>
              </a:xfrm>
              <a:custGeom>
                <a:avLst/>
                <a:gdLst>
                  <a:gd name="T0" fmla="*/ 0 w 165"/>
                  <a:gd name="T1" fmla="*/ 224 h 321"/>
                  <a:gd name="T2" fmla="*/ 165 w 165"/>
                  <a:gd name="T3" fmla="*/ 321 h 321"/>
                  <a:gd name="T4" fmla="*/ 165 w 165"/>
                  <a:gd name="T5" fmla="*/ 43 h 321"/>
                  <a:gd name="T6" fmla="*/ 165 w 165"/>
                  <a:gd name="T7" fmla="*/ 0 h 321"/>
                  <a:gd name="T8" fmla="*/ 0 w 165"/>
                  <a:gd name="T9" fmla="*/ 57 h 321"/>
                  <a:gd name="T10" fmla="*/ 0 w 165"/>
                  <a:gd name="T11" fmla="*/ 224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5" h="321">
                    <a:moveTo>
                      <a:pt x="0" y="224"/>
                    </a:moveTo>
                    <a:cubicBezTo>
                      <a:pt x="69" y="239"/>
                      <a:pt x="165" y="321"/>
                      <a:pt x="165" y="321"/>
                    </a:cubicBezTo>
                    <a:cubicBezTo>
                      <a:pt x="165" y="43"/>
                      <a:pt x="165" y="43"/>
                      <a:pt x="165" y="43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24" y="41"/>
                      <a:pt x="0" y="57"/>
                      <a:pt x="0" y="57"/>
                    </a:cubicBezTo>
                    <a:lnTo>
                      <a:pt x="0" y="2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231" name="Freeform 350"/>
              <p:cNvSpPr>
                <a:spLocks/>
              </p:cNvSpPr>
              <p:nvPr/>
            </p:nvSpPr>
            <p:spPr bwMode="auto">
              <a:xfrm>
                <a:off x="8244500" y="1802835"/>
                <a:ext cx="155075" cy="173829"/>
              </a:xfrm>
              <a:custGeom>
                <a:avLst/>
                <a:gdLst>
                  <a:gd name="T0" fmla="*/ 45 w 91"/>
                  <a:gd name="T1" fmla="*/ 0 h 102"/>
                  <a:gd name="T2" fmla="*/ 0 w 91"/>
                  <a:gd name="T3" fmla="*/ 0 h 102"/>
                  <a:gd name="T4" fmla="*/ 45 w 91"/>
                  <a:gd name="T5" fmla="*/ 57 h 102"/>
                  <a:gd name="T6" fmla="*/ 45 w 91"/>
                  <a:gd name="T7" fmla="*/ 77 h 102"/>
                  <a:gd name="T8" fmla="*/ 65 w 91"/>
                  <a:gd name="T9" fmla="*/ 102 h 102"/>
                  <a:gd name="T10" fmla="*/ 88 w 91"/>
                  <a:gd name="T11" fmla="*/ 102 h 102"/>
                  <a:gd name="T12" fmla="*/ 88 w 91"/>
                  <a:gd name="T13" fmla="*/ 51 h 102"/>
                  <a:gd name="T14" fmla="*/ 45 w 91"/>
                  <a:gd name="T1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102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45" y="37"/>
                      <a:pt x="45" y="57"/>
                    </a:cubicBezTo>
                    <a:cubicBezTo>
                      <a:pt x="45" y="77"/>
                      <a:pt x="45" y="77"/>
                      <a:pt x="45" y="77"/>
                    </a:cubicBezTo>
                    <a:cubicBezTo>
                      <a:pt x="45" y="77"/>
                      <a:pt x="42" y="102"/>
                      <a:pt x="65" y="102"/>
                    </a:cubicBezTo>
                    <a:cubicBezTo>
                      <a:pt x="88" y="102"/>
                      <a:pt x="88" y="102"/>
                      <a:pt x="88" y="102"/>
                    </a:cubicBezTo>
                    <a:cubicBezTo>
                      <a:pt x="88" y="51"/>
                      <a:pt x="88" y="51"/>
                      <a:pt x="88" y="51"/>
                    </a:cubicBezTo>
                    <a:cubicBezTo>
                      <a:pt x="88" y="51"/>
                      <a:pt x="91" y="0"/>
                      <a:pt x="4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232" name="Freeform 351"/>
              <p:cNvSpPr>
                <a:spLocks/>
              </p:cNvSpPr>
              <p:nvPr/>
            </p:nvSpPr>
            <p:spPr bwMode="auto">
              <a:xfrm>
                <a:off x="8191847" y="1494127"/>
                <a:ext cx="129109" cy="279856"/>
              </a:xfrm>
              <a:custGeom>
                <a:avLst/>
                <a:gdLst>
                  <a:gd name="T0" fmla="*/ 76 w 76"/>
                  <a:gd name="T1" fmla="*/ 164 h 164"/>
                  <a:gd name="T2" fmla="*/ 76 w 76"/>
                  <a:gd name="T3" fmla="*/ 0 h 164"/>
                  <a:gd name="T4" fmla="*/ 42 w 76"/>
                  <a:gd name="T5" fmla="*/ 0 h 164"/>
                  <a:gd name="T6" fmla="*/ 0 w 76"/>
                  <a:gd name="T7" fmla="*/ 31 h 164"/>
                  <a:gd name="T8" fmla="*/ 0 w 76"/>
                  <a:gd name="T9" fmla="*/ 122 h 164"/>
                  <a:gd name="T10" fmla="*/ 31 w 76"/>
                  <a:gd name="T11" fmla="*/ 164 h 164"/>
                  <a:gd name="T12" fmla="*/ 76 w 76"/>
                  <a:gd name="T1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164">
                    <a:moveTo>
                      <a:pt x="76" y="16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68" y="0"/>
                      <a:pt x="57" y="0"/>
                      <a:pt x="42" y="0"/>
                    </a:cubicBezTo>
                    <a:cubicBezTo>
                      <a:pt x="0" y="0"/>
                      <a:pt x="0" y="30"/>
                      <a:pt x="0" y="31"/>
                    </a:cubicBezTo>
                    <a:cubicBezTo>
                      <a:pt x="0" y="31"/>
                      <a:pt x="0" y="82"/>
                      <a:pt x="0" y="122"/>
                    </a:cubicBezTo>
                    <a:cubicBezTo>
                      <a:pt x="0" y="162"/>
                      <a:pt x="31" y="164"/>
                      <a:pt x="31" y="164"/>
                    </a:cubicBezTo>
                    <a:cubicBezTo>
                      <a:pt x="36" y="164"/>
                      <a:pt x="49" y="164"/>
                      <a:pt x="76" y="16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</p:grpSp>
      </p:grpSp>
      <p:grpSp>
        <p:nvGrpSpPr>
          <p:cNvPr id="233" name="组合 232"/>
          <p:cNvGrpSpPr/>
          <p:nvPr/>
        </p:nvGrpSpPr>
        <p:grpSpPr>
          <a:xfrm>
            <a:off x="3750714" y="3877114"/>
            <a:ext cx="854383" cy="855696"/>
            <a:chOff x="3750714" y="4457696"/>
            <a:chExt cx="854383" cy="855696"/>
          </a:xfrm>
        </p:grpSpPr>
        <p:sp>
          <p:nvSpPr>
            <p:cNvPr id="234" name="MH_Other_5"/>
            <p:cNvSpPr/>
            <p:nvPr>
              <p:custDataLst>
                <p:tags r:id="rId11"/>
              </p:custDataLst>
            </p:nvPr>
          </p:nvSpPr>
          <p:spPr>
            <a:xfrm>
              <a:off x="3750714" y="4457696"/>
              <a:ext cx="854383" cy="855696"/>
            </a:xfrm>
            <a:prstGeom prst="ellipse">
              <a:avLst/>
            </a:prstGeom>
            <a:solidFill>
              <a:schemeClr val="accent6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grpSp>
          <p:nvGrpSpPr>
            <p:cNvPr id="235" name="组合 234"/>
            <p:cNvGrpSpPr/>
            <p:nvPr/>
          </p:nvGrpSpPr>
          <p:grpSpPr>
            <a:xfrm>
              <a:off x="4002674" y="4693313"/>
              <a:ext cx="346497" cy="396060"/>
              <a:chOff x="7190711" y="1366461"/>
              <a:chExt cx="564762" cy="645545"/>
            </a:xfrm>
          </p:grpSpPr>
          <p:sp>
            <p:nvSpPr>
              <p:cNvPr id="236" name="Freeform 352"/>
              <p:cNvSpPr>
                <a:spLocks noEditPoints="1"/>
              </p:cNvSpPr>
              <p:nvPr/>
            </p:nvSpPr>
            <p:spPr bwMode="auto">
              <a:xfrm>
                <a:off x="7190711" y="1366461"/>
                <a:ext cx="564762" cy="370017"/>
              </a:xfrm>
              <a:custGeom>
                <a:avLst/>
                <a:gdLst>
                  <a:gd name="T0" fmla="*/ 301 w 331"/>
                  <a:gd name="T1" fmla="*/ 0 h 217"/>
                  <a:gd name="T2" fmla="*/ 30 w 331"/>
                  <a:gd name="T3" fmla="*/ 0 h 217"/>
                  <a:gd name="T4" fmla="*/ 0 w 331"/>
                  <a:gd name="T5" fmla="*/ 29 h 217"/>
                  <a:gd name="T6" fmla="*/ 0 w 331"/>
                  <a:gd name="T7" fmla="*/ 188 h 217"/>
                  <a:gd name="T8" fmla="*/ 30 w 331"/>
                  <a:gd name="T9" fmla="*/ 217 h 217"/>
                  <a:gd name="T10" fmla="*/ 301 w 331"/>
                  <a:gd name="T11" fmla="*/ 217 h 217"/>
                  <a:gd name="T12" fmla="*/ 331 w 331"/>
                  <a:gd name="T13" fmla="*/ 188 h 217"/>
                  <a:gd name="T14" fmla="*/ 331 w 331"/>
                  <a:gd name="T15" fmla="*/ 29 h 217"/>
                  <a:gd name="T16" fmla="*/ 301 w 331"/>
                  <a:gd name="T17" fmla="*/ 0 h 217"/>
                  <a:gd name="T18" fmla="*/ 306 w 331"/>
                  <a:gd name="T19" fmla="*/ 171 h 217"/>
                  <a:gd name="T20" fmla="*/ 281 w 331"/>
                  <a:gd name="T21" fmla="*/ 194 h 217"/>
                  <a:gd name="T22" fmla="*/ 48 w 331"/>
                  <a:gd name="T23" fmla="*/ 194 h 217"/>
                  <a:gd name="T24" fmla="*/ 23 w 331"/>
                  <a:gd name="T25" fmla="*/ 171 h 217"/>
                  <a:gd name="T26" fmla="*/ 23 w 331"/>
                  <a:gd name="T27" fmla="*/ 46 h 217"/>
                  <a:gd name="T28" fmla="*/ 48 w 331"/>
                  <a:gd name="T29" fmla="*/ 23 h 217"/>
                  <a:gd name="T30" fmla="*/ 281 w 331"/>
                  <a:gd name="T31" fmla="*/ 23 h 217"/>
                  <a:gd name="T32" fmla="*/ 306 w 331"/>
                  <a:gd name="T33" fmla="*/ 46 h 217"/>
                  <a:gd name="T34" fmla="*/ 306 w 331"/>
                  <a:gd name="T35" fmla="*/ 171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1" h="217">
                    <a:moveTo>
                      <a:pt x="301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204"/>
                      <a:pt x="13" y="217"/>
                      <a:pt x="30" y="217"/>
                    </a:cubicBezTo>
                    <a:cubicBezTo>
                      <a:pt x="301" y="217"/>
                      <a:pt x="301" y="217"/>
                      <a:pt x="301" y="217"/>
                    </a:cubicBezTo>
                    <a:cubicBezTo>
                      <a:pt x="318" y="217"/>
                      <a:pt x="331" y="204"/>
                      <a:pt x="331" y="188"/>
                    </a:cubicBezTo>
                    <a:cubicBezTo>
                      <a:pt x="331" y="29"/>
                      <a:pt x="331" y="29"/>
                      <a:pt x="331" y="29"/>
                    </a:cubicBezTo>
                    <a:cubicBezTo>
                      <a:pt x="331" y="13"/>
                      <a:pt x="318" y="0"/>
                      <a:pt x="301" y="0"/>
                    </a:cubicBezTo>
                    <a:close/>
                    <a:moveTo>
                      <a:pt x="306" y="171"/>
                    </a:moveTo>
                    <a:cubicBezTo>
                      <a:pt x="306" y="183"/>
                      <a:pt x="295" y="194"/>
                      <a:pt x="281" y="194"/>
                    </a:cubicBezTo>
                    <a:cubicBezTo>
                      <a:pt x="48" y="194"/>
                      <a:pt x="48" y="194"/>
                      <a:pt x="48" y="194"/>
                    </a:cubicBezTo>
                    <a:cubicBezTo>
                      <a:pt x="34" y="194"/>
                      <a:pt x="23" y="183"/>
                      <a:pt x="23" y="171"/>
                    </a:cubicBezTo>
                    <a:cubicBezTo>
                      <a:pt x="23" y="46"/>
                      <a:pt x="23" y="46"/>
                      <a:pt x="23" y="46"/>
                    </a:cubicBezTo>
                    <a:cubicBezTo>
                      <a:pt x="23" y="34"/>
                      <a:pt x="34" y="23"/>
                      <a:pt x="48" y="23"/>
                    </a:cubicBezTo>
                    <a:cubicBezTo>
                      <a:pt x="281" y="23"/>
                      <a:pt x="281" y="23"/>
                      <a:pt x="281" y="23"/>
                    </a:cubicBezTo>
                    <a:cubicBezTo>
                      <a:pt x="295" y="23"/>
                      <a:pt x="306" y="34"/>
                      <a:pt x="306" y="46"/>
                    </a:cubicBezTo>
                    <a:lnTo>
                      <a:pt x="306" y="1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237" name="Freeform 353"/>
              <p:cNvSpPr>
                <a:spLocks/>
              </p:cNvSpPr>
              <p:nvPr/>
            </p:nvSpPr>
            <p:spPr bwMode="auto">
              <a:xfrm>
                <a:off x="7589578" y="1485472"/>
                <a:ext cx="85832" cy="131273"/>
              </a:xfrm>
              <a:custGeom>
                <a:avLst/>
                <a:gdLst>
                  <a:gd name="T0" fmla="*/ 44 w 50"/>
                  <a:gd name="T1" fmla="*/ 64 h 77"/>
                  <a:gd name="T2" fmla="*/ 13 w 50"/>
                  <a:gd name="T3" fmla="*/ 64 h 77"/>
                  <a:gd name="T4" fmla="*/ 13 w 50"/>
                  <a:gd name="T5" fmla="*/ 42 h 77"/>
                  <a:gd name="T6" fmla="*/ 40 w 50"/>
                  <a:gd name="T7" fmla="*/ 42 h 77"/>
                  <a:gd name="T8" fmla="*/ 45 w 50"/>
                  <a:gd name="T9" fmla="*/ 41 h 77"/>
                  <a:gd name="T10" fmla="*/ 46 w 50"/>
                  <a:gd name="T11" fmla="*/ 37 h 77"/>
                  <a:gd name="T12" fmla="*/ 45 w 50"/>
                  <a:gd name="T13" fmla="*/ 32 h 77"/>
                  <a:gd name="T14" fmla="*/ 40 w 50"/>
                  <a:gd name="T15" fmla="*/ 31 h 77"/>
                  <a:gd name="T16" fmla="*/ 13 w 50"/>
                  <a:gd name="T17" fmla="*/ 31 h 77"/>
                  <a:gd name="T18" fmla="*/ 13 w 50"/>
                  <a:gd name="T19" fmla="*/ 12 h 77"/>
                  <a:gd name="T20" fmla="*/ 43 w 50"/>
                  <a:gd name="T21" fmla="*/ 12 h 77"/>
                  <a:gd name="T22" fmla="*/ 47 w 50"/>
                  <a:gd name="T23" fmla="*/ 10 h 77"/>
                  <a:gd name="T24" fmla="*/ 49 w 50"/>
                  <a:gd name="T25" fmla="*/ 6 h 77"/>
                  <a:gd name="T26" fmla="*/ 47 w 50"/>
                  <a:gd name="T27" fmla="*/ 2 h 77"/>
                  <a:gd name="T28" fmla="*/ 43 w 50"/>
                  <a:gd name="T29" fmla="*/ 0 h 77"/>
                  <a:gd name="T30" fmla="*/ 8 w 50"/>
                  <a:gd name="T31" fmla="*/ 0 h 77"/>
                  <a:gd name="T32" fmla="*/ 3 w 50"/>
                  <a:gd name="T33" fmla="*/ 1 h 77"/>
                  <a:gd name="T34" fmla="*/ 1 w 50"/>
                  <a:gd name="T35" fmla="*/ 4 h 77"/>
                  <a:gd name="T36" fmla="*/ 0 w 50"/>
                  <a:gd name="T37" fmla="*/ 10 h 77"/>
                  <a:gd name="T38" fmla="*/ 0 w 50"/>
                  <a:gd name="T39" fmla="*/ 67 h 77"/>
                  <a:gd name="T40" fmla="*/ 2 w 50"/>
                  <a:gd name="T41" fmla="*/ 74 h 77"/>
                  <a:gd name="T42" fmla="*/ 8 w 50"/>
                  <a:gd name="T43" fmla="*/ 77 h 77"/>
                  <a:gd name="T44" fmla="*/ 44 w 50"/>
                  <a:gd name="T45" fmla="*/ 77 h 77"/>
                  <a:gd name="T46" fmla="*/ 48 w 50"/>
                  <a:gd name="T47" fmla="*/ 75 h 77"/>
                  <a:gd name="T48" fmla="*/ 50 w 50"/>
                  <a:gd name="T49" fmla="*/ 70 h 77"/>
                  <a:gd name="T50" fmla="*/ 48 w 50"/>
                  <a:gd name="T51" fmla="*/ 66 h 77"/>
                  <a:gd name="T52" fmla="*/ 44 w 50"/>
                  <a:gd name="T53" fmla="*/ 6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0" h="77">
                    <a:moveTo>
                      <a:pt x="44" y="64"/>
                    </a:moveTo>
                    <a:cubicBezTo>
                      <a:pt x="13" y="64"/>
                      <a:pt x="13" y="64"/>
                      <a:pt x="13" y="64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40" y="42"/>
                      <a:pt x="40" y="42"/>
                      <a:pt x="40" y="42"/>
                    </a:cubicBezTo>
                    <a:cubicBezTo>
                      <a:pt x="42" y="42"/>
                      <a:pt x="44" y="42"/>
                      <a:pt x="45" y="41"/>
                    </a:cubicBezTo>
                    <a:cubicBezTo>
                      <a:pt x="46" y="40"/>
                      <a:pt x="46" y="38"/>
                      <a:pt x="46" y="37"/>
                    </a:cubicBezTo>
                    <a:cubicBezTo>
                      <a:pt x="46" y="35"/>
                      <a:pt x="46" y="33"/>
                      <a:pt x="45" y="32"/>
                    </a:cubicBezTo>
                    <a:cubicBezTo>
                      <a:pt x="44" y="31"/>
                      <a:pt x="42" y="31"/>
                      <a:pt x="40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5" y="12"/>
                      <a:pt x="46" y="12"/>
                      <a:pt x="47" y="10"/>
                    </a:cubicBezTo>
                    <a:cubicBezTo>
                      <a:pt x="48" y="9"/>
                      <a:pt x="49" y="8"/>
                      <a:pt x="49" y="6"/>
                    </a:cubicBezTo>
                    <a:cubicBezTo>
                      <a:pt x="49" y="4"/>
                      <a:pt x="48" y="3"/>
                      <a:pt x="47" y="2"/>
                    </a:cubicBezTo>
                    <a:cubicBezTo>
                      <a:pt x="46" y="1"/>
                      <a:pt x="45" y="0"/>
                      <a:pt x="4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4" y="0"/>
                      <a:pt x="3" y="1"/>
                    </a:cubicBezTo>
                    <a:cubicBezTo>
                      <a:pt x="2" y="2"/>
                      <a:pt x="1" y="3"/>
                      <a:pt x="1" y="4"/>
                    </a:cubicBezTo>
                    <a:cubicBezTo>
                      <a:pt x="0" y="6"/>
                      <a:pt x="0" y="7"/>
                      <a:pt x="0" y="1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70"/>
                      <a:pt x="0" y="73"/>
                      <a:pt x="2" y="74"/>
                    </a:cubicBezTo>
                    <a:cubicBezTo>
                      <a:pt x="3" y="76"/>
                      <a:pt x="5" y="77"/>
                      <a:pt x="8" y="77"/>
                    </a:cubicBezTo>
                    <a:cubicBezTo>
                      <a:pt x="44" y="77"/>
                      <a:pt x="44" y="77"/>
                      <a:pt x="44" y="77"/>
                    </a:cubicBezTo>
                    <a:cubicBezTo>
                      <a:pt x="46" y="77"/>
                      <a:pt x="47" y="76"/>
                      <a:pt x="48" y="75"/>
                    </a:cubicBezTo>
                    <a:cubicBezTo>
                      <a:pt x="49" y="74"/>
                      <a:pt x="50" y="72"/>
                      <a:pt x="50" y="70"/>
                    </a:cubicBezTo>
                    <a:cubicBezTo>
                      <a:pt x="50" y="69"/>
                      <a:pt x="49" y="67"/>
                      <a:pt x="48" y="66"/>
                    </a:cubicBezTo>
                    <a:cubicBezTo>
                      <a:pt x="47" y="65"/>
                      <a:pt x="46" y="64"/>
                      <a:pt x="44" y="6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238" name="Freeform 354"/>
              <p:cNvSpPr>
                <a:spLocks/>
              </p:cNvSpPr>
              <p:nvPr/>
            </p:nvSpPr>
            <p:spPr bwMode="auto">
              <a:xfrm>
                <a:off x="7494369" y="1484030"/>
                <a:ext cx="80062" cy="132715"/>
              </a:xfrm>
              <a:custGeom>
                <a:avLst/>
                <a:gdLst>
                  <a:gd name="T0" fmla="*/ 40 w 47"/>
                  <a:gd name="T1" fmla="*/ 65 h 78"/>
                  <a:gd name="T2" fmla="*/ 14 w 47"/>
                  <a:gd name="T3" fmla="*/ 65 h 78"/>
                  <a:gd name="T4" fmla="*/ 14 w 47"/>
                  <a:gd name="T5" fmla="*/ 9 h 78"/>
                  <a:gd name="T6" fmla="*/ 12 w 47"/>
                  <a:gd name="T7" fmla="*/ 2 h 78"/>
                  <a:gd name="T8" fmla="*/ 7 w 47"/>
                  <a:gd name="T9" fmla="*/ 0 h 78"/>
                  <a:gd name="T10" fmla="*/ 2 w 47"/>
                  <a:gd name="T11" fmla="*/ 2 h 78"/>
                  <a:gd name="T12" fmla="*/ 0 w 47"/>
                  <a:gd name="T13" fmla="*/ 9 h 78"/>
                  <a:gd name="T14" fmla="*/ 0 w 47"/>
                  <a:gd name="T15" fmla="*/ 68 h 78"/>
                  <a:gd name="T16" fmla="*/ 2 w 47"/>
                  <a:gd name="T17" fmla="*/ 75 h 78"/>
                  <a:gd name="T18" fmla="*/ 9 w 47"/>
                  <a:gd name="T19" fmla="*/ 78 h 78"/>
                  <a:gd name="T20" fmla="*/ 40 w 47"/>
                  <a:gd name="T21" fmla="*/ 78 h 78"/>
                  <a:gd name="T22" fmla="*/ 45 w 47"/>
                  <a:gd name="T23" fmla="*/ 76 h 78"/>
                  <a:gd name="T24" fmla="*/ 47 w 47"/>
                  <a:gd name="T25" fmla="*/ 71 h 78"/>
                  <a:gd name="T26" fmla="*/ 45 w 47"/>
                  <a:gd name="T27" fmla="*/ 67 h 78"/>
                  <a:gd name="T28" fmla="*/ 40 w 47"/>
                  <a:gd name="T29" fmla="*/ 6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78">
                    <a:moveTo>
                      <a:pt x="40" y="65"/>
                    </a:moveTo>
                    <a:cubicBezTo>
                      <a:pt x="14" y="65"/>
                      <a:pt x="14" y="65"/>
                      <a:pt x="14" y="65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6"/>
                      <a:pt x="13" y="4"/>
                      <a:pt x="12" y="2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4"/>
                      <a:pt x="0" y="6"/>
                      <a:pt x="0" y="9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71"/>
                      <a:pt x="1" y="74"/>
                      <a:pt x="2" y="75"/>
                    </a:cubicBezTo>
                    <a:cubicBezTo>
                      <a:pt x="4" y="77"/>
                      <a:pt x="6" y="78"/>
                      <a:pt x="9" y="78"/>
                    </a:cubicBezTo>
                    <a:cubicBezTo>
                      <a:pt x="40" y="78"/>
                      <a:pt x="40" y="78"/>
                      <a:pt x="40" y="78"/>
                    </a:cubicBezTo>
                    <a:cubicBezTo>
                      <a:pt x="43" y="78"/>
                      <a:pt x="44" y="77"/>
                      <a:pt x="45" y="76"/>
                    </a:cubicBezTo>
                    <a:cubicBezTo>
                      <a:pt x="46" y="75"/>
                      <a:pt x="47" y="73"/>
                      <a:pt x="47" y="71"/>
                    </a:cubicBezTo>
                    <a:cubicBezTo>
                      <a:pt x="47" y="69"/>
                      <a:pt x="46" y="68"/>
                      <a:pt x="45" y="67"/>
                    </a:cubicBezTo>
                    <a:cubicBezTo>
                      <a:pt x="44" y="65"/>
                      <a:pt x="43" y="65"/>
                      <a:pt x="40" y="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239" name="Freeform 355"/>
              <p:cNvSpPr>
                <a:spLocks/>
              </p:cNvSpPr>
              <p:nvPr/>
            </p:nvSpPr>
            <p:spPr bwMode="auto">
              <a:xfrm>
                <a:off x="7439552" y="1756673"/>
                <a:ext cx="51211" cy="204843"/>
              </a:xfrm>
              <a:custGeom>
                <a:avLst/>
                <a:gdLst>
                  <a:gd name="T0" fmla="*/ 71 w 71"/>
                  <a:gd name="T1" fmla="*/ 246 h 284"/>
                  <a:gd name="T2" fmla="*/ 71 w 71"/>
                  <a:gd name="T3" fmla="*/ 246 h 284"/>
                  <a:gd name="T4" fmla="*/ 71 w 71"/>
                  <a:gd name="T5" fmla="*/ 217 h 284"/>
                  <a:gd name="T6" fmla="*/ 71 w 71"/>
                  <a:gd name="T7" fmla="*/ 217 h 284"/>
                  <a:gd name="T8" fmla="*/ 71 w 71"/>
                  <a:gd name="T9" fmla="*/ 0 h 284"/>
                  <a:gd name="T10" fmla="*/ 0 w 71"/>
                  <a:gd name="T11" fmla="*/ 0 h 284"/>
                  <a:gd name="T12" fmla="*/ 0 w 71"/>
                  <a:gd name="T13" fmla="*/ 217 h 284"/>
                  <a:gd name="T14" fmla="*/ 0 w 71"/>
                  <a:gd name="T15" fmla="*/ 246 h 284"/>
                  <a:gd name="T16" fmla="*/ 0 w 71"/>
                  <a:gd name="T17" fmla="*/ 284 h 284"/>
                  <a:gd name="T18" fmla="*/ 71 w 71"/>
                  <a:gd name="T19" fmla="*/ 284 h 284"/>
                  <a:gd name="T20" fmla="*/ 71 w 71"/>
                  <a:gd name="T21" fmla="*/ 246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" h="284">
                    <a:moveTo>
                      <a:pt x="71" y="246"/>
                    </a:moveTo>
                    <a:lnTo>
                      <a:pt x="71" y="246"/>
                    </a:lnTo>
                    <a:lnTo>
                      <a:pt x="71" y="217"/>
                    </a:lnTo>
                    <a:lnTo>
                      <a:pt x="71" y="217"/>
                    </a:lnTo>
                    <a:lnTo>
                      <a:pt x="71" y="0"/>
                    </a:lnTo>
                    <a:lnTo>
                      <a:pt x="0" y="0"/>
                    </a:lnTo>
                    <a:lnTo>
                      <a:pt x="0" y="217"/>
                    </a:lnTo>
                    <a:lnTo>
                      <a:pt x="0" y="246"/>
                    </a:lnTo>
                    <a:lnTo>
                      <a:pt x="0" y="284"/>
                    </a:lnTo>
                    <a:lnTo>
                      <a:pt x="71" y="284"/>
                    </a:lnTo>
                    <a:lnTo>
                      <a:pt x="71" y="24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240" name="Freeform 356"/>
              <p:cNvSpPr>
                <a:spLocks/>
              </p:cNvSpPr>
              <p:nvPr/>
            </p:nvSpPr>
            <p:spPr bwMode="auto">
              <a:xfrm>
                <a:off x="7368146" y="1918240"/>
                <a:ext cx="196188" cy="93766"/>
              </a:xfrm>
              <a:custGeom>
                <a:avLst/>
                <a:gdLst>
                  <a:gd name="T0" fmla="*/ 86 w 115"/>
                  <a:gd name="T1" fmla="*/ 0 h 55"/>
                  <a:gd name="T2" fmla="*/ 80 w 115"/>
                  <a:gd name="T3" fmla="*/ 13 h 55"/>
                  <a:gd name="T4" fmla="*/ 86 w 115"/>
                  <a:gd name="T5" fmla="*/ 22 h 55"/>
                  <a:gd name="T6" fmla="*/ 57 w 115"/>
                  <a:gd name="T7" fmla="*/ 37 h 55"/>
                  <a:gd name="T8" fmla="*/ 28 w 115"/>
                  <a:gd name="T9" fmla="*/ 22 h 55"/>
                  <a:gd name="T10" fmla="*/ 34 w 115"/>
                  <a:gd name="T11" fmla="*/ 13 h 55"/>
                  <a:gd name="T12" fmla="*/ 26 w 115"/>
                  <a:gd name="T13" fmla="*/ 1 h 55"/>
                  <a:gd name="T14" fmla="*/ 0 w 115"/>
                  <a:gd name="T15" fmla="*/ 25 h 55"/>
                  <a:gd name="T16" fmla="*/ 57 w 115"/>
                  <a:gd name="T17" fmla="*/ 55 h 55"/>
                  <a:gd name="T18" fmla="*/ 115 w 115"/>
                  <a:gd name="T19" fmla="*/ 25 h 55"/>
                  <a:gd name="T20" fmla="*/ 86 w 115"/>
                  <a:gd name="T2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5" h="55">
                    <a:moveTo>
                      <a:pt x="86" y="0"/>
                    </a:moveTo>
                    <a:cubicBezTo>
                      <a:pt x="80" y="13"/>
                      <a:pt x="80" y="13"/>
                      <a:pt x="80" y="13"/>
                    </a:cubicBezTo>
                    <a:cubicBezTo>
                      <a:pt x="84" y="15"/>
                      <a:pt x="86" y="18"/>
                      <a:pt x="86" y="22"/>
                    </a:cubicBezTo>
                    <a:cubicBezTo>
                      <a:pt x="86" y="30"/>
                      <a:pt x="73" y="37"/>
                      <a:pt x="57" y="37"/>
                    </a:cubicBezTo>
                    <a:cubicBezTo>
                      <a:pt x="41" y="37"/>
                      <a:pt x="28" y="30"/>
                      <a:pt x="28" y="22"/>
                    </a:cubicBezTo>
                    <a:cubicBezTo>
                      <a:pt x="28" y="19"/>
                      <a:pt x="30" y="16"/>
                      <a:pt x="34" y="13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10" y="6"/>
                      <a:pt x="0" y="15"/>
                      <a:pt x="0" y="25"/>
                    </a:cubicBezTo>
                    <a:cubicBezTo>
                      <a:pt x="0" y="42"/>
                      <a:pt x="25" y="55"/>
                      <a:pt x="57" y="55"/>
                    </a:cubicBezTo>
                    <a:cubicBezTo>
                      <a:pt x="89" y="55"/>
                      <a:pt x="115" y="42"/>
                      <a:pt x="115" y="25"/>
                    </a:cubicBezTo>
                    <a:cubicBezTo>
                      <a:pt x="115" y="15"/>
                      <a:pt x="103" y="5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241" name="Freeform 357"/>
              <p:cNvSpPr>
                <a:spLocks noEditPoints="1"/>
              </p:cNvSpPr>
              <p:nvPr/>
            </p:nvSpPr>
            <p:spPr bwMode="auto">
              <a:xfrm>
                <a:off x="7376801" y="1484030"/>
                <a:ext cx="102422" cy="134158"/>
              </a:xfrm>
              <a:custGeom>
                <a:avLst/>
                <a:gdLst>
                  <a:gd name="T0" fmla="*/ 41 w 60"/>
                  <a:gd name="T1" fmla="*/ 14 h 79"/>
                  <a:gd name="T2" fmla="*/ 39 w 60"/>
                  <a:gd name="T3" fmla="*/ 8 h 79"/>
                  <a:gd name="T4" fmla="*/ 37 w 60"/>
                  <a:gd name="T5" fmla="*/ 4 h 79"/>
                  <a:gd name="T6" fmla="*/ 34 w 60"/>
                  <a:gd name="T7" fmla="*/ 1 h 79"/>
                  <a:gd name="T8" fmla="*/ 30 w 60"/>
                  <a:gd name="T9" fmla="*/ 0 h 79"/>
                  <a:gd name="T10" fmla="*/ 25 w 60"/>
                  <a:gd name="T11" fmla="*/ 1 h 79"/>
                  <a:gd name="T12" fmla="*/ 22 w 60"/>
                  <a:gd name="T13" fmla="*/ 4 h 79"/>
                  <a:gd name="T14" fmla="*/ 20 w 60"/>
                  <a:gd name="T15" fmla="*/ 9 h 79"/>
                  <a:gd name="T16" fmla="*/ 18 w 60"/>
                  <a:gd name="T17" fmla="*/ 14 h 79"/>
                  <a:gd name="T18" fmla="*/ 1 w 60"/>
                  <a:gd name="T19" fmla="*/ 64 h 79"/>
                  <a:gd name="T20" fmla="*/ 0 w 60"/>
                  <a:gd name="T21" fmla="*/ 69 h 79"/>
                  <a:gd name="T22" fmla="*/ 0 w 60"/>
                  <a:gd name="T23" fmla="*/ 72 h 79"/>
                  <a:gd name="T24" fmla="*/ 1 w 60"/>
                  <a:gd name="T25" fmla="*/ 77 h 79"/>
                  <a:gd name="T26" fmla="*/ 6 w 60"/>
                  <a:gd name="T27" fmla="*/ 79 h 79"/>
                  <a:gd name="T28" fmla="*/ 10 w 60"/>
                  <a:gd name="T29" fmla="*/ 77 h 79"/>
                  <a:gd name="T30" fmla="*/ 13 w 60"/>
                  <a:gd name="T31" fmla="*/ 69 h 79"/>
                  <a:gd name="T32" fmla="*/ 16 w 60"/>
                  <a:gd name="T33" fmla="*/ 59 h 79"/>
                  <a:gd name="T34" fmla="*/ 43 w 60"/>
                  <a:gd name="T35" fmla="*/ 59 h 79"/>
                  <a:gd name="T36" fmla="*/ 46 w 60"/>
                  <a:gd name="T37" fmla="*/ 69 h 79"/>
                  <a:gd name="T38" fmla="*/ 47 w 60"/>
                  <a:gd name="T39" fmla="*/ 73 h 79"/>
                  <a:gd name="T40" fmla="*/ 49 w 60"/>
                  <a:gd name="T41" fmla="*/ 76 h 79"/>
                  <a:gd name="T42" fmla="*/ 51 w 60"/>
                  <a:gd name="T43" fmla="*/ 78 h 79"/>
                  <a:gd name="T44" fmla="*/ 54 w 60"/>
                  <a:gd name="T45" fmla="*/ 79 h 79"/>
                  <a:gd name="T46" fmla="*/ 58 w 60"/>
                  <a:gd name="T47" fmla="*/ 77 h 79"/>
                  <a:gd name="T48" fmla="*/ 60 w 60"/>
                  <a:gd name="T49" fmla="*/ 72 h 79"/>
                  <a:gd name="T50" fmla="*/ 58 w 60"/>
                  <a:gd name="T51" fmla="*/ 64 h 79"/>
                  <a:gd name="T52" fmla="*/ 41 w 60"/>
                  <a:gd name="T53" fmla="*/ 14 h 79"/>
                  <a:gd name="T54" fmla="*/ 20 w 60"/>
                  <a:gd name="T55" fmla="*/ 48 h 79"/>
                  <a:gd name="T56" fmla="*/ 29 w 60"/>
                  <a:gd name="T57" fmla="*/ 16 h 79"/>
                  <a:gd name="T58" fmla="*/ 39 w 60"/>
                  <a:gd name="T59" fmla="*/ 48 h 79"/>
                  <a:gd name="T60" fmla="*/ 20 w 60"/>
                  <a:gd name="T61" fmla="*/ 4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0" h="79">
                    <a:moveTo>
                      <a:pt x="41" y="14"/>
                    </a:moveTo>
                    <a:cubicBezTo>
                      <a:pt x="40" y="12"/>
                      <a:pt x="40" y="10"/>
                      <a:pt x="39" y="8"/>
                    </a:cubicBezTo>
                    <a:cubicBezTo>
                      <a:pt x="39" y="7"/>
                      <a:pt x="38" y="6"/>
                      <a:pt x="37" y="4"/>
                    </a:cubicBezTo>
                    <a:cubicBezTo>
                      <a:pt x="36" y="3"/>
                      <a:pt x="35" y="2"/>
                      <a:pt x="34" y="1"/>
                    </a:cubicBezTo>
                    <a:cubicBezTo>
                      <a:pt x="33" y="0"/>
                      <a:pt x="31" y="0"/>
                      <a:pt x="30" y="0"/>
                    </a:cubicBezTo>
                    <a:cubicBezTo>
                      <a:pt x="28" y="0"/>
                      <a:pt x="26" y="0"/>
                      <a:pt x="25" y="1"/>
                    </a:cubicBezTo>
                    <a:cubicBezTo>
                      <a:pt x="24" y="2"/>
                      <a:pt x="23" y="3"/>
                      <a:pt x="22" y="4"/>
                    </a:cubicBezTo>
                    <a:cubicBezTo>
                      <a:pt x="21" y="6"/>
                      <a:pt x="21" y="7"/>
                      <a:pt x="20" y="9"/>
                    </a:cubicBezTo>
                    <a:cubicBezTo>
                      <a:pt x="19" y="11"/>
                      <a:pt x="19" y="13"/>
                      <a:pt x="18" y="14"/>
                    </a:cubicBezTo>
                    <a:cubicBezTo>
                      <a:pt x="1" y="64"/>
                      <a:pt x="1" y="64"/>
                      <a:pt x="1" y="64"/>
                    </a:cubicBezTo>
                    <a:cubicBezTo>
                      <a:pt x="1" y="66"/>
                      <a:pt x="0" y="67"/>
                      <a:pt x="0" y="69"/>
                    </a:cubicBezTo>
                    <a:cubicBezTo>
                      <a:pt x="0" y="70"/>
                      <a:pt x="0" y="71"/>
                      <a:pt x="0" y="72"/>
                    </a:cubicBezTo>
                    <a:cubicBezTo>
                      <a:pt x="0" y="74"/>
                      <a:pt x="0" y="75"/>
                      <a:pt x="1" y="77"/>
                    </a:cubicBezTo>
                    <a:cubicBezTo>
                      <a:pt x="3" y="78"/>
                      <a:pt x="4" y="79"/>
                      <a:pt x="6" y="79"/>
                    </a:cubicBezTo>
                    <a:cubicBezTo>
                      <a:pt x="8" y="79"/>
                      <a:pt x="9" y="78"/>
                      <a:pt x="10" y="77"/>
                    </a:cubicBezTo>
                    <a:cubicBezTo>
                      <a:pt x="11" y="75"/>
                      <a:pt x="12" y="73"/>
                      <a:pt x="13" y="69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43" y="59"/>
                      <a:pt x="43" y="59"/>
                      <a:pt x="43" y="59"/>
                    </a:cubicBezTo>
                    <a:cubicBezTo>
                      <a:pt x="46" y="69"/>
                      <a:pt x="46" y="69"/>
                      <a:pt x="46" y="69"/>
                    </a:cubicBezTo>
                    <a:cubicBezTo>
                      <a:pt x="46" y="70"/>
                      <a:pt x="47" y="71"/>
                      <a:pt x="47" y="73"/>
                    </a:cubicBezTo>
                    <a:cubicBezTo>
                      <a:pt x="48" y="75"/>
                      <a:pt x="49" y="76"/>
                      <a:pt x="49" y="76"/>
                    </a:cubicBezTo>
                    <a:cubicBezTo>
                      <a:pt x="50" y="77"/>
                      <a:pt x="50" y="78"/>
                      <a:pt x="51" y="78"/>
                    </a:cubicBezTo>
                    <a:cubicBezTo>
                      <a:pt x="52" y="79"/>
                      <a:pt x="53" y="79"/>
                      <a:pt x="54" y="79"/>
                    </a:cubicBezTo>
                    <a:cubicBezTo>
                      <a:pt x="55" y="79"/>
                      <a:pt x="57" y="78"/>
                      <a:pt x="58" y="77"/>
                    </a:cubicBezTo>
                    <a:cubicBezTo>
                      <a:pt x="59" y="75"/>
                      <a:pt x="60" y="73"/>
                      <a:pt x="60" y="72"/>
                    </a:cubicBezTo>
                    <a:cubicBezTo>
                      <a:pt x="60" y="70"/>
                      <a:pt x="59" y="67"/>
                      <a:pt x="58" y="64"/>
                    </a:cubicBezTo>
                    <a:lnTo>
                      <a:pt x="41" y="14"/>
                    </a:lnTo>
                    <a:close/>
                    <a:moveTo>
                      <a:pt x="20" y="48"/>
                    </a:moveTo>
                    <a:cubicBezTo>
                      <a:pt x="29" y="16"/>
                      <a:pt x="29" y="16"/>
                      <a:pt x="29" y="16"/>
                    </a:cubicBezTo>
                    <a:cubicBezTo>
                      <a:pt x="39" y="48"/>
                      <a:pt x="39" y="48"/>
                      <a:pt x="39" y="48"/>
                    </a:cubicBezTo>
                    <a:lnTo>
                      <a:pt x="20" y="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242" name="Freeform 358"/>
              <p:cNvSpPr>
                <a:spLocks/>
              </p:cNvSpPr>
              <p:nvPr/>
            </p:nvSpPr>
            <p:spPr bwMode="auto">
              <a:xfrm>
                <a:off x="7276543" y="1484030"/>
                <a:ext cx="87996" cy="134158"/>
              </a:xfrm>
              <a:custGeom>
                <a:avLst/>
                <a:gdLst>
                  <a:gd name="T0" fmla="*/ 45 w 52"/>
                  <a:gd name="T1" fmla="*/ 38 h 79"/>
                  <a:gd name="T2" fmla="*/ 38 w 52"/>
                  <a:gd name="T3" fmla="*/ 34 h 79"/>
                  <a:gd name="T4" fmla="*/ 28 w 52"/>
                  <a:gd name="T5" fmla="*/ 30 h 79"/>
                  <a:gd name="T6" fmla="*/ 22 w 52"/>
                  <a:gd name="T7" fmla="*/ 29 h 79"/>
                  <a:gd name="T8" fmla="*/ 18 w 52"/>
                  <a:gd name="T9" fmla="*/ 27 h 79"/>
                  <a:gd name="T10" fmla="*/ 15 w 52"/>
                  <a:gd name="T11" fmla="*/ 24 h 79"/>
                  <a:gd name="T12" fmla="*/ 14 w 52"/>
                  <a:gd name="T13" fmla="*/ 20 h 79"/>
                  <a:gd name="T14" fmla="*/ 17 w 52"/>
                  <a:gd name="T15" fmla="*/ 13 h 79"/>
                  <a:gd name="T16" fmla="*/ 25 w 52"/>
                  <a:gd name="T17" fmla="*/ 11 h 79"/>
                  <a:gd name="T18" fmla="*/ 33 w 52"/>
                  <a:gd name="T19" fmla="*/ 13 h 79"/>
                  <a:gd name="T20" fmla="*/ 37 w 52"/>
                  <a:gd name="T21" fmla="*/ 20 h 79"/>
                  <a:gd name="T22" fmla="*/ 40 w 52"/>
                  <a:gd name="T23" fmla="*/ 24 h 79"/>
                  <a:gd name="T24" fmla="*/ 43 w 52"/>
                  <a:gd name="T25" fmla="*/ 26 h 79"/>
                  <a:gd name="T26" fmla="*/ 48 w 52"/>
                  <a:gd name="T27" fmla="*/ 23 h 79"/>
                  <a:gd name="T28" fmla="*/ 49 w 52"/>
                  <a:gd name="T29" fmla="*/ 18 h 79"/>
                  <a:gd name="T30" fmla="*/ 48 w 52"/>
                  <a:gd name="T31" fmla="*/ 12 h 79"/>
                  <a:gd name="T32" fmla="*/ 44 w 52"/>
                  <a:gd name="T33" fmla="*/ 6 h 79"/>
                  <a:gd name="T34" fmla="*/ 36 w 52"/>
                  <a:gd name="T35" fmla="*/ 2 h 79"/>
                  <a:gd name="T36" fmla="*/ 26 w 52"/>
                  <a:gd name="T37" fmla="*/ 0 h 79"/>
                  <a:gd name="T38" fmla="*/ 13 w 52"/>
                  <a:gd name="T39" fmla="*/ 2 h 79"/>
                  <a:gd name="T40" fmla="*/ 4 w 52"/>
                  <a:gd name="T41" fmla="*/ 10 h 79"/>
                  <a:gd name="T42" fmla="*/ 2 w 52"/>
                  <a:gd name="T43" fmla="*/ 21 h 79"/>
                  <a:gd name="T44" fmla="*/ 4 w 52"/>
                  <a:gd name="T45" fmla="*/ 32 h 79"/>
                  <a:gd name="T46" fmla="*/ 12 w 52"/>
                  <a:gd name="T47" fmla="*/ 39 h 79"/>
                  <a:gd name="T48" fmla="*/ 24 w 52"/>
                  <a:gd name="T49" fmla="*/ 44 h 79"/>
                  <a:gd name="T50" fmla="*/ 32 w 52"/>
                  <a:gd name="T51" fmla="*/ 46 h 79"/>
                  <a:gd name="T52" fmla="*/ 37 w 52"/>
                  <a:gd name="T53" fmla="*/ 50 h 79"/>
                  <a:gd name="T54" fmla="*/ 39 w 52"/>
                  <a:gd name="T55" fmla="*/ 56 h 79"/>
                  <a:gd name="T56" fmla="*/ 35 w 52"/>
                  <a:gd name="T57" fmla="*/ 64 h 79"/>
                  <a:gd name="T58" fmla="*/ 26 w 52"/>
                  <a:gd name="T59" fmla="*/ 67 h 79"/>
                  <a:gd name="T60" fmla="*/ 19 w 52"/>
                  <a:gd name="T61" fmla="*/ 66 h 79"/>
                  <a:gd name="T62" fmla="*/ 15 w 52"/>
                  <a:gd name="T63" fmla="*/ 62 h 79"/>
                  <a:gd name="T64" fmla="*/ 12 w 52"/>
                  <a:gd name="T65" fmla="*/ 56 h 79"/>
                  <a:gd name="T66" fmla="*/ 10 w 52"/>
                  <a:gd name="T67" fmla="*/ 51 h 79"/>
                  <a:gd name="T68" fmla="*/ 6 w 52"/>
                  <a:gd name="T69" fmla="*/ 50 h 79"/>
                  <a:gd name="T70" fmla="*/ 2 w 52"/>
                  <a:gd name="T71" fmla="*/ 52 h 79"/>
                  <a:gd name="T72" fmla="*/ 0 w 52"/>
                  <a:gd name="T73" fmla="*/ 56 h 79"/>
                  <a:gd name="T74" fmla="*/ 3 w 52"/>
                  <a:gd name="T75" fmla="*/ 66 h 79"/>
                  <a:gd name="T76" fmla="*/ 10 w 52"/>
                  <a:gd name="T77" fmla="*/ 75 h 79"/>
                  <a:gd name="T78" fmla="*/ 26 w 52"/>
                  <a:gd name="T79" fmla="*/ 79 h 79"/>
                  <a:gd name="T80" fmla="*/ 40 w 52"/>
                  <a:gd name="T81" fmla="*/ 76 h 79"/>
                  <a:gd name="T82" fmla="*/ 49 w 52"/>
                  <a:gd name="T83" fmla="*/ 67 h 79"/>
                  <a:gd name="T84" fmla="*/ 52 w 52"/>
                  <a:gd name="T85" fmla="*/ 55 h 79"/>
                  <a:gd name="T86" fmla="*/ 50 w 52"/>
                  <a:gd name="T87" fmla="*/ 45 h 79"/>
                  <a:gd name="T88" fmla="*/ 45 w 52"/>
                  <a:gd name="T89" fmla="*/ 3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2" h="79">
                    <a:moveTo>
                      <a:pt x="45" y="38"/>
                    </a:moveTo>
                    <a:cubicBezTo>
                      <a:pt x="43" y="36"/>
                      <a:pt x="41" y="35"/>
                      <a:pt x="38" y="34"/>
                    </a:cubicBezTo>
                    <a:cubicBezTo>
                      <a:pt x="35" y="33"/>
                      <a:pt x="31" y="31"/>
                      <a:pt x="28" y="30"/>
                    </a:cubicBezTo>
                    <a:cubicBezTo>
                      <a:pt x="25" y="30"/>
                      <a:pt x="23" y="29"/>
                      <a:pt x="22" y="29"/>
                    </a:cubicBezTo>
                    <a:cubicBezTo>
                      <a:pt x="20" y="28"/>
                      <a:pt x="19" y="27"/>
                      <a:pt x="18" y="27"/>
                    </a:cubicBezTo>
                    <a:cubicBezTo>
                      <a:pt x="17" y="26"/>
                      <a:pt x="16" y="25"/>
                      <a:pt x="15" y="24"/>
                    </a:cubicBezTo>
                    <a:cubicBezTo>
                      <a:pt x="14" y="23"/>
                      <a:pt x="14" y="21"/>
                      <a:pt x="14" y="20"/>
                    </a:cubicBezTo>
                    <a:cubicBezTo>
                      <a:pt x="14" y="17"/>
                      <a:pt x="15" y="15"/>
                      <a:pt x="17" y="13"/>
                    </a:cubicBezTo>
                    <a:cubicBezTo>
                      <a:pt x="19" y="12"/>
                      <a:pt x="22" y="11"/>
                      <a:pt x="25" y="11"/>
                    </a:cubicBezTo>
                    <a:cubicBezTo>
                      <a:pt x="29" y="11"/>
                      <a:pt x="31" y="12"/>
                      <a:pt x="33" y="13"/>
                    </a:cubicBezTo>
                    <a:cubicBezTo>
                      <a:pt x="35" y="15"/>
                      <a:pt x="36" y="17"/>
                      <a:pt x="37" y="20"/>
                    </a:cubicBezTo>
                    <a:cubicBezTo>
                      <a:pt x="38" y="22"/>
                      <a:pt x="39" y="23"/>
                      <a:pt x="40" y="24"/>
                    </a:cubicBezTo>
                    <a:cubicBezTo>
                      <a:pt x="41" y="25"/>
                      <a:pt x="42" y="26"/>
                      <a:pt x="43" y="26"/>
                    </a:cubicBezTo>
                    <a:cubicBezTo>
                      <a:pt x="45" y="26"/>
                      <a:pt x="46" y="25"/>
                      <a:pt x="48" y="23"/>
                    </a:cubicBezTo>
                    <a:cubicBezTo>
                      <a:pt x="49" y="22"/>
                      <a:pt x="49" y="20"/>
                      <a:pt x="49" y="18"/>
                    </a:cubicBezTo>
                    <a:cubicBezTo>
                      <a:pt x="49" y="16"/>
                      <a:pt x="49" y="14"/>
                      <a:pt x="48" y="12"/>
                    </a:cubicBezTo>
                    <a:cubicBezTo>
                      <a:pt x="47" y="10"/>
                      <a:pt x="46" y="8"/>
                      <a:pt x="44" y="6"/>
                    </a:cubicBezTo>
                    <a:cubicBezTo>
                      <a:pt x="42" y="4"/>
                      <a:pt x="39" y="3"/>
                      <a:pt x="36" y="2"/>
                    </a:cubicBezTo>
                    <a:cubicBezTo>
                      <a:pt x="33" y="0"/>
                      <a:pt x="30" y="0"/>
                      <a:pt x="26" y="0"/>
                    </a:cubicBezTo>
                    <a:cubicBezTo>
                      <a:pt x="21" y="0"/>
                      <a:pt x="17" y="1"/>
                      <a:pt x="13" y="2"/>
                    </a:cubicBezTo>
                    <a:cubicBezTo>
                      <a:pt x="9" y="4"/>
                      <a:pt x="6" y="7"/>
                      <a:pt x="4" y="10"/>
                    </a:cubicBezTo>
                    <a:cubicBezTo>
                      <a:pt x="3" y="13"/>
                      <a:pt x="2" y="17"/>
                      <a:pt x="2" y="21"/>
                    </a:cubicBezTo>
                    <a:cubicBezTo>
                      <a:pt x="2" y="26"/>
                      <a:pt x="2" y="29"/>
                      <a:pt x="4" y="32"/>
                    </a:cubicBezTo>
                    <a:cubicBezTo>
                      <a:pt x="6" y="35"/>
                      <a:pt x="9" y="38"/>
                      <a:pt x="12" y="39"/>
                    </a:cubicBezTo>
                    <a:cubicBezTo>
                      <a:pt x="15" y="41"/>
                      <a:pt x="19" y="43"/>
                      <a:pt x="24" y="44"/>
                    </a:cubicBezTo>
                    <a:cubicBezTo>
                      <a:pt x="27" y="45"/>
                      <a:pt x="30" y="46"/>
                      <a:pt x="32" y="46"/>
                    </a:cubicBezTo>
                    <a:cubicBezTo>
                      <a:pt x="34" y="47"/>
                      <a:pt x="36" y="48"/>
                      <a:pt x="37" y="50"/>
                    </a:cubicBezTo>
                    <a:cubicBezTo>
                      <a:pt x="38" y="52"/>
                      <a:pt x="39" y="54"/>
                      <a:pt x="39" y="56"/>
                    </a:cubicBezTo>
                    <a:cubicBezTo>
                      <a:pt x="39" y="59"/>
                      <a:pt x="38" y="62"/>
                      <a:pt x="35" y="64"/>
                    </a:cubicBezTo>
                    <a:cubicBezTo>
                      <a:pt x="33" y="66"/>
                      <a:pt x="30" y="67"/>
                      <a:pt x="26" y="67"/>
                    </a:cubicBezTo>
                    <a:cubicBezTo>
                      <a:pt x="23" y="67"/>
                      <a:pt x="21" y="67"/>
                      <a:pt x="19" y="66"/>
                    </a:cubicBezTo>
                    <a:cubicBezTo>
                      <a:pt x="17" y="65"/>
                      <a:pt x="16" y="63"/>
                      <a:pt x="15" y="62"/>
                    </a:cubicBezTo>
                    <a:cubicBezTo>
                      <a:pt x="14" y="60"/>
                      <a:pt x="13" y="58"/>
                      <a:pt x="12" y="56"/>
                    </a:cubicBezTo>
                    <a:cubicBezTo>
                      <a:pt x="12" y="54"/>
                      <a:pt x="11" y="52"/>
                      <a:pt x="10" y="51"/>
                    </a:cubicBezTo>
                    <a:cubicBezTo>
                      <a:pt x="9" y="50"/>
                      <a:pt x="8" y="50"/>
                      <a:pt x="6" y="50"/>
                    </a:cubicBezTo>
                    <a:cubicBezTo>
                      <a:pt x="4" y="50"/>
                      <a:pt x="3" y="50"/>
                      <a:pt x="2" y="52"/>
                    </a:cubicBezTo>
                    <a:cubicBezTo>
                      <a:pt x="1" y="53"/>
                      <a:pt x="0" y="54"/>
                      <a:pt x="0" y="56"/>
                    </a:cubicBezTo>
                    <a:cubicBezTo>
                      <a:pt x="0" y="60"/>
                      <a:pt x="1" y="63"/>
                      <a:pt x="3" y="66"/>
                    </a:cubicBezTo>
                    <a:cubicBezTo>
                      <a:pt x="5" y="70"/>
                      <a:pt x="7" y="72"/>
                      <a:pt x="10" y="75"/>
                    </a:cubicBezTo>
                    <a:cubicBezTo>
                      <a:pt x="14" y="77"/>
                      <a:pt x="20" y="79"/>
                      <a:pt x="26" y="79"/>
                    </a:cubicBezTo>
                    <a:cubicBezTo>
                      <a:pt x="32" y="79"/>
                      <a:pt x="36" y="78"/>
                      <a:pt x="40" y="76"/>
                    </a:cubicBezTo>
                    <a:cubicBezTo>
                      <a:pt x="44" y="74"/>
                      <a:pt x="47" y="71"/>
                      <a:pt x="49" y="67"/>
                    </a:cubicBezTo>
                    <a:cubicBezTo>
                      <a:pt x="51" y="63"/>
                      <a:pt x="52" y="59"/>
                      <a:pt x="52" y="55"/>
                    </a:cubicBezTo>
                    <a:cubicBezTo>
                      <a:pt x="52" y="51"/>
                      <a:pt x="51" y="48"/>
                      <a:pt x="50" y="45"/>
                    </a:cubicBezTo>
                    <a:cubicBezTo>
                      <a:pt x="49" y="42"/>
                      <a:pt x="47" y="40"/>
                      <a:pt x="45" y="3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</p:grpSp>
      </p:grpSp>
      <p:grpSp>
        <p:nvGrpSpPr>
          <p:cNvPr id="243" name="组合 242"/>
          <p:cNvGrpSpPr/>
          <p:nvPr/>
        </p:nvGrpSpPr>
        <p:grpSpPr>
          <a:xfrm>
            <a:off x="3750714" y="2342899"/>
            <a:ext cx="854383" cy="855696"/>
            <a:chOff x="3750714" y="2923481"/>
            <a:chExt cx="854383" cy="855696"/>
          </a:xfrm>
        </p:grpSpPr>
        <p:sp>
          <p:nvSpPr>
            <p:cNvPr id="244" name="MH_Other_4"/>
            <p:cNvSpPr/>
            <p:nvPr>
              <p:custDataLst>
                <p:tags r:id="rId10"/>
              </p:custDataLst>
            </p:nvPr>
          </p:nvSpPr>
          <p:spPr>
            <a:xfrm>
              <a:off x="3750714" y="2923481"/>
              <a:ext cx="854383" cy="855696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245" name="Freeform 359"/>
            <p:cNvSpPr>
              <a:spLocks noEditPoints="1"/>
            </p:cNvSpPr>
            <p:nvPr/>
          </p:nvSpPr>
          <p:spPr bwMode="auto">
            <a:xfrm>
              <a:off x="3975126" y="3144961"/>
              <a:ext cx="386767" cy="395618"/>
            </a:xfrm>
            <a:custGeom>
              <a:avLst/>
              <a:gdLst>
                <a:gd name="T0" fmla="*/ 317 w 370"/>
                <a:gd name="T1" fmla="*/ 63 h 378"/>
                <a:gd name="T2" fmla="*/ 361 w 370"/>
                <a:gd name="T3" fmla="*/ 13 h 378"/>
                <a:gd name="T4" fmla="*/ 346 w 370"/>
                <a:gd name="T5" fmla="*/ 0 h 378"/>
                <a:gd name="T6" fmla="*/ 302 w 370"/>
                <a:gd name="T7" fmla="*/ 49 h 378"/>
                <a:gd name="T8" fmla="*/ 185 w 370"/>
                <a:gd name="T9" fmla="*/ 8 h 378"/>
                <a:gd name="T10" fmla="*/ 0 w 370"/>
                <a:gd name="T11" fmla="*/ 193 h 378"/>
                <a:gd name="T12" fmla="*/ 185 w 370"/>
                <a:gd name="T13" fmla="*/ 378 h 378"/>
                <a:gd name="T14" fmla="*/ 370 w 370"/>
                <a:gd name="T15" fmla="*/ 193 h 378"/>
                <a:gd name="T16" fmla="*/ 317 w 370"/>
                <a:gd name="T17" fmla="*/ 63 h 378"/>
                <a:gd name="T18" fmla="*/ 185 w 370"/>
                <a:gd name="T19" fmla="*/ 332 h 378"/>
                <a:gd name="T20" fmla="*/ 46 w 370"/>
                <a:gd name="T21" fmla="*/ 193 h 378"/>
                <a:gd name="T22" fmla="*/ 185 w 370"/>
                <a:gd name="T23" fmla="*/ 54 h 378"/>
                <a:gd name="T24" fmla="*/ 271 w 370"/>
                <a:gd name="T25" fmla="*/ 84 h 378"/>
                <a:gd name="T26" fmla="*/ 258 w 370"/>
                <a:gd name="T27" fmla="*/ 99 h 378"/>
                <a:gd name="T28" fmla="*/ 185 w 370"/>
                <a:gd name="T29" fmla="*/ 74 h 378"/>
                <a:gd name="T30" fmla="*/ 66 w 370"/>
                <a:gd name="T31" fmla="*/ 193 h 378"/>
                <a:gd name="T32" fmla="*/ 185 w 370"/>
                <a:gd name="T33" fmla="*/ 311 h 378"/>
                <a:gd name="T34" fmla="*/ 304 w 370"/>
                <a:gd name="T35" fmla="*/ 193 h 378"/>
                <a:gd name="T36" fmla="*/ 273 w 370"/>
                <a:gd name="T37" fmla="*/ 113 h 378"/>
                <a:gd name="T38" fmla="*/ 286 w 370"/>
                <a:gd name="T39" fmla="*/ 97 h 378"/>
                <a:gd name="T40" fmla="*/ 324 w 370"/>
                <a:gd name="T41" fmla="*/ 193 h 378"/>
                <a:gd name="T42" fmla="*/ 185 w 370"/>
                <a:gd name="T43" fmla="*/ 332 h 378"/>
                <a:gd name="T44" fmla="*/ 257 w 370"/>
                <a:gd name="T45" fmla="*/ 193 h 378"/>
                <a:gd name="T46" fmla="*/ 185 w 370"/>
                <a:gd name="T47" fmla="*/ 265 h 378"/>
                <a:gd name="T48" fmla="*/ 113 w 370"/>
                <a:gd name="T49" fmla="*/ 193 h 378"/>
                <a:gd name="T50" fmla="*/ 185 w 370"/>
                <a:gd name="T51" fmla="*/ 121 h 378"/>
                <a:gd name="T52" fmla="*/ 217 w 370"/>
                <a:gd name="T53" fmla="*/ 128 h 378"/>
                <a:gd name="T54" fmla="*/ 207 w 370"/>
                <a:gd name="T55" fmla="*/ 148 h 378"/>
                <a:gd name="T56" fmla="*/ 185 w 370"/>
                <a:gd name="T57" fmla="*/ 143 h 378"/>
                <a:gd name="T58" fmla="*/ 135 w 370"/>
                <a:gd name="T59" fmla="*/ 193 h 378"/>
                <a:gd name="T60" fmla="*/ 185 w 370"/>
                <a:gd name="T61" fmla="*/ 243 h 378"/>
                <a:gd name="T62" fmla="*/ 235 w 370"/>
                <a:gd name="T63" fmla="*/ 193 h 378"/>
                <a:gd name="T64" fmla="*/ 229 w 370"/>
                <a:gd name="T65" fmla="*/ 169 h 378"/>
                <a:gd name="T66" fmla="*/ 247 w 370"/>
                <a:gd name="T67" fmla="*/ 157 h 378"/>
                <a:gd name="T68" fmla="*/ 257 w 370"/>
                <a:gd name="T69" fmla="*/ 193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0" h="378">
                  <a:moveTo>
                    <a:pt x="317" y="63"/>
                  </a:moveTo>
                  <a:cubicBezTo>
                    <a:pt x="361" y="13"/>
                    <a:pt x="361" y="13"/>
                    <a:pt x="361" y="13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302" y="49"/>
                    <a:pt x="302" y="49"/>
                    <a:pt x="302" y="49"/>
                  </a:cubicBezTo>
                  <a:cubicBezTo>
                    <a:pt x="270" y="23"/>
                    <a:pt x="229" y="8"/>
                    <a:pt x="185" y="8"/>
                  </a:cubicBezTo>
                  <a:cubicBezTo>
                    <a:pt x="83" y="8"/>
                    <a:pt x="0" y="91"/>
                    <a:pt x="0" y="193"/>
                  </a:cubicBezTo>
                  <a:cubicBezTo>
                    <a:pt x="0" y="295"/>
                    <a:pt x="83" y="378"/>
                    <a:pt x="185" y="378"/>
                  </a:cubicBezTo>
                  <a:cubicBezTo>
                    <a:pt x="287" y="378"/>
                    <a:pt x="370" y="295"/>
                    <a:pt x="370" y="193"/>
                  </a:cubicBezTo>
                  <a:cubicBezTo>
                    <a:pt x="370" y="142"/>
                    <a:pt x="350" y="96"/>
                    <a:pt x="317" y="63"/>
                  </a:cubicBezTo>
                  <a:close/>
                  <a:moveTo>
                    <a:pt x="185" y="332"/>
                  </a:moveTo>
                  <a:cubicBezTo>
                    <a:pt x="108" y="332"/>
                    <a:pt x="46" y="269"/>
                    <a:pt x="46" y="193"/>
                  </a:cubicBezTo>
                  <a:cubicBezTo>
                    <a:pt x="46" y="116"/>
                    <a:pt x="108" y="54"/>
                    <a:pt x="185" y="54"/>
                  </a:cubicBezTo>
                  <a:cubicBezTo>
                    <a:pt x="218" y="54"/>
                    <a:pt x="248" y="65"/>
                    <a:pt x="271" y="84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38" y="83"/>
                    <a:pt x="212" y="74"/>
                    <a:pt x="185" y="74"/>
                  </a:cubicBezTo>
                  <a:cubicBezTo>
                    <a:pt x="120" y="74"/>
                    <a:pt x="66" y="127"/>
                    <a:pt x="66" y="193"/>
                  </a:cubicBezTo>
                  <a:cubicBezTo>
                    <a:pt x="66" y="258"/>
                    <a:pt x="120" y="311"/>
                    <a:pt x="185" y="311"/>
                  </a:cubicBezTo>
                  <a:cubicBezTo>
                    <a:pt x="251" y="311"/>
                    <a:pt x="304" y="258"/>
                    <a:pt x="304" y="193"/>
                  </a:cubicBezTo>
                  <a:cubicBezTo>
                    <a:pt x="304" y="162"/>
                    <a:pt x="292" y="134"/>
                    <a:pt x="273" y="113"/>
                  </a:cubicBezTo>
                  <a:cubicBezTo>
                    <a:pt x="286" y="97"/>
                    <a:pt x="286" y="97"/>
                    <a:pt x="286" y="97"/>
                  </a:cubicBezTo>
                  <a:cubicBezTo>
                    <a:pt x="310" y="122"/>
                    <a:pt x="324" y="156"/>
                    <a:pt x="324" y="193"/>
                  </a:cubicBezTo>
                  <a:cubicBezTo>
                    <a:pt x="324" y="269"/>
                    <a:pt x="262" y="332"/>
                    <a:pt x="185" y="332"/>
                  </a:cubicBezTo>
                  <a:close/>
                  <a:moveTo>
                    <a:pt x="257" y="193"/>
                  </a:moveTo>
                  <a:cubicBezTo>
                    <a:pt x="257" y="232"/>
                    <a:pt x="225" y="265"/>
                    <a:pt x="185" y="265"/>
                  </a:cubicBezTo>
                  <a:cubicBezTo>
                    <a:pt x="145" y="265"/>
                    <a:pt x="113" y="232"/>
                    <a:pt x="113" y="193"/>
                  </a:cubicBezTo>
                  <a:cubicBezTo>
                    <a:pt x="113" y="153"/>
                    <a:pt x="145" y="121"/>
                    <a:pt x="185" y="121"/>
                  </a:cubicBezTo>
                  <a:cubicBezTo>
                    <a:pt x="197" y="121"/>
                    <a:pt x="207" y="124"/>
                    <a:pt x="217" y="128"/>
                  </a:cubicBezTo>
                  <a:cubicBezTo>
                    <a:pt x="207" y="148"/>
                    <a:pt x="207" y="148"/>
                    <a:pt x="207" y="148"/>
                  </a:cubicBezTo>
                  <a:cubicBezTo>
                    <a:pt x="200" y="145"/>
                    <a:pt x="193" y="143"/>
                    <a:pt x="185" y="143"/>
                  </a:cubicBezTo>
                  <a:cubicBezTo>
                    <a:pt x="158" y="143"/>
                    <a:pt x="135" y="165"/>
                    <a:pt x="135" y="193"/>
                  </a:cubicBezTo>
                  <a:cubicBezTo>
                    <a:pt x="135" y="220"/>
                    <a:pt x="158" y="243"/>
                    <a:pt x="185" y="243"/>
                  </a:cubicBezTo>
                  <a:cubicBezTo>
                    <a:pt x="212" y="243"/>
                    <a:pt x="235" y="220"/>
                    <a:pt x="235" y="193"/>
                  </a:cubicBezTo>
                  <a:cubicBezTo>
                    <a:pt x="235" y="184"/>
                    <a:pt x="233" y="176"/>
                    <a:pt x="229" y="169"/>
                  </a:cubicBezTo>
                  <a:cubicBezTo>
                    <a:pt x="247" y="157"/>
                    <a:pt x="247" y="157"/>
                    <a:pt x="247" y="157"/>
                  </a:cubicBezTo>
                  <a:cubicBezTo>
                    <a:pt x="253" y="167"/>
                    <a:pt x="257" y="180"/>
                    <a:pt x="257" y="19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1199861" y="716170"/>
            <a:ext cx="3935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/>
              <a:t>DispatcherServlet</a:t>
            </a:r>
            <a:r>
              <a:rPr lang="zh-CN" altLang="en-US" sz="2800" dirty="0" smtClean="0"/>
              <a:t>的作用</a:t>
            </a:r>
            <a:endParaRPr lang="zh-CN" altLang="en-US" sz="2800" spc="300" dirty="0">
              <a:solidFill>
                <a:prstClr val="black">
                  <a:lumMod val="85000"/>
                  <a:lumOff val="15000"/>
                </a:prst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05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56" name="直接连接符 55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7586907" y="3838439"/>
            <a:ext cx="854383" cy="855696"/>
            <a:chOff x="7586907" y="2923481"/>
            <a:chExt cx="854383" cy="855696"/>
          </a:xfrm>
        </p:grpSpPr>
        <p:sp>
          <p:nvSpPr>
            <p:cNvPr id="45" name="MH_Other_2"/>
            <p:cNvSpPr/>
            <p:nvPr>
              <p:custDataLst>
                <p:tags r:id="rId9"/>
              </p:custDataLst>
            </p:nvPr>
          </p:nvSpPr>
          <p:spPr>
            <a:xfrm>
              <a:off x="7586907" y="2923481"/>
              <a:ext cx="854383" cy="855696"/>
            </a:xfrm>
            <a:prstGeom prst="ellipse">
              <a:avLst/>
            </a:prstGeom>
            <a:solidFill>
              <a:schemeClr val="accent6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7807660" y="3173521"/>
              <a:ext cx="412876" cy="373492"/>
              <a:chOff x="8191847" y="1367903"/>
              <a:chExt cx="672954" cy="608761"/>
            </a:xfrm>
          </p:grpSpPr>
          <p:sp>
            <p:nvSpPr>
              <p:cNvPr id="47" name="Freeform 345"/>
              <p:cNvSpPr>
                <a:spLocks/>
              </p:cNvSpPr>
              <p:nvPr/>
            </p:nvSpPr>
            <p:spPr bwMode="auto">
              <a:xfrm>
                <a:off x="8791951" y="1657858"/>
                <a:ext cx="72849" cy="30294"/>
              </a:xfrm>
              <a:custGeom>
                <a:avLst/>
                <a:gdLst>
                  <a:gd name="T0" fmla="*/ 9 w 43"/>
                  <a:gd name="T1" fmla="*/ 18 h 18"/>
                  <a:gd name="T2" fmla="*/ 34 w 43"/>
                  <a:gd name="T3" fmla="*/ 17 h 18"/>
                  <a:gd name="T4" fmla="*/ 42 w 43"/>
                  <a:gd name="T5" fmla="*/ 8 h 18"/>
                  <a:gd name="T6" fmla="*/ 34 w 43"/>
                  <a:gd name="T7" fmla="*/ 0 h 18"/>
                  <a:gd name="T8" fmla="*/ 8 w 43"/>
                  <a:gd name="T9" fmla="*/ 1 h 18"/>
                  <a:gd name="T10" fmla="*/ 0 w 43"/>
                  <a:gd name="T11" fmla="*/ 9 h 18"/>
                  <a:gd name="T12" fmla="*/ 0 w 43"/>
                  <a:gd name="T13" fmla="*/ 9 h 18"/>
                  <a:gd name="T14" fmla="*/ 9 w 43"/>
                  <a:gd name="T1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18">
                    <a:moveTo>
                      <a:pt x="9" y="18"/>
                    </a:moveTo>
                    <a:cubicBezTo>
                      <a:pt x="34" y="17"/>
                      <a:pt x="34" y="17"/>
                      <a:pt x="34" y="17"/>
                    </a:cubicBezTo>
                    <a:cubicBezTo>
                      <a:pt x="39" y="17"/>
                      <a:pt x="43" y="13"/>
                      <a:pt x="42" y="8"/>
                    </a:cubicBezTo>
                    <a:cubicBezTo>
                      <a:pt x="42" y="3"/>
                      <a:pt x="38" y="0"/>
                      <a:pt x="34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3" y="1"/>
                      <a:pt x="0" y="4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4"/>
                      <a:pt x="4" y="18"/>
                      <a:pt x="9" y="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48" name="Freeform 346"/>
              <p:cNvSpPr>
                <a:spLocks/>
              </p:cNvSpPr>
              <p:nvPr/>
            </p:nvSpPr>
            <p:spPr bwMode="auto">
              <a:xfrm>
                <a:off x="8793394" y="1458063"/>
                <a:ext cx="71407" cy="49769"/>
              </a:xfrm>
              <a:custGeom>
                <a:avLst/>
                <a:gdLst>
                  <a:gd name="T0" fmla="*/ 11 w 42"/>
                  <a:gd name="T1" fmla="*/ 27 h 29"/>
                  <a:gd name="T2" fmla="*/ 35 w 42"/>
                  <a:gd name="T3" fmla="*/ 18 h 29"/>
                  <a:gd name="T4" fmla="*/ 40 w 42"/>
                  <a:gd name="T5" fmla="*/ 7 h 29"/>
                  <a:gd name="T6" fmla="*/ 29 w 42"/>
                  <a:gd name="T7" fmla="*/ 2 h 29"/>
                  <a:gd name="T8" fmla="*/ 5 w 42"/>
                  <a:gd name="T9" fmla="*/ 12 h 29"/>
                  <a:gd name="T10" fmla="*/ 0 w 42"/>
                  <a:gd name="T11" fmla="*/ 19 h 29"/>
                  <a:gd name="T12" fmla="*/ 0 w 42"/>
                  <a:gd name="T13" fmla="*/ 23 h 29"/>
                  <a:gd name="T14" fmla="*/ 11 w 42"/>
                  <a:gd name="T15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29">
                    <a:moveTo>
                      <a:pt x="11" y="27"/>
                    </a:moveTo>
                    <a:cubicBezTo>
                      <a:pt x="35" y="18"/>
                      <a:pt x="35" y="18"/>
                      <a:pt x="35" y="18"/>
                    </a:cubicBezTo>
                    <a:cubicBezTo>
                      <a:pt x="39" y="16"/>
                      <a:pt x="42" y="11"/>
                      <a:pt x="40" y="7"/>
                    </a:cubicBezTo>
                    <a:cubicBezTo>
                      <a:pt x="38" y="2"/>
                      <a:pt x="33" y="0"/>
                      <a:pt x="29" y="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2" y="13"/>
                      <a:pt x="0" y="16"/>
                      <a:pt x="0" y="19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2" y="27"/>
                      <a:pt x="7" y="29"/>
                      <a:pt x="11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49" name="Freeform 347"/>
              <p:cNvSpPr>
                <a:spLocks/>
              </p:cNvSpPr>
              <p:nvPr/>
            </p:nvSpPr>
            <p:spPr bwMode="auto">
              <a:xfrm>
                <a:off x="8793394" y="1821588"/>
                <a:ext cx="71407" cy="49047"/>
              </a:xfrm>
              <a:custGeom>
                <a:avLst/>
                <a:gdLst>
                  <a:gd name="T0" fmla="*/ 35 w 42"/>
                  <a:gd name="T1" fmla="*/ 11 h 29"/>
                  <a:gd name="T2" fmla="*/ 11 w 42"/>
                  <a:gd name="T3" fmla="*/ 2 h 29"/>
                  <a:gd name="T4" fmla="*/ 0 w 42"/>
                  <a:gd name="T5" fmla="*/ 6 h 29"/>
                  <a:gd name="T6" fmla="*/ 0 w 42"/>
                  <a:gd name="T7" fmla="*/ 10 h 29"/>
                  <a:gd name="T8" fmla="*/ 5 w 42"/>
                  <a:gd name="T9" fmla="*/ 17 h 29"/>
                  <a:gd name="T10" fmla="*/ 29 w 42"/>
                  <a:gd name="T11" fmla="*/ 27 h 29"/>
                  <a:gd name="T12" fmla="*/ 40 w 42"/>
                  <a:gd name="T13" fmla="*/ 22 h 29"/>
                  <a:gd name="T14" fmla="*/ 35 w 42"/>
                  <a:gd name="T15" fmla="*/ 1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29">
                    <a:moveTo>
                      <a:pt x="35" y="11"/>
                    </a:moveTo>
                    <a:cubicBezTo>
                      <a:pt x="11" y="2"/>
                      <a:pt x="11" y="2"/>
                      <a:pt x="11" y="2"/>
                    </a:cubicBezTo>
                    <a:cubicBezTo>
                      <a:pt x="7" y="0"/>
                      <a:pt x="2" y="2"/>
                      <a:pt x="0" y="6"/>
                    </a:cubicBezTo>
                    <a:cubicBezTo>
                      <a:pt x="0" y="7"/>
                      <a:pt x="0" y="8"/>
                      <a:pt x="0" y="10"/>
                    </a:cubicBezTo>
                    <a:cubicBezTo>
                      <a:pt x="0" y="13"/>
                      <a:pt x="2" y="16"/>
                      <a:pt x="5" y="17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33" y="29"/>
                      <a:pt x="38" y="27"/>
                      <a:pt x="40" y="22"/>
                    </a:cubicBezTo>
                    <a:cubicBezTo>
                      <a:pt x="42" y="18"/>
                      <a:pt x="39" y="13"/>
                      <a:pt x="35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50" name="Freeform 348"/>
              <p:cNvSpPr>
                <a:spLocks/>
              </p:cNvSpPr>
              <p:nvPr/>
            </p:nvSpPr>
            <p:spPr bwMode="auto">
              <a:xfrm>
                <a:off x="8668612" y="1367903"/>
                <a:ext cx="69964" cy="608760"/>
              </a:xfrm>
              <a:custGeom>
                <a:avLst/>
                <a:gdLst>
                  <a:gd name="T0" fmla="*/ 20 w 41"/>
                  <a:gd name="T1" fmla="*/ 0 h 357"/>
                  <a:gd name="T2" fmla="*/ 0 w 41"/>
                  <a:gd name="T3" fmla="*/ 23 h 357"/>
                  <a:gd name="T4" fmla="*/ 0 w 41"/>
                  <a:gd name="T5" fmla="*/ 335 h 357"/>
                  <a:gd name="T6" fmla="*/ 6 w 41"/>
                  <a:gd name="T7" fmla="*/ 351 h 357"/>
                  <a:gd name="T8" fmla="*/ 20 w 41"/>
                  <a:gd name="T9" fmla="*/ 357 h 357"/>
                  <a:gd name="T10" fmla="*/ 41 w 41"/>
                  <a:gd name="T11" fmla="*/ 335 h 357"/>
                  <a:gd name="T12" fmla="*/ 41 w 41"/>
                  <a:gd name="T13" fmla="*/ 23 h 357"/>
                  <a:gd name="T14" fmla="*/ 35 w 41"/>
                  <a:gd name="T15" fmla="*/ 7 h 357"/>
                  <a:gd name="T16" fmla="*/ 20 w 41"/>
                  <a:gd name="T17" fmla="*/ 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357">
                    <a:moveTo>
                      <a:pt x="20" y="0"/>
                    </a:moveTo>
                    <a:cubicBezTo>
                      <a:pt x="9" y="0"/>
                      <a:pt x="0" y="10"/>
                      <a:pt x="0" y="23"/>
                    </a:cubicBezTo>
                    <a:cubicBezTo>
                      <a:pt x="0" y="335"/>
                      <a:pt x="0" y="335"/>
                      <a:pt x="0" y="335"/>
                    </a:cubicBezTo>
                    <a:cubicBezTo>
                      <a:pt x="0" y="341"/>
                      <a:pt x="2" y="347"/>
                      <a:pt x="6" y="351"/>
                    </a:cubicBezTo>
                    <a:cubicBezTo>
                      <a:pt x="10" y="355"/>
                      <a:pt x="15" y="357"/>
                      <a:pt x="20" y="357"/>
                    </a:cubicBezTo>
                    <a:cubicBezTo>
                      <a:pt x="31" y="357"/>
                      <a:pt x="41" y="347"/>
                      <a:pt x="41" y="335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1" y="16"/>
                      <a:pt x="38" y="11"/>
                      <a:pt x="35" y="7"/>
                    </a:cubicBezTo>
                    <a:cubicBezTo>
                      <a:pt x="31" y="3"/>
                      <a:pt x="26" y="0"/>
                      <a:pt x="2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51" name="Freeform 349"/>
              <p:cNvSpPr>
                <a:spLocks/>
              </p:cNvSpPr>
              <p:nvPr/>
            </p:nvSpPr>
            <p:spPr bwMode="auto">
              <a:xfrm>
                <a:off x="8355577" y="1396755"/>
                <a:ext cx="280578" cy="547451"/>
              </a:xfrm>
              <a:custGeom>
                <a:avLst/>
                <a:gdLst>
                  <a:gd name="T0" fmla="*/ 0 w 165"/>
                  <a:gd name="T1" fmla="*/ 224 h 321"/>
                  <a:gd name="T2" fmla="*/ 165 w 165"/>
                  <a:gd name="T3" fmla="*/ 321 h 321"/>
                  <a:gd name="T4" fmla="*/ 165 w 165"/>
                  <a:gd name="T5" fmla="*/ 43 h 321"/>
                  <a:gd name="T6" fmla="*/ 165 w 165"/>
                  <a:gd name="T7" fmla="*/ 0 h 321"/>
                  <a:gd name="T8" fmla="*/ 0 w 165"/>
                  <a:gd name="T9" fmla="*/ 57 h 321"/>
                  <a:gd name="T10" fmla="*/ 0 w 165"/>
                  <a:gd name="T11" fmla="*/ 224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5" h="321">
                    <a:moveTo>
                      <a:pt x="0" y="224"/>
                    </a:moveTo>
                    <a:cubicBezTo>
                      <a:pt x="69" y="239"/>
                      <a:pt x="165" y="321"/>
                      <a:pt x="165" y="321"/>
                    </a:cubicBezTo>
                    <a:cubicBezTo>
                      <a:pt x="165" y="43"/>
                      <a:pt x="165" y="43"/>
                      <a:pt x="165" y="43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24" y="41"/>
                      <a:pt x="0" y="57"/>
                      <a:pt x="0" y="57"/>
                    </a:cubicBezTo>
                    <a:lnTo>
                      <a:pt x="0" y="2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52" name="Freeform 350"/>
              <p:cNvSpPr>
                <a:spLocks/>
              </p:cNvSpPr>
              <p:nvPr/>
            </p:nvSpPr>
            <p:spPr bwMode="auto">
              <a:xfrm>
                <a:off x="8244500" y="1802835"/>
                <a:ext cx="155075" cy="173829"/>
              </a:xfrm>
              <a:custGeom>
                <a:avLst/>
                <a:gdLst>
                  <a:gd name="T0" fmla="*/ 45 w 91"/>
                  <a:gd name="T1" fmla="*/ 0 h 102"/>
                  <a:gd name="T2" fmla="*/ 0 w 91"/>
                  <a:gd name="T3" fmla="*/ 0 h 102"/>
                  <a:gd name="T4" fmla="*/ 45 w 91"/>
                  <a:gd name="T5" fmla="*/ 57 h 102"/>
                  <a:gd name="T6" fmla="*/ 45 w 91"/>
                  <a:gd name="T7" fmla="*/ 77 h 102"/>
                  <a:gd name="T8" fmla="*/ 65 w 91"/>
                  <a:gd name="T9" fmla="*/ 102 h 102"/>
                  <a:gd name="T10" fmla="*/ 88 w 91"/>
                  <a:gd name="T11" fmla="*/ 102 h 102"/>
                  <a:gd name="T12" fmla="*/ 88 w 91"/>
                  <a:gd name="T13" fmla="*/ 51 h 102"/>
                  <a:gd name="T14" fmla="*/ 45 w 91"/>
                  <a:gd name="T1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102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45" y="37"/>
                      <a:pt x="45" y="57"/>
                    </a:cubicBezTo>
                    <a:cubicBezTo>
                      <a:pt x="45" y="77"/>
                      <a:pt x="45" y="77"/>
                      <a:pt x="45" y="77"/>
                    </a:cubicBezTo>
                    <a:cubicBezTo>
                      <a:pt x="45" y="77"/>
                      <a:pt x="42" y="102"/>
                      <a:pt x="65" y="102"/>
                    </a:cubicBezTo>
                    <a:cubicBezTo>
                      <a:pt x="88" y="102"/>
                      <a:pt x="88" y="102"/>
                      <a:pt x="88" y="102"/>
                    </a:cubicBezTo>
                    <a:cubicBezTo>
                      <a:pt x="88" y="51"/>
                      <a:pt x="88" y="51"/>
                      <a:pt x="88" y="51"/>
                    </a:cubicBezTo>
                    <a:cubicBezTo>
                      <a:pt x="88" y="51"/>
                      <a:pt x="91" y="0"/>
                      <a:pt x="4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53" name="Freeform 351"/>
              <p:cNvSpPr>
                <a:spLocks/>
              </p:cNvSpPr>
              <p:nvPr/>
            </p:nvSpPr>
            <p:spPr bwMode="auto">
              <a:xfrm>
                <a:off x="8191847" y="1494127"/>
                <a:ext cx="129109" cy="279856"/>
              </a:xfrm>
              <a:custGeom>
                <a:avLst/>
                <a:gdLst>
                  <a:gd name="T0" fmla="*/ 76 w 76"/>
                  <a:gd name="T1" fmla="*/ 164 h 164"/>
                  <a:gd name="T2" fmla="*/ 76 w 76"/>
                  <a:gd name="T3" fmla="*/ 0 h 164"/>
                  <a:gd name="T4" fmla="*/ 42 w 76"/>
                  <a:gd name="T5" fmla="*/ 0 h 164"/>
                  <a:gd name="T6" fmla="*/ 0 w 76"/>
                  <a:gd name="T7" fmla="*/ 31 h 164"/>
                  <a:gd name="T8" fmla="*/ 0 w 76"/>
                  <a:gd name="T9" fmla="*/ 122 h 164"/>
                  <a:gd name="T10" fmla="*/ 31 w 76"/>
                  <a:gd name="T11" fmla="*/ 164 h 164"/>
                  <a:gd name="T12" fmla="*/ 76 w 76"/>
                  <a:gd name="T1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164">
                    <a:moveTo>
                      <a:pt x="76" y="164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68" y="0"/>
                      <a:pt x="57" y="0"/>
                      <a:pt x="42" y="0"/>
                    </a:cubicBezTo>
                    <a:cubicBezTo>
                      <a:pt x="0" y="0"/>
                      <a:pt x="0" y="30"/>
                      <a:pt x="0" y="31"/>
                    </a:cubicBezTo>
                    <a:cubicBezTo>
                      <a:pt x="0" y="31"/>
                      <a:pt x="0" y="82"/>
                      <a:pt x="0" y="122"/>
                    </a:cubicBezTo>
                    <a:cubicBezTo>
                      <a:pt x="0" y="162"/>
                      <a:pt x="31" y="164"/>
                      <a:pt x="31" y="164"/>
                    </a:cubicBezTo>
                    <a:cubicBezTo>
                      <a:pt x="36" y="164"/>
                      <a:pt x="49" y="164"/>
                      <a:pt x="76" y="16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</p:grpSp>
      </p:grpSp>
      <p:sp>
        <p:nvSpPr>
          <p:cNvPr id="57" name="MH_Text_3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897852" y="3858083"/>
            <a:ext cx="1981748" cy="832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</a:rPr>
              <a:t>通过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</a:rPr>
              <a:t>ViewResolver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</a:rPr>
              <a:t>解析逻辑视图名到具体视图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</a:rPr>
              <a:t>实现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9038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 tmFilter="0,0; .5, 1; 1, 1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875"/>
                            </p:stCondLst>
                            <p:childTnLst>
                              <p:par>
                                <p:cTn id="7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tmFilter="0,0; .5, 1; 1, 1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125"/>
                            </p:stCondLst>
                            <p:childTnLst>
                              <p:par>
                                <p:cTn id="7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 tmFilter="0,0; .5, 1; 1, 1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420"/>
                            </p:stCondLst>
                            <p:childTnLst>
                              <p:par>
                                <p:cTn id="8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920"/>
                            </p:stCondLst>
                            <p:childTnLst>
                              <p:par>
                                <p:cTn id="9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 tmFilter="0,0; .5, 1; 1, 1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/>
      <p:bldP spid="204" grpId="0"/>
      <p:bldP spid="206" grpId="0"/>
      <p:bldP spid="54" grpId="0"/>
      <p:bldP spid="55" grpId="0"/>
      <p:bldP spid="55" grpId="1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5709295" y="3108974"/>
            <a:ext cx="555387" cy="550931"/>
          </a:xfrm>
          <a:prstGeom prst="roundRect">
            <a:avLst/>
          </a:prstGeom>
          <a:solidFill>
            <a:schemeClr val="accent4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 dirty="0">
              <a:solidFill>
                <a:schemeClr val="bg1">
                  <a:lumMod val="5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709295" y="4350583"/>
            <a:ext cx="555387" cy="550931"/>
          </a:xfrm>
          <a:prstGeom prst="roundRect">
            <a:avLst/>
          </a:prstGeom>
          <a:solidFill>
            <a:schemeClr val="accent6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 dirty="0">
              <a:solidFill>
                <a:schemeClr val="bg1">
                  <a:lumMod val="5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5" name="Text Placeholder 5"/>
          <p:cNvSpPr txBox="1"/>
          <p:nvPr/>
        </p:nvSpPr>
        <p:spPr>
          <a:xfrm>
            <a:off x="6439495" y="3224366"/>
            <a:ext cx="2205317" cy="547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86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</a:rPr>
              <a:t>本地化解析；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8" name="Text Placeholder 5"/>
          <p:cNvSpPr txBox="1"/>
          <p:nvPr/>
        </p:nvSpPr>
        <p:spPr>
          <a:xfrm>
            <a:off x="6439494" y="4371791"/>
            <a:ext cx="2205317" cy="501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86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</a:rPr>
              <a:t>执行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</a:rPr>
              <a:t>过程中遇到异常将交给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</a:rPr>
              <a:t>HandlerExceptionResolver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</a:rPr>
              <a:t>来解析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744346" y="3210101"/>
            <a:ext cx="502702" cy="38382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2000" dirty="0">
                <a:solidFill>
                  <a:srgbClr val="FFFFF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735636" y="4476495"/>
            <a:ext cx="502702" cy="38382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id-ID" sz="2000" dirty="0">
                <a:solidFill>
                  <a:srgbClr val="FFFFF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02</a:t>
            </a:r>
            <a:endParaRPr lang="en-US" sz="2000" dirty="0">
              <a:solidFill>
                <a:srgbClr val="FFFFFF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892050" y="3108974"/>
            <a:ext cx="555387" cy="550931"/>
          </a:xfrm>
          <a:prstGeom prst="roundRect">
            <a:avLst/>
          </a:prstGeom>
          <a:solidFill>
            <a:schemeClr val="accent6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 dirty="0">
              <a:solidFill>
                <a:schemeClr val="bg1">
                  <a:lumMod val="5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8892050" y="4350583"/>
            <a:ext cx="555387" cy="550931"/>
          </a:xfrm>
          <a:prstGeom prst="roundRect">
            <a:avLst/>
          </a:prstGeom>
          <a:solidFill>
            <a:schemeClr val="accent4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 dirty="0">
              <a:solidFill>
                <a:schemeClr val="bg1">
                  <a:lumMod val="5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45" name="Text Placeholder 5"/>
          <p:cNvSpPr txBox="1"/>
          <p:nvPr/>
        </p:nvSpPr>
        <p:spPr>
          <a:xfrm>
            <a:off x="9622250" y="3265201"/>
            <a:ext cx="2205317" cy="547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86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</a:rPr>
              <a:t>渲染具体的视图等；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48" name="Text Placeholder 5"/>
          <p:cNvSpPr txBox="1"/>
          <p:nvPr/>
        </p:nvSpPr>
        <p:spPr>
          <a:xfrm>
            <a:off x="9694675" y="4284256"/>
            <a:ext cx="2205317" cy="501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86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</a:pP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</a:rPr>
              <a:t>DispatcherServlet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</a:rPr>
              <a:t>主要用作职责调度工作，本身主要用于控制流程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927101" y="3210101"/>
            <a:ext cx="502702" cy="38382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id-ID" sz="2000" dirty="0">
                <a:solidFill>
                  <a:srgbClr val="FFFFF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03</a:t>
            </a:r>
            <a:endParaRPr lang="en-US" sz="2000" dirty="0">
              <a:solidFill>
                <a:srgbClr val="FFFFFF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918391" y="4476495"/>
            <a:ext cx="502702" cy="38382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id-ID" sz="2000" dirty="0">
                <a:solidFill>
                  <a:srgbClr val="FFFFF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04</a:t>
            </a:r>
            <a:endParaRPr lang="en-US" sz="2000" dirty="0">
              <a:solidFill>
                <a:srgbClr val="FFFFFF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497147" y="1836719"/>
            <a:ext cx="2649838" cy="4368561"/>
            <a:chOff x="4710994" y="2020965"/>
            <a:chExt cx="2649838" cy="4368561"/>
          </a:xfrm>
        </p:grpSpPr>
        <p:sp>
          <p:nvSpPr>
            <p:cNvPr id="53" name="Freeform 5"/>
            <p:cNvSpPr/>
            <p:nvPr/>
          </p:nvSpPr>
          <p:spPr bwMode="auto">
            <a:xfrm>
              <a:off x="5668197" y="6203630"/>
              <a:ext cx="712603" cy="185896"/>
            </a:xfrm>
            <a:custGeom>
              <a:avLst/>
              <a:gdLst>
                <a:gd name="T0" fmla="*/ 339 w 339"/>
                <a:gd name="T1" fmla="*/ 45 h 89"/>
                <a:gd name="T2" fmla="*/ 291 w 339"/>
                <a:gd name="T3" fmla="*/ 89 h 89"/>
                <a:gd name="T4" fmla="*/ 48 w 339"/>
                <a:gd name="T5" fmla="*/ 89 h 89"/>
                <a:gd name="T6" fmla="*/ 0 w 339"/>
                <a:gd name="T7" fmla="*/ 45 h 89"/>
                <a:gd name="T8" fmla="*/ 0 w 339"/>
                <a:gd name="T9" fmla="*/ 45 h 89"/>
                <a:gd name="T10" fmla="*/ 48 w 339"/>
                <a:gd name="T11" fmla="*/ 0 h 89"/>
                <a:gd name="T12" fmla="*/ 291 w 339"/>
                <a:gd name="T13" fmla="*/ 0 h 89"/>
                <a:gd name="T14" fmla="*/ 339 w 339"/>
                <a:gd name="T15" fmla="*/ 4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9" h="89">
                  <a:moveTo>
                    <a:pt x="339" y="45"/>
                  </a:moveTo>
                  <a:cubicBezTo>
                    <a:pt x="339" y="69"/>
                    <a:pt x="318" y="89"/>
                    <a:pt x="291" y="89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21" y="89"/>
                    <a:pt x="0" y="69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1" y="0"/>
                    <a:pt x="48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318" y="0"/>
                    <a:pt x="339" y="20"/>
                    <a:pt x="339" y="4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solidFill>
                  <a:schemeClr val="bg2">
                    <a:lumMod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54" name="Freeform 6"/>
            <p:cNvSpPr/>
            <p:nvPr/>
          </p:nvSpPr>
          <p:spPr bwMode="auto">
            <a:xfrm>
              <a:off x="5496977" y="6131880"/>
              <a:ext cx="1055043" cy="158175"/>
            </a:xfrm>
            <a:custGeom>
              <a:avLst/>
              <a:gdLst>
                <a:gd name="T0" fmla="*/ 68 w 503"/>
                <a:gd name="T1" fmla="*/ 75 h 75"/>
                <a:gd name="T2" fmla="*/ 434 w 503"/>
                <a:gd name="T3" fmla="*/ 75 h 75"/>
                <a:gd name="T4" fmla="*/ 464 w 503"/>
                <a:gd name="T5" fmla="*/ 45 h 75"/>
                <a:gd name="T6" fmla="*/ 503 w 503"/>
                <a:gd name="T7" fmla="*/ 0 h 75"/>
                <a:gd name="T8" fmla="*/ 0 w 503"/>
                <a:gd name="T9" fmla="*/ 0 h 75"/>
                <a:gd name="T10" fmla="*/ 3 w 503"/>
                <a:gd name="T11" fmla="*/ 6 h 75"/>
                <a:gd name="T12" fmla="*/ 68 w 503"/>
                <a:gd name="T1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3" h="75">
                  <a:moveTo>
                    <a:pt x="68" y="75"/>
                  </a:moveTo>
                  <a:cubicBezTo>
                    <a:pt x="434" y="75"/>
                    <a:pt x="434" y="75"/>
                    <a:pt x="434" y="75"/>
                  </a:cubicBezTo>
                  <a:cubicBezTo>
                    <a:pt x="440" y="70"/>
                    <a:pt x="449" y="60"/>
                    <a:pt x="464" y="45"/>
                  </a:cubicBezTo>
                  <a:cubicBezTo>
                    <a:pt x="485" y="24"/>
                    <a:pt x="497" y="10"/>
                    <a:pt x="50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4"/>
                    <a:pt x="3" y="6"/>
                  </a:cubicBezTo>
                  <a:cubicBezTo>
                    <a:pt x="8" y="13"/>
                    <a:pt x="56" y="62"/>
                    <a:pt x="68" y="7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solidFill>
                  <a:schemeClr val="bg2">
                    <a:lumMod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55" name="Freeform 7"/>
            <p:cNvSpPr/>
            <p:nvPr/>
          </p:nvSpPr>
          <p:spPr bwMode="auto">
            <a:xfrm>
              <a:off x="5461102" y="5613328"/>
              <a:ext cx="1133315" cy="107624"/>
            </a:xfrm>
            <a:custGeom>
              <a:avLst/>
              <a:gdLst>
                <a:gd name="T0" fmla="*/ 540 w 540"/>
                <a:gd name="T1" fmla="*/ 25 h 51"/>
                <a:gd name="T2" fmla="*/ 517 w 540"/>
                <a:gd name="T3" fmla="*/ 51 h 51"/>
                <a:gd name="T4" fmla="*/ 23 w 540"/>
                <a:gd name="T5" fmla="*/ 51 h 51"/>
                <a:gd name="T6" fmla="*/ 0 w 540"/>
                <a:gd name="T7" fmla="*/ 25 h 51"/>
                <a:gd name="T8" fmla="*/ 0 w 540"/>
                <a:gd name="T9" fmla="*/ 25 h 51"/>
                <a:gd name="T10" fmla="*/ 23 w 540"/>
                <a:gd name="T11" fmla="*/ 0 h 51"/>
                <a:gd name="T12" fmla="*/ 517 w 540"/>
                <a:gd name="T13" fmla="*/ 0 h 51"/>
                <a:gd name="T14" fmla="*/ 540 w 540"/>
                <a:gd name="T15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0" h="51">
                  <a:moveTo>
                    <a:pt x="540" y="25"/>
                  </a:moveTo>
                  <a:cubicBezTo>
                    <a:pt x="540" y="40"/>
                    <a:pt x="529" y="51"/>
                    <a:pt x="517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10" y="51"/>
                    <a:pt x="0" y="40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517" y="0"/>
                    <a:pt x="517" y="0"/>
                    <a:pt x="517" y="0"/>
                  </a:cubicBezTo>
                  <a:cubicBezTo>
                    <a:pt x="529" y="0"/>
                    <a:pt x="540" y="11"/>
                    <a:pt x="540" y="2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solidFill>
                  <a:schemeClr val="bg2">
                    <a:lumMod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56" name="Freeform 8"/>
            <p:cNvSpPr/>
            <p:nvPr/>
          </p:nvSpPr>
          <p:spPr bwMode="auto">
            <a:xfrm>
              <a:off x="5461102" y="5771503"/>
              <a:ext cx="1133315" cy="109255"/>
            </a:xfrm>
            <a:custGeom>
              <a:avLst/>
              <a:gdLst>
                <a:gd name="T0" fmla="*/ 540 w 540"/>
                <a:gd name="T1" fmla="*/ 26 h 52"/>
                <a:gd name="T2" fmla="*/ 517 w 540"/>
                <a:gd name="T3" fmla="*/ 52 h 52"/>
                <a:gd name="T4" fmla="*/ 23 w 540"/>
                <a:gd name="T5" fmla="*/ 52 h 52"/>
                <a:gd name="T6" fmla="*/ 0 w 540"/>
                <a:gd name="T7" fmla="*/ 26 h 52"/>
                <a:gd name="T8" fmla="*/ 0 w 540"/>
                <a:gd name="T9" fmla="*/ 26 h 52"/>
                <a:gd name="T10" fmla="*/ 23 w 540"/>
                <a:gd name="T11" fmla="*/ 0 h 52"/>
                <a:gd name="T12" fmla="*/ 517 w 540"/>
                <a:gd name="T13" fmla="*/ 0 h 52"/>
                <a:gd name="T14" fmla="*/ 540 w 540"/>
                <a:gd name="T15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0" h="52">
                  <a:moveTo>
                    <a:pt x="540" y="26"/>
                  </a:moveTo>
                  <a:cubicBezTo>
                    <a:pt x="540" y="40"/>
                    <a:pt x="529" y="52"/>
                    <a:pt x="517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0" y="52"/>
                    <a:pt x="0" y="40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0" y="0"/>
                    <a:pt x="23" y="0"/>
                  </a:cubicBezTo>
                  <a:cubicBezTo>
                    <a:pt x="517" y="0"/>
                    <a:pt x="517" y="0"/>
                    <a:pt x="517" y="0"/>
                  </a:cubicBezTo>
                  <a:cubicBezTo>
                    <a:pt x="529" y="0"/>
                    <a:pt x="540" y="12"/>
                    <a:pt x="540" y="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solidFill>
                  <a:schemeClr val="bg2">
                    <a:lumMod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57" name="Freeform 9"/>
            <p:cNvSpPr/>
            <p:nvPr/>
          </p:nvSpPr>
          <p:spPr bwMode="auto">
            <a:xfrm>
              <a:off x="5461102" y="5929677"/>
              <a:ext cx="1133315" cy="109255"/>
            </a:xfrm>
            <a:custGeom>
              <a:avLst/>
              <a:gdLst>
                <a:gd name="T0" fmla="*/ 540 w 540"/>
                <a:gd name="T1" fmla="*/ 26 h 52"/>
                <a:gd name="T2" fmla="*/ 517 w 540"/>
                <a:gd name="T3" fmla="*/ 52 h 52"/>
                <a:gd name="T4" fmla="*/ 23 w 540"/>
                <a:gd name="T5" fmla="*/ 52 h 52"/>
                <a:gd name="T6" fmla="*/ 0 w 540"/>
                <a:gd name="T7" fmla="*/ 26 h 52"/>
                <a:gd name="T8" fmla="*/ 0 w 540"/>
                <a:gd name="T9" fmla="*/ 26 h 52"/>
                <a:gd name="T10" fmla="*/ 23 w 540"/>
                <a:gd name="T11" fmla="*/ 0 h 52"/>
                <a:gd name="T12" fmla="*/ 517 w 540"/>
                <a:gd name="T13" fmla="*/ 0 h 52"/>
                <a:gd name="T14" fmla="*/ 540 w 540"/>
                <a:gd name="T15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0" h="52">
                  <a:moveTo>
                    <a:pt x="540" y="26"/>
                  </a:moveTo>
                  <a:cubicBezTo>
                    <a:pt x="540" y="40"/>
                    <a:pt x="529" y="52"/>
                    <a:pt x="517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0" y="52"/>
                    <a:pt x="0" y="40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0" y="0"/>
                    <a:pt x="23" y="0"/>
                  </a:cubicBezTo>
                  <a:cubicBezTo>
                    <a:pt x="517" y="0"/>
                    <a:pt x="517" y="0"/>
                    <a:pt x="517" y="0"/>
                  </a:cubicBezTo>
                  <a:cubicBezTo>
                    <a:pt x="529" y="0"/>
                    <a:pt x="540" y="12"/>
                    <a:pt x="540" y="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solidFill>
                  <a:schemeClr val="bg2">
                    <a:lumMod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58" name="Freeform 10"/>
            <p:cNvSpPr/>
            <p:nvPr/>
          </p:nvSpPr>
          <p:spPr bwMode="auto">
            <a:xfrm>
              <a:off x="5461102" y="6073176"/>
              <a:ext cx="1121901" cy="66857"/>
            </a:xfrm>
            <a:custGeom>
              <a:avLst/>
              <a:gdLst>
                <a:gd name="T0" fmla="*/ 535 w 535"/>
                <a:gd name="T1" fmla="*/ 16 h 32"/>
                <a:gd name="T2" fmla="*/ 513 w 535"/>
                <a:gd name="T3" fmla="*/ 32 h 32"/>
                <a:gd name="T4" fmla="*/ 23 w 535"/>
                <a:gd name="T5" fmla="*/ 32 h 32"/>
                <a:gd name="T6" fmla="*/ 0 w 535"/>
                <a:gd name="T7" fmla="*/ 16 h 32"/>
                <a:gd name="T8" fmla="*/ 0 w 535"/>
                <a:gd name="T9" fmla="*/ 16 h 32"/>
                <a:gd name="T10" fmla="*/ 23 w 535"/>
                <a:gd name="T11" fmla="*/ 0 h 32"/>
                <a:gd name="T12" fmla="*/ 513 w 535"/>
                <a:gd name="T13" fmla="*/ 0 h 32"/>
                <a:gd name="T14" fmla="*/ 535 w 535"/>
                <a:gd name="T15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5" h="32">
                  <a:moveTo>
                    <a:pt x="535" y="16"/>
                  </a:moveTo>
                  <a:cubicBezTo>
                    <a:pt x="535" y="25"/>
                    <a:pt x="525" y="32"/>
                    <a:pt x="51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10" y="32"/>
                    <a:pt x="0" y="25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10" y="0"/>
                    <a:pt x="23" y="0"/>
                  </a:cubicBezTo>
                  <a:cubicBezTo>
                    <a:pt x="513" y="0"/>
                    <a:pt x="513" y="0"/>
                    <a:pt x="513" y="0"/>
                  </a:cubicBezTo>
                  <a:cubicBezTo>
                    <a:pt x="525" y="0"/>
                    <a:pt x="535" y="7"/>
                    <a:pt x="535" y="1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59" name="Freeform 11"/>
            <p:cNvSpPr/>
            <p:nvPr/>
          </p:nvSpPr>
          <p:spPr bwMode="auto">
            <a:xfrm>
              <a:off x="5451318" y="5453522"/>
              <a:ext cx="1151253" cy="109255"/>
            </a:xfrm>
            <a:custGeom>
              <a:avLst/>
              <a:gdLst>
                <a:gd name="T0" fmla="*/ 548 w 548"/>
                <a:gd name="T1" fmla="*/ 26 h 52"/>
                <a:gd name="T2" fmla="*/ 524 w 548"/>
                <a:gd name="T3" fmla="*/ 52 h 52"/>
                <a:gd name="T4" fmla="*/ 23 w 548"/>
                <a:gd name="T5" fmla="*/ 52 h 52"/>
                <a:gd name="T6" fmla="*/ 0 w 548"/>
                <a:gd name="T7" fmla="*/ 26 h 52"/>
                <a:gd name="T8" fmla="*/ 0 w 548"/>
                <a:gd name="T9" fmla="*/ 26 h 52"/>
                <a:gd name="T10" fmla="*/ 23 w 548"/>
                <a:gd name="T11" fmla="*/ 0 h 52"/>
                <a:gd name="T12" fmla="*/ 524 w 548"/>
                <a:gd name="T13" fmla="*/ 0 h 52"/>
                <a:gd name="T14" fmla="*/ 548 w 548"/>
                <a:gd name="T15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52">
                  <a:moveTo>
                    <a:pt x="548" y="26"/>
                  </a:moveTo>
                  <a:cubicBezTo>
                    <a:pt x="548" y="40"/>
                    <a:pt x="537" y="52"/>
                    <a:pt x="524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0" y="52"/>
                    <a:pt x="0" y="40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0" y="0"/>
                    <a:pt x="23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537" y="0"/>
                    <a:pt x="548" y="12"/>
                    <a:pt x="548" y="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solidFill>
                  <a:schemeClr val="bg2">
                    <a:lumMod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0" name="Freeform 12"/>
            <p:cNvSpPr/>
            <p:nvPr/>
          </p:nvSpPr>
          <p:spPr bwMode="auto">
            <a:xfrm>
              <a:off x="5611124" y="2020965"/>
              <a:ext cx="1749708" cy="1105593"/>
            </a:xfrm>
            <a:custGeom>
              <a:avLst/>
              <a:gdLst>
                <a:gd name="T0" fmla="*/ 0 w 1073"/>
                <a:gd name="T1" fmla="*/ 0 h 678"/>
                <a:gd name="T2" fmla="*/ 1073 w 1073"/>
                <a:gd name="T3" fmla="*/ 678 h 678"/>
                <a:gd name="T4" fmla="*/ 868 w 1073"/>
                <a:gd name="T5" fmla="*/ 238 h 678"/>
                <a:gd name="T6" fmla="*/ 401 w 1073"/>
                <a:gd name="T7" fmla="*/ 0 h 678"/>
                <a:gd name="T8" fmla="*/ 0 w 1073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3" h="678">
                  <a:moveTo>
                    <a:pt x="0" y="0"/>
                  </a:moveTo>
                  <a:lnTo>
                    <a:pt x="1073" y="678"/>
                  </a:lnTo>
                  <a:lnTo>
                    <a:pt x="868" y="238"/>
                  </a:lnTo>
                  <a:lnTo>
                    <a:pt x="4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1" name="Freeform 13"/>
            <p:cNvSpPr/>
            <p:nvPr/>
          </p:nvSpPr>
          <p:spPr bwMode="auto">
            <a:xfrm>
              <a:off x="5611124" y="2020965"/>
              <a:ext cx="1749708" cy="1105593"/>
            </a:xfrm>
            <a:custGeom>
              <a:avLst/>
              <a:gdLst>
                <a:gd name="T0" fmla="*/ 0 w 1073"/>
                <a:gd name="T1" fmla="*/ 0 h 678"/>
                <a:gd name="T2" fmla="*/ 1073 w 1073"/>
                <a:gd name="T3" fmla="*/ 678 h 678"/>
                <a:gd name="T4" fmla="*/ 868 w 1073"/>
                <a:gd name="T5" fmla="*/ 238 h 678"/>
                <a:gd name="T6" fmla="*/ 401 w 1073"/>
                <a:gd name="T7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3" h="678">
                  <a:moveTo>
                    <a:pt x="0" y="0"/>
                  </a:moveTo>
                  <a:lnTo>
                    <a:pt x="1073" y="678"/>
                  </a:lnTo>
                  <a:lnTo>
                    <a:pt x="868" y="238"/>
                  </a:lnTo>
                  <a:lnTo>
                    <a:pt x="401" y="0"/>
                  </a:lnTo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2" name="Freeform 14"/>
            <p:cNvSpPr/>
            <p:nvPr/>
          </p:nvSpPr>
          <p:spPr bwMode="auto">
            <a:xfrm>
              <a:off x="4710994" y="2924355"/>
              <a:ext cx="2649838" cy="779460"/>
            </a:xfrm>
            <a:custGeom>
              <a:avLst/>
              <a:gdLst>
                <a:gd name="T0" fmla="*/ 0 w 1625"/>
                <a:gd name="T1" fmla="*/ 0 h 478"/>
                <a:gd name="T2" fmla="*/ 1625 w 1625"/>
                <a:gd name="T3" fmla="*/ 204 h 478"/>
                <a:gd name="T4" fmla="*/ 1608 w 1625"/>
                <a:gd name="T5" fmla="*/ 426 h 478"/>
                <a:gd name="T6" fmla="*/ 0 w 1625"/>
                <a:gd name="T7" fmla="*/ 478 h 478"/>
                <a:gd name="T8" fmla="*/ 0 w 1625"/>
                <a:gd name="T9" fmla="*/ 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5" h="478">
                  <a:moveTo>
                    <a:pt x="0" y="0"/>
                  </a:moveTo>
                  <a:lnTo>
                    <a:pt x="1625" y="204"/>
                  </a:lnTo>
                  <a:lnTo>
                    <a:pt x="1608" y="426"/>
                  </a:lnTo>
                  <a:lnTo>
                    <a:pt x="0" y="4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3" name="Freeform 15"/>
            <p:cNvSpPr/>
            <p:nvPr/>
          </p:nvSpPr>
          <p:spPr bwMode="auto">
            <a:xfrm>
              <a:off x="4914828" y="2409064"/>
              <a:ext cx="2446004" cy="1924189"/>
            </a:xfrm>
            <a:custGeom>
              <a:avLst/>
              <a:gdLst>
                <a:gd name="T0" fmla="*/ 1295 w 1500"/>
                <a:gd name="T1" fmla="*/ 0 h 1180"/>
                <a:gd name="T2" fmla="*/ 0 w 1500"/>
                <a:gd name="T3" fmla="*/ 1077 h 1180"/>
                <a:gd name="T4" fmla="*/ 57 w 1500"/>
                <a:gd name="T5" fmla="*/ 1180 h 1180"/>
                <a:gd name="T6" fmla="*/ 1500 w 1500"/>
                <a:gd name="T7" fmla="*/ 440 h 1180"/>
                <a:gd name="T8" fmla="*/ 1295 w 1500"/>
                <a:gd name="T9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0" h="1180">
                  <a:moveTo>
                    <a:pt x="1295" y="0"/>
                  </a:moveTo>
                  <a:lnTo>
                    <a:pt x="0" y="1077"/>
                  </a:lnTo>
                  <a:lnTo>
                    <a:pt x="57" y="1180"/>
                  </a:lnTo>
                  <a:lnTo>
                    <a:pt x="1500" y="440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4" name="Freeform 16"/>
            <p:cNvSpPr/>
            <p:nvPr/>
          </p:nvSpPr>
          <p:spPr bwMode="auto">
            <a:xfrm>
              <a:off x="4914828" y="2409064"/>
              <a:ext cx="2446004" cy="1924189"/>
            </a:xfrm>
            <a:custGeom>
              <a:avLst/>
              <a:gdLst>
                <a:gd name="T0" fmla="*/ 1295 w 1500"/>
                <a:gd name="T1" fmla="*/ 0 h 1180"/>
                <a:gd name="T2" fmla="*/ 0 w 1500"/>
                <a:gd name="T3" fmla="*/ 1077 h 1180"/>
                <a:gd name="T4" fmla="*/ 57 w 1500"/>
                <a:gd name="T5" fmla="*/ 1180 h 1180"/>
                <a:gd name="T6" fmla="*/ 1500 w 1500"/>
                <a:gd name="T7" fmla="*/ 44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0" h="1180">
                  <a:moveTo>
                    <a:pt x="1295" y="0"/>
                  </a:moveTo>
                  <a:lnTo>
                    <a:pt x="0" y="1077"/>
                  </a:lnTo>
                  <a:lnTo>
                    <a:pt x="57" y="1180"/>
                  </a:lnTo>
                  <a:lnTo>
                    <a:pt x="1500" y="440"/>
                  </a:lnTo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5" name="Freeform 17"/>
            <p:cNvSpPr/>
            <p:nvPr/>
          </p:nvSpPr>
          <p:spPr bwMode="auto">
            <a:xfrm>
              <a:off x="4914828" y="4165294"/>
              <a:ext cx="1969849" cy="787613"/>
            </a:xfrm>
            <a:custGeom>
              <a:avLst/>
              <a:gdLst>
                <a:gd name="T0" fmla="*/ 0 w 1208"/>
                <a:gd name="T1" fmla="*/ 0 h 483"/>
                <a:gd name="T2" fmla="*/ 1208 w 1208"/>
                <a:gd name="T3" fmla="*/ 258 h 483"/>
                <a:gd name="T4" fmla="*/ 1138 w 1208"/>
                <a:gd name="T5" fmla="*/ 483 h 483"/>
                <a:gd name="T6" fmla="*/ 57 w 1208"/>
                <a:gd name="T7" fmla="*/ 103 h 483"/>
                <a:gd name="T8" fmla="*/ 0 w 1208"/>
                <a:gd name="T9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8" h="483">
                  <a:moveTo>
                    <a:pt x="0" y="0"/>
                  </a:moveTo>
                  <a:lnTo>
                    <a:pt x="1208" y="258"/>
                  </a:lnTo>
                  <a:lnTo>
                    <a:pt x="1138" y="483"/>
                  </a:lnTo>
                  <a:lnTo>
                    <a:pt x="57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6" name="Freeform 18"/>
            <p:cNvSpPr/>
            <p:nvPr/>
          </p:nvSpPr>
          <p:spPr bwMode="auto">
            <a:xfrm>
              <a:off x="5185519" y="3257012"/>
              <a:ext cx="2175313" cy="1585010"/>
            </a:xfrm>
            <a:custGeom>
              <a:avLst/>
              <a:gdLst>
                <a:gd name="T0" fmla="*/ 1334 w 1334"/>
                <a:gd name="T1" fmla="*/ 0 h 972"/>
                <a:gd name="T2" fmla="*/ 0 w 1334"/>
                <a:gd name="T3" fmla="*/ 860 h 972"/>
                <a:gd name="T4" fmla="*/ 31 w 1334"/>
                <a:gd name="T5" fmla="*/ 972 h 972"/>
                <a:gd name="T6" fmla="*/ 1317 w 1334"/>
                <a:gd name="T7" fmla="*/ 222 h 972"/>
                <a:gd name="T8" fmla="*/ 1334 w 1334"/>
                <a:gd name="T9" fmla="*/ 0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972">
                  <a:moveTo>
                    <a:pt x="1334" y="0"/>
                  </a:moveTo>
                  <a:lnTo>
                    <a:pt x="0" y="860"/>
                  </a:lnTo>
                  <a:lnTo>
                    <a:pt x="31" y="972"/>
                  </a:lnTo>
                  <a:lnTo>
                    <a:pt x="1317" y="222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7" name="Freeform 19"/>
            <p:cNvSpPr/>
            <p:nvPr/>
          </p:nvSpPr>
          <p:spPr bwMode="auto">
            <a:xfrm>
              <a:off x="5185519" y="3257012"/>
              <a:ext cx="2175313" cy="1585010"/>
            </a:xfrm>
            <a:custGeom>
              <a:avLst/>
              <a:gdLst>
                <a:gd name="T0" fmla="*/ 1334 w 1334"/>
                <a:gd name="T1" fmla="*/ 0 h 972"/>
                <a:gd name="T2" fmla="*/ 0 w 1334"/>
                <a:gd name="T3" fmla="*/ 860 h 972"/>
                <a:gd name="T4" fmla="*/ 31 w 1334"/>
                <a:gd name="T5" fmla="*/ 972 h 972"/>
                <a:gd name="T6" fmla="*/ 1317 w 1334"/>
                <a:gd name="T7" fmla="*/ 222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4" h="972">
                  <a:moveTo>
                    <a:pt x="1334" y="0"/>
                  </a:moveTo>
                  <a:lnTo>
                    <a:pt x="0" y="860"/>
                  </a:lnTo>
                  <a:lnTo>
                    <a:pt x="31" y="972"/>
                  </a:lnTo>
                  <a:lnTo>
                    <a:pt x="1317" y="222"/>
                  </a:lnTo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8" name="Freeform 20"/>
            <p:cNvSpPr/>
            <p:nvPr/>
          </p:nvSpPr>
          <p:spPr bwMode="auto">
            <a:xfrm>
              <a:off x="5185519" y="4659387"/>
              <a:ext cx="1488801" cy="694665"/>
            </a:xfrm>
            <a:custGeom>
              <a:avLst/>
              <a:gdLst>
                <a:gd name="T0" fmla="*/ 0 w 913"/>
                <a:gd name="T1" fmla="*/ 0 h 426"/>
                <a:gd name="T2" fmla="*/ 913 w 913"/>
                <a:gd name="T3" fmla="*/ 361 h 426"/>
                <a:gd name="T4" fmla="*/ 864 w 913"/>
                <a:gd name="T5" fmla="*/ 426 h 426"/>
                <a:gd name="T6" fmla="*/ 31 w 913"/>
                <a:gd name="T7" fmla="*/ 112 h 426"/>
                <a:gd name="T8" fmla="*/ 0 w 913"/>
                <a:gd name="T9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3" h="426">
                  <a:moveTo>
                    <a:pt x="0" y="0"/>
                  </a:moveTo>
                  <a:lnTo>
                    <a:pt x="913" y="361"/>
                  </a:lnTo>
                  <a:lnTo>
                    <a:pt x="864" y="426"/>
                  </a:lnTo>
                  <a:lnTo>
                    <a:pt x="31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9" name="Freeform 21"/>
            <p:cNvSpPr/>
            <p:nvPr/>
          </p:nvSpPr>
          <p:spPr bwMode="auto">
            <a:xfrm>
              <a:off x="4710994" y="2020965"/>
              <a:ext cx="1554028" cy="1682850"/>
            </a:xfrm>
            <a:custGeom>
              <a:avLst/>
              <a:gdLst>
                <a:gd name="T0" fmla="*/ 552 w 953"/>
                <a:gd name="T1" fmla="*/ 0 h 1032"/>
                <a:gd name="T2" fmla="*/ 0 w 953"/>
                <a:gd name="T3" fmla="*/ 554 h 1032"/>
                <a:gd name="T4" fmla="*/ 0 w 953"/>
                <a:gd name="T5" fmla="*/ 1032 h 1032"/>
                <a:gd name="T6" fmla="*/ 953 w 953"/>
                <a:gd name="T7" fmla="*/ 0 h 1032"/>
                <a:gd name="T8" fmla="*/ 552 w 953"/>
                <a:gd name="T9" fmla="*/ 0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3" h="1032">
                  <a:moveTo>
                    <a:pt x="552" y="0"/>
                  </a:moveTo>
                  <a:lnTo>
                    <a:pt x="0" y="554"/>
                  </a:lnTo>
                  <a:lnTo>
                    <a:pt x="0" y="1032"/>
                  </a:lnTo>
                  <a:lnTo>
                    <a:pt x="953" y="0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0" name="Freeform 22"/>
            <p:cNvSpPr/>
            <p:nvPr/>
          </p:nvSpPr>
          <p:spPr bwMode="auto">
            <a:xfrm>
              <a:off x="5382830" y="4586007"/>
              <a:ext cx="1501847" cy="768045"/>
            </a:xfrm>
            <a:custGeom>
              <a:avLst/>
              <a:gdLst>
                <a:gd name="T0" fmla="*/ 58 w 921"/>
                <a:gd name="T1" fmla="*/ 471 h 471"/>
                <a:gd name="T2" fmla="*/ 851 w 921"/>
                <a:gd name="T3" fmla="*/ 225 h 471"/>
                <a:gd name="T4" fmla="*/ 921 w 921"/>
                <a:gd name="T5" fmla="*/ 0 h 471"/>
                <a:gd name="T6" fmla="*/ 0 w 921"/>
                <a:gd name="T7" fmla="*/ 415 h 471"/>
                <a:gd name="T8" fmla="*/ 58 w 921"/>
                <a:gd name="T9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1" h="471">
                  <a:moveTo>
                    <a:pt x="58" y="471"/>
                  </a:moveTo>
                  <a:lnTo>
                    <a:pt x="851" y="225"/>
                  </a:lnTo>
                  <a:lnTo>
                    <a:pt x="921" y="0"/>
                  </a:lnTo>
                  <a:lnTo>
                    <a:pt x="0" y="415"/>
                  </a:lnTo>
                  <a:lnTo>
                    <a:pt x="58" y="471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1" name="Freeform 23"/>
            <p:cNvSpPr/>
            <p:nvPr/>
          </p:nvSpPr>
          <p:spPr bwMode="auto">
            <a:xfrm>
              <a:off x="5382830" y="5248058"/>
              <a:ext cx="1291490" cy="105993"/>
            </a:xfrm>
            <a:custGeom>
              <a:avLst/>
              <a:gdLst>
                <a:gd name="T0" fmla="*/ 0 w 792"/>
                <a:gd name="T1" fmla="*/ 9 h 65"/>
                <a:gd name="T2" fmla="*/ 792 w 792"/>
                <a:gd name="T3" fmla="*/ 0 h 65"/>
                <a:gd name="T4" fmla="*/ 743 w 792"/>
                <a:gd name="T5" fmla="*/ 65 h 65"/>
                <a:gd name="T6" fmla="*/ 58 w 792"/>
                <a:gd name="T7" fmla="*/ 65 h 65"/>
                <a:gd name="T8" fmla="*/ 0 w 792"/>
                <a:gd name="T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2" h="65">
                  <a:moveTo>
                    <a:pt x="0" y="9"/>
                  </a:moveTo>
                  <a:lnTo>
                    <a:pt x="792" y="0"/>
                  </a:lnTo>
                  <a:lnTo>
                    <a:pt x="743" y="65"/>
                  </a:lnTo>
                  <a:lnTo>
                    <a:pt x="58" y="65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1199861" y="716170"/>
            <a:ext cx="3935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800" dirty="0" err="1"/>
              <a:t>DispatcherServlet</a:t>
            </a:r>
            <a:r>
              <a:rPr lang="zh-CN" altLang="en-US" sz="2800" dirty="0"/>
              <a:t>的作用</a:t>
            </a:r>
            <a:endParaRPr lang="zh-CN" altLang="en-US" sz="2800" spc="300" dirty="0">
              <a:solidFill>
                <a:prstClr val="black">
                  <a:lumMod val="85000"/>
                  <a:lumOff val="15000"/>
                </a:prst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05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76" name="直接连接符 75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422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40" grpId="0"/>
      <p:bldP spid="41" grpId="0"/>
      <p:bldP spid="42" grpId="0" animBg="1"/>
      <p:bldP spid="43" grpId="0" animBg="1"/>
      <p:bldP spid="50" grpId="0"/>
      <p:bldP spid="51" grpId="0"/>
      <p:bldP spid="74" grpId="0"/>
      <p:bldP spid="75" grpId="0"/>
      <p:bldP spid="7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5709295" y="3108974"/>
            <a:ext cx="555387" cy="550931"/>
          </a:xfrm>
          <a:prstGeom prst="roundRect">
            <a:avLst/>
          </a:prstGeom>
          <a:solidFill>
            <a:schemeClr val="accent4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 dirty="0">
              <a:solidFill>
                <a:schemeClr val="bg1">
                  <a:lumMod val="5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709295" y="4350583"/>
            <a:ext cx="555387" cy="550931"/>
          </a:xfrm>
          <a:prstGeom prst="roundRect">
            <a:avLst/>
          </a:prstGeom>
          <a:solidFill>
            <a:schemeClr val="accent6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 dirty="0">
              <a:solidFill>
                <a:schemeClr val="bg1">
                  <a:lumMod val="5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426047" y="3002782"/>
            <a:ext cx="2218765" cy="810399"/>
            <a:chOff x="8027893" y="2583618"/>
            <a:chExt cx="2218765" cy="810399"/>
          </a:xfrm>
        </p:grpSpPr>
        <p:sp>
          <p:nvSpPr>
            <p:cNvPr id="35" name="Text Placeholder 5"/>
            <p:cNvSpPr txBox="1"/>
            <p:nvPr/>
          </p:nvSpPr>
          <p:spPr>
            <a:xfrm>
              <a:off x="8041341" y="2846037"/>
              <a:ext cx="2205317" cy="5479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86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5000"/>
                </a:lnSpc>
              </a:pPr>
              <a:r>
                <a:rPr lang="en-US" altLang="zh-CN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orcle</a:t>
              </a:r>
              <a:r>
                <a:rPr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 jdk1.8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27893" y="2583618"/>
              <a:ext cx="2218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Jdk</a:t>
              </a:r>
              <a:r>
                <a:rPr lang="zh-CN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版本</a:t>
              </a:r>
              <a:endParaRPr lang="id-ID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426047" y="4255149"/>
            <a:ext cx="2218765" cy="763946"/>
            <a:chOff x="8027893" y="2583618"/>
            <a:chExt cx="2218765" cy="763946"/>
          </a:xfrm>
        </p:grpSpPr>
        <p:sp>
          <p:nvSpPr>
            <p:cNvPr id="38" name="Text Placeholder 5"/>
            <p:cNvSpPr txBox="1"/>
            <p:nvPr/>
          </p:nvSpPr>
          <p:spPr>
            <a:xfrm>
              <a:off x="8041341" y="2846037"/>
              <a:ext cx="2205317" cy="50152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86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5000"/>
                </a:lnSpc>
              </a:pPr>
              <a:r>
                <a:rPr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Tomcat 7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27893" y="2583618"/>
              <a:ext cx="2218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accent6">
                      <a:lumMod val="10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服务器</a:t>
              </a:r>
              <a:endParaRPr lang="id-ID" sz="1400" b="1" dirty="0">
                <a:solidFill>
                  <a:schemeClr val="accent6">
                    <a:lumMod val="10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5744346" y="3210101"/>
            <a:ext cx="502702" cy="38382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2000" dirty="0">
                <a:solidFill>
                  <a:srgbClr val="FFFFF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735636" y="4476495"/>
            <a:ext cx="502702" cy="38382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id-ID" sz="2000" dirty="0">
                <a:solidFill>
                  <a:srgbClr val="FFFFF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02</a:t>
            </a:r>
            <a:endParaRPr lang="en-US" sz="2000" dirty="0">
              <a:solidFill>
                <a:srgbClr val="FFFFFF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892050" y="3108974"/>
            <a:ext cx="555387" cy="550931"/>
          </a:xfrm>
          <a:prstGeom prst="roundRect">
            <a:avLst/>
          </a:prstGeom>
          <a:solidFill>
            <a:schemeClr val="accent6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 dirty="0">
              <a:solidFill>
                <a:schemeClr val="bg1">
                  <a:lumMod val="5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8892050" y="4350583"/>
            <a:ext cx="555387" cy="550931"/>
          </a:xfrm>
          <a:prstGeom prst="roundRect">
            <a:avLst/>
          </a:prstGeom>
          <a:solidFill>
            <a:schemeClr val="accent4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 dirty="0">
              <a:solidFill>
                <a:schemeClr val="bg1">
                  <a:lumMod val="5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9608802" y="3002782"/>
            <a:ext cx="2218765" cy="810399"/>
            <a:chOff x="8027893" y="2583618"/>
            <a:chExt cx="2218765" cy="810399"/>
          </a:xfrm>
        </p:grpSpPr>
        <p:sp>
          <p:nvSpPr>
            <p:cNvPr id="45" name="Text Placeholder 5"/>
            <p:cNvSpPr txBox="1"/>
            <p:nvPr/>
          </p:nvSpPr>
          <p:spPr>
            <a:xfrm>
              <a:off x="8041341" y="2846037"/>
              <a:ext cx="2205317" cy="5479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86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5000"/>
                </a:lnSpc>
              </a:pPr>
              <a:r>
                <a:rPr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eclipse 2019-03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27893" y="2583618"/>
              <a:ext cx="2218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accent6">
                      <a:lumMod val="10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开发工具</a:t>
              </a:r>
              <a:endParaRPr lang="id-ID" sz="1400" b="1" dirty="0">
                <a:solidFill>
                  <a:schemeClr val="accent6">
                    <a:lumMod val="10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608802" y="4255149"/>
            <a:ext cx="2218765" cy="763946"/>
            <a:chOff x="8027893" y="2583618"/>
            <a:chExt cx="2218765" cy="763946"/>
          </a:xfrm>
        </p:grpSpPr>
        <p:sp>
          <p:nvSpPr>
            <p:cNvPr id="48" name="Text Placeholder 5"/>
            <p:cNvSpPr txBox="1"/>
            <p:nvPr/>
          </p:nvSpPr>
          <p:spPr>
            <a:xfrm>
              <a:off x="8041341" y="2846037"/>
              <a:ext cx="2205317" cy="50152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86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5000"/>
                </a:lnSpc>
              </a:pPr>
              <a:r>
                <a:rPr lang="en-US" altLang="zh-CN" dirty="0" smtClean="0"/>
                <a:t>5.0.4.RELEASE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27893" y="2583618"/>
              <a:ext cx="2218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Spring </a:t>
              </a:r>
              <a:r>
                <a:rPr lang="zh-CN" alt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rPr>
                <a:t>版本</a:t>
              </a:r>
              <a:endParaRPr lang="id-ID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50" name="Rectangle 49"/>
          <p:cNvSpPr/>
          <p:nvPr/>
        </p:nvSpPr>
        <p:spPr>
          <a:xfrm>
            <a:off x="8927101" y="3210101"/>
            <a:ext cx="502702" cy="38382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id-ID" sz="2000" dirty="0">
                <a:solidFill>
                  <a:srgbClr val="FFFFF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03</a:t>
            </a:r>
            <a:endParaRPr lang="en-US" sz="2000" dirty="0">
              <a:solidFill>
                <a:srgbClr val="FFFFFF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918391" y="4476495"/>
            <a:ext cx="502702" cy="38382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id-ID" sz="2000" dirty="0">
                <a:solidFill>
                  <a:srgbClr val="FFFFFF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04</a:t>
            </a:r>
            <a:endParaRPr lang="en-US" sz="2000" dirty="0">
              <a:solidFill>
                <a:srgbClr val="FFFFFF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497147" y="1836719"/>
            <a:ext cx="2649838" cy="4368561"/>
            <a:chOff x="4710994" y="2020965"/>
            <a:chExt cx="2649838" cy="4368561"/>
          </a:xfrm>
        </p:grpSpPr>
        <p:sp>
          <p:nvSpPr>
            <p:cNvPr id="53" name="Freeform 5"/>
            <p:cNvSpPr/>
            <p:nvPr/>
          </p:nvSpPr>
          <p:spPr bwMode="auto">
            <a:xfrm>
              <a:off x="5668197" y="6203630"/>
              <a:ext cx="712603" cy="185896"/>
            </a:xfrm>
            <a:custGeom>
              <a:avLst/>
              <a:gdLst>
                <a:gd name="T0" fmla="*/ 339 w 339"/>
                <a:gd name="T1" fmla="*/ 45 h 89"/>
                <a:gd name="T2" fmla="*/ 291 w 339"/>
                <a:gd name="T3" fmla="*/ 89 h 89"/>
                <a:gd name="T4" fmla="*/ 48 w 339"/>
                <a:gd name="T5" fmla="*/ 89 h 89"/>
                <a:gd name="T6" fmla="*/ 0 w 339"/>
                <a:gd name="T7" fmla="*/ 45 h 89"/>
                <a:gd name="T8" fmla="*/ 0 w 339"/>
                <a:gd name="T9" fmla="*/ 45 h 89"/>
                <a:gd name="T10" fmla="*/ 48 w 339"/>
                <a:gd name="T11" fmla="*/ 0 h 89"/>
                <a:gd name="T12" fmla="*/ 291 w 339"/>
                <a:gd name="T13" fmla="*/ 0 h 89"/>
                <a:gd name="T14" fmla="*/ 339 w 339"/>
                <a:gd name="T15" fmla="*/ 4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9" h="89">
                  <a:moveTo>
                    <a:pt x="339" y="45"/>
                  </a:moveTo>
                  <a:cubicBezTo>
                    <a:pt x="339" y="69"/>
                    <a:pt x="318" y="89"/>
                    <a:pt x="291" y="89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21" y="89"/>
                    <a:pt x="0" y="69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1" y="0"/>
                    <a:pt x="48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318" y="0"/>
                    <a:pt x="339" y="20"/>
                    <a:pt x="339" y="4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solidFill>
                  <a:schemeClr val="bg2">
                    <a:lumMod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54" name="Freeform 6"/>
            <p:cNvSpPr/>
            <p:nvPr/>
          </p:nvSpPr>
          <p:spPr bwMode="auto">
            <a:xfrm>
              <a:off x="5496977" y="6131880"/>
              <a:ext cx="1055043" cy="158175"/>
            </a:xfrm>
            <a:custGeom>
              <a:avLst/>
              <a:gdLst>
                <a:gd name="T0" fmla="*/ 68 w 503"/>
                <a:gd name="T1" fmla="*/ 75 h 75"/>
                <a:gd name="T2" fmla="*/ 434 w 503"/>
                <a:gd name="T3" fmla="*/ 75 h 75"/>
                <a:gd name="T4" fmla="*/ 464 w 503"/>
                <a:gd name="T5" fmla="*/ 45 h 75"/>
                <a:gd name="T6" fmla="*/ 503 w 503"/>
                <a:gd name="T7" fmla="*/ 0 h 75"/>
                <a:gd name="T8" fmla="*/ 0 w 503"/>
                <a:gd name="T9" fmla="*/ 0 h 75"/>
                <a:gd name="T10" fmla="*/ 3 w 503"/>
                <a:gd name="T11" fmla="*/ 6 h 75"/>
                <a:gd name="T12" fmla="*/ 68 w 503"/>
                <a:gd name="T13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3" h="75">
                  <a:moveTo>
                    <a:pt x="68" y="75"/>
                  </a:moveTo>
                  <a:cubicBezTo>
                    <a:pt x="434" y="75"/>
                    <a:pt x="434" y="75"/>
                    <a:pt x="434" y="75"/>
                  </a:cubicBezTo>
                  <a:cubicBezTo>
                    <a:pt x="440" y="70"/>
                    <a:pt x="449" y="60"/>
                    <a:pt x="464" y="45"/>
                  </a:cubicBezTo>
                  <a:cubicBezTo>
                    <a:pt x="485" y="24"/>
                    <a:pt x="497" y="10"/>
                    <a:pt x="50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4"/>
                    <a:pt x="3" y="6"/>
                  </a:cubicBezTo>
                  <a:cubicBezTo>
                    <a:pt x="8" y="13"/>
                    <a:pt x="56" y="62"/>
                    <a:pt x="68" y="7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solidFill>
                  <a:schemeClr val="bg2">
                    <a:lumMod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55" name="Freeform 7"/>
            <p:cNvSpPr/>
            <p:nvPr/>
          </p:nvSpPr>
          <p:spPr bwMode="auto">
            <a:xfrm>
              <a:off x="5461102" y="5613328"/>
              <a:ext cx="1133315" cy="107624"/>
            </a:xfrm>
            <a:custGeom>
              <a:avLst/>
              <a:gdLst>
                <a:gd name="T0" fmla="*/ 540 w 540"/>
                <a:gd name="T1" fmla="*/ 25 h 51"/>
                <a:gd name="T2" fmla="*/ 517 w 540"/>
                <a:gd name="T3" fmla="*/ 51 h 51"/>
                <a:gd name="T4" fmla="*/ 23 w 540"/>
                <a:gd name="T5" fmla="*/ 51 h 51"/>
                <a:gd name="T6" fmla="*/ 0 w 540"/>
                <a:gd name="T7" fmla="*/ 25 h 51"/>
                <a:gd name="T8" fmla="*/ 0 w 540"/>
                <a:gd name="T9" fmla="*/ 25 h 51"/>
                <a:gd name="T10" fmla="*/ 23 w 540"/>
                <a:gd name="T11" fmla="*/ 0 h 51"/>
                <a:gd name="T12" fmla="*/ 517 w 540"/>
                <a:gd name="T13" fmla="*/ 0 h 51"/>
                <a:gd name="T14" fmla="*/ 540 w 540"/>
                <a:gd name="T15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0" h="51">
                  <a:moveTo>
                    <a:pt x="540" y="25"/>
                  </a:moveTo>
                  <a:cubicBezTo>
                    <a:pt x="540" y="40"/>
                    <a:pt x="529" y="51"/>
                    <a:pt x="517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10" y="51"/>
                    <a:pt x="0" y="40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517" y="0"/>
                    <a:pt x="517" y="0"/>
                    <a:pt x="517" y="0"/>
                  </a:cubicBezTo>
                  <a:cubicBezTo>
                    <a:pt x="529" y="0"/>
                    <a:pt x="540" y="11"/>
                    <a:pt x="540" y="25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solidFill>
                  <a:schemeClr val="bg2">
                    <a:lumMod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56" name="Freeform 8"/>
            <p:cNvSpPr/>
            <p:nvPr/>
          </p:nvSpPr>
          <p:spPr bwMode="auto">
            <a:xfrm>
              <a:off x="5461102" y="5771503"/>
              <a:ext cx="1133315" cy="109255"/>
            </a:xfrm>
            <a:custGeom>
              <a:avLst/>
              <a:gdLst>
                <a:gd name="T0" fmla="*/ 540 w 540"/>
                <a:gd name="T1" fmla="*/ 26 h 52"/>
                <a:gd name="T2" fmla="*/ 517 w 540"/>
                <a:gd name="T3" fmla="*/ 52 h 52"/>
                <a:gd name="T4" fmla="*/ 23 w 540"/>
                <a:gd name="T5" fmla="*/ 52 h 52"/>
                <a:gd name="T6" fmla="*/ 0 w 540"/>
                <a:gd name="T7" fmla="*/ 26 h 52"/>
                <a:gd name="T8" fmla="*/ 0 w 540"/>
                <a:gd name="T9" fmla="*/ 26 h 52"/>
                <a:gd name="T10" fmla="*/ 23 w 540"/>
                <a:gd name="T11" fmla="*/ 0 h 52"/>
                <a:gd name="T12" fmla="*/ 517 w 540"/>
                <a:gd name="T13" fmla="*/ 0 h 52"/>
                <a:gd name="T14" fmla="*/ 540 w 540"/>
                <a:gd name="T15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0" h="52">
                  <a:moveTo>
                    <a:pt x="540" y="26"/>
                  </a:moveTo>
                  <a:cubicBezTo>
                    <a:pt x="540" y="40"/>
                    <a:pt x="529" y="52"/>
                    <a:pt x="517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0" y="52"/>
                    <a:pt x="0" y="40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0" y="0"/>
                    <a:pt x="23" y="0"/>
                  </a:cubicBezTo>
                  <a:cubicBezTo>
                    <a:pt x="517" y="0"/>
                    <a:pt x="517" y="0"/>
                    <a:pt x="517" y="0"/>
                  </a:cubicBezTo>
                  <a:cubicBezTo>
                    <a:pt x="529" y="0"/>
                    <a:pt x="540" y="12"/>
                    <a:pt x="540" y="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solidFill>
                  <a:schemeClr val="bg2">
                    <a:lumMod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57" name="Freeform 9"/>
            <p:cNvSpPr/>
            <p:nvPr/>
          </p:nvSpPr>
          <p:spPr bwMode="auto">
            <a:xfrm>
              <a:off x="5461102" y="5929677"/>
              <a:ext cx="1133315" cy="109255"/>
            </a:xfrm>
            <a:custGeom>
              <a:avLst/>
              <a:gdLst>
                <a:gd name="T0" fmla="*/ 540 w 540"/>
                <a:gd name="T1" fmla="*/ 26 h 52"/>
                <a:gd name="T2" fmla="*/ 517 w 540"/>
                <a:gd name="T3" fmla="*/ 52 h 52"/>
                <a:gd name="T4" fmla="*/ 23 w 540"/>
                <a:gd name="T5" fmla="*/ 52 h 52"/>
                <a:gd name="T6" fmla="*/ 0 w 540"/>
                <a:gd name="T7" fmla="*/ 26 h 52"/>
                <a:gd name="T8" fmla="*/ 0 w 540"/>
                <a:gd name="T9" fmla="*/ 26 h 52"/>
                <a:gd name="T10" fmla="*/ 23 w 540"/>
                <a:gd name="T11" fmla="*/ 0 h 52"/>
                <a:gd name="T12" fmla="*/ 517 w 540"/>
                <a:gd name="T13" fmla="*/ 0 h 52"/>
                <a:gd name="T14" fmla="*/ 540 w 540"/>
                <a:gd name="T15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0" h="52">
                  <a:moveTo>
                    <a:pt x="540" y="26"/>
                  </a:moveTo>
                  <a:cubicBezTo>
                    <a:pt x="540" y="40"/>
                    <a:pt x="529" y="52"/>
                    <a:pt x="517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0" y="52"/>
                    <a:pt x="0" y="40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0" y="0"/>
                    <a:pt x="23" y="0"/>
                  </a:cubicBezTo>
                  <a:cubicBezTo>
                    <a:pt x="517" y="0"/>
                    <a:pt x="517" y="0"/>
                    <a:pt x="517" y="0"/>
                  </a:cubicBezTo>
                  <a:cubicBezTo>
                    <a:pt x="529" y="0"/>
                    <a:pt x="540" y="12"/>
                    <a:pt x="540" y="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solidFill>
                  <a:schemeClr val="bg2">
                    <a:lumMod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58" name="Freeform 10"/>
            <p:cNvSpPr/>
            <p:nvPr/>
          </p:nvSpPr>
          <p:spPr bwMode="auto">
            <a:xfrm>
              <a:off x="5461102" y="6073176"/>
              <a:ext cx="1121901" cy="66857"/>
            </a:xfrm>
            <a:custGeom>
              <a:avLst/>
              <a:gdLst>
                <a:gd name="T0" fmla="*/ 535 w 535"/>
                <a:gd name="T1" fmla="*/ 16 h 32"/>
                <a:gd name="T2" fmla="*/ 513 w 535"/>
                <a:gd name="T3" fmla="*/ 32 h 32"/>
                <a:gd name="T4" fmla="*/ 23 w 535"/>
                <a:gd name="T5" fmla="*/ 32 h 32"/>
                <a:gd name="T6" fmla="*/ 0 w 535"/>
                <a:gd name="T7" fmla="*/ 16 h 32"/>
                <a:gd name="T8" fmla="*/ 0 w 535"/>
                <a:gd name="T9" fmla="*/ 16 h 32"/>
                <a:gd name="T10" fmla="*/ 23 w 535"/>
                <a:gd name="T11" fmla="*/ 0 h 32"/>
                <a:gd name="T12" fmla="*/ 513 w 535"/>
                <a:gd name="T13" fmla="*/ 0 h 32"/>
                <a:gd name="T14" fmla="*/ 535 w 535"/>
                <a:gd name="T15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5" h="32">
                  <a:moveTo>
                    <a:pt x="535" y="16"/>
                  </a:moveTo>
                  <a:cubicBezTo>
                    <a:pt x="535" y="25"/>
                    <a:pt x="525" y="32"/>
                    <a:pt x="51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10" y="32"/>
                    <a:pt x="0" y="25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10" y="0"/>
                    <a:pt x="23" y="0"/>
                  </a:cubicBezTo>
                  <a:cubicBezTo>
                    <a:pt x="513" y="0"/>
                    <a:pt x="513" y="0"/>
                    <a:pt x="513" y="0"/>
                  </a:cubicBezTo>
                  <a:cubicBezTo>
                    <a:pt x="525" y="0"/>
                    <a:pt x="535" y="7"/>
                    <a:pt x="535" y="1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59" name="Freeform 11"/>
            <p:cNvSpPr/>
            <p:nvPr/>
          </p:nvSpPr>
          <p:spPr bwMode="auto">
            <a:xfrm>
              <a:off x="5451318" y="5453522"/>
              <a:ext cx="1151253" cy="109255"/>
            </a:xfrm>
            <a:custGeom>
              <a:avLst/>
              <a:gdLst>
                <a:gd name="T0" fmla="*/ 548 w 548"/>
                <a:gd name="T1" fmla="*/ 26 h 52"/>
                <a:gd name="T2" fmla="*/ 524 w 548"/>
                <a:gd name="T3" fmla="*/ 52 h 52"/>
                <a:gd name="T4" fmla="*/ 23 w 548"/>
                <a:gd name="T5" fmla="*/ 52 h 52"/>
                <a:gd name="T6" fmla="*/ 0 w 548"/>
                <a:gd name="T7" fmla="*/ 26 h 52"/>
                <a:gd name="T8" fmla="*/ 0 w 548"/>
                <a:gd name="T9" fmla="*/ 26 h 52"/>
                <a:gd name="T10" fmla="*/ 23 w 548"/>
                <a:gd name="T11" fmla="*/ 0 h 52"/>
                <a:gd name="T12" fmla="*/ 524 w 548"/>
                <a:gd name="T13" fmla="*/ 0 h 52"/>
                <a:gd name="T14" fmla="*/ 548 w 548"/>
                <a:gd name="T15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8" h="52">
                  <a:moveTo>
                    <a:pt x="548" y="26"/>
                  </a:moveTo>
                  <a:cubicBezTo>
                    <a:pt x="548" y="40"/>
                    <a:pt x="537" y="52"/>
                    <a:pt x="524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0" y="52"/>
                    <a:pt x="0" y="40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0" y="0"/>
                    <a:pt x="23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537" y="0"/>
                    <a:pt x="548" y="12"/>
                    <a:pt x="548" y="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solidFill>
                  <a:schemeClr val="bg2">
                    <a:lumMod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0" name="Freeform 12"/>
            <p:cNvSpPr/>
            <p:nvPr/>
          </p:nvSpPr>
          <p:spPr bwMode="auto">
            <a:xfrm>
              <a:off x="5611124" y="2020965"/>
              <a:ext cx="1749708" cy="1105593"/>
            </a:xfrm>
            <a:custGeom>
              <a:avLst/>
              <a:gdLst>
                <a:gd name="T0" fmla="*/ 0 w 1073"/>
                <a:gd name="T1" fmla="*/ 0 h 678"/>
                <a:gd name="T2" fmla="*/ 1073 w 1073"/>
                <a:gd name="T3" fmla="*/ 678 h 678"/>
                <a:gd name="T4" fmla="*/ 868 w 1073"/>
                <a:gd name="T5" fmla="*/ 238 h 678"/>
                <a:gd name="T6" fmla="*/ 401 w 1073"/>
                <a:gd name="T7" fmla="*/ 0 h 678"/>
                <a:gd name="T8" fmla="*/ 0 w 1073"/>
                <a:gd name="T9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3" h="678">
                  <a:moveTo>
                    <a:pt x="0" y="0"/>
                  </a:moveTo>
                  <a:lnTo>
                    <a:pt x="1073" y="678"/>
                  </a:lnTo>
                  <a:lnTo>
                    <a:pt x="868" y="238"/>
                  </a:lnTo>
                  <a:lnTo>
                    <a:pt x="4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1" name="Freeform 13"/>
            <p:cNvSpPr/>
            <p:nvPr/>
          </p:nvSpPr>
          <p:spPr bwMode="auto">
            <a:xfrm>
              <a:off x="5611124" y="2020965"/>
              <a:ext cx="1749708" cy="1105593"/>
            </a:xfrm>
            <a:custGeom>
              <a:avLst/>
              <a:gdLst>
                <a:gd name="T0" fmla="*/ 0 w 1073"/>
                <a:gd name="T1" fmla="*/ 0 h 678"/>
                <a:gd name="T2" fmla="*/ 1073 w 1073"/>
                <a:gd name="T3" fmla="*/ 678 h 678"/>
                <a:gd name="T4" fmla="*/ 868 w 1073"/>
                <a:gd name="T5" fmla="*/ 238 h 678"/>
                <a:gd name="T6" fmla="*/ 401 w 1073"/>
                <a:gd name="T7" fmla="*/ 0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3" h="678">
                  <a:moveTo>
                    <a:pt x="0" y="0"/>
                  </a:moveTo>
                  <a:lnTo>
                    <a:pt x="1073" y="678"/>
                  </a:lnTo>
                  <a:lnTo>
                    <a:pt x="868" y="238"/>
                  </a:lnTo>
                  <a:lnTo>
                    <a:pt x="401" y="0"/>
                  </a:lnTo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2" name="Freeform 14"/>
            <p:cNvSpPr/>
            <p:nvPr/>
          </p:nvSpPr>
          <p:spPr bwMode="auto">
            <a:xfrm>
              <a:off x="4710994" y="2924355"/>
              <a:ext cx="2649838" cy="779460"/>
            </a:xfrm>
            <a:custGeom>
              <a:avLst/>
              <a:gdLst>
                <a:gd name="T0" fmla="*/ 0 w 1625"/>
                <a:gd name="T1" fmla="*/ 0 h 478"/>
                <a:gd name="T2" fmla="*/ 1625 w 1625"/>
                <a:gd name="T3" fmla="*/ 204 h 478"/>
                <a:gd name="T4" fmla="*/ 1608 w 1625"/>
                <a:gd name="T5" fmla="*/ 426 h 478"/>
                <a:gd name="T6" fmla="*/ 0 w 1625"/>
                <a:gd name="T7" fmla="*/ 478 h 478"/>
                <a:gd name="T8" fmla="*/ 0 w 1625"/>
                <a:gd name="T9" fmla="*/ 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5" h="478">
                  <a:moveTo>
                    <a:pt x="0" y="0"/>
                  </a:moveTo>
                  <a:lnTo>
                    <a:pt x="1625" y="204"/>
                  </a:lnTo>
                  <a:lnTo>
                    <a:pt x="1608" y="426"/>
                  </a:lnTo>
                  <a:lnTo>
                    <a:pt x="0" y="4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3" name="Freeform 15"/>
            <p:cNvSpPr/>
            <p:nvPr/>
          </p:nvSpPr>
          <p:spPr bwMode="auto">
            <a:xfrm>
              <a:off x="4914828" y="2409064"/>
              <a:ext cx="2446004" cy="1924189"/>
            </a:xfrm>
            <a:custGeom>
              <a:avLst/>
              <a:gdLst>
                <a:gd name="T0" fmla="*/ 1295 w 1500"/>
                <a:gd name="T1" fmla="*/ 0 h 1180"/>
                <a:gd name="T2" fmla="*/ 0 w 1500"/>
                <a:gd name="T3" fmla="*/ 1077 h 1180"/>
                <a:gd name="T4" fmla="*/ 57 w 1500"/>
                <a:gd name="T5" fmla="*/ 1180 h 1180"/>
                <a:gd name="T6" fmla="*/ 1500 w 1500"/>
                <a:gd name="T7" fmla="*/ 440 h 1180"/>
                <a:gd name="T8" fmla="*/ 1295 w 1500"/>
                <a:gd name="T9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0" h="1180">
                  <a:moveTo>
                    <a:pt x="1295" y="0"/>
                  </a:moveTo>
                  <a:lnTo>
                    <a:pt x="0" y="1077"/>
                  </a:lnTo>
                  <a:lnTo>
                    <a:pt x="57" y="1180"/>
                  </a:lnTo>
                  <a:lnTo>
                    <a:pt x="1500" y="440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4" name="Freeform 16"/>
            <p:cNvSpPr/>
            <p:nvPr/>
          </p:nvSpPr>
          <p:spPr bwMode="auto">
            <a:xfrm>
              <a:off x="4914828" y="2409064"/>
              <a:ext cx="2446004" cy="1924189"/>
            </a:xfrm>
            <a:custGeom>
              <a:avLst/>
              <a:gdLst>
                <a:gd name="T0" fmla="*/ 1295 w 1500"/>
                <a:gd name="T1" fmla="*/ 0 h 1180"/>
                <a:gd name="T2" fmla="*/ 0 w 1500"/>
                <a:gd name="T3" fmla="*/ 1077 h 1180"/>
                <a:gd name="T4" fmla="*/ 57 w 1500"/>
                <a:gd name="T5" fmla="*/ 1180 h 1180"/>
                <a:gd name="T6" fmla="*/ 1500 w 1500"/>
                <a:gd name="T7" fmla="*/ 44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0" h="1180">
                  <a:moveTo>
                    <a:pt x="1295" y="0"/>
                  </a:moveTo>
                  <a:lnTo>
                    <a:pt x="0" y="1077"/>
                  </a:lnTo>
                  <a:lnTo>
                    <a:pt x="57" y="1180"/>
                  </a:lnTo>
                  <a:lnTo>
                    <a:pt x="1500" y="440"/>
                  </a:lnTo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5" name="Freeform 17"/>
            <p:cNvSpPr/>
            <p:nvPr/>
          </p:nvSpPr>
          <p:spPr bwMode="auto">
            <a:xfrm>
              <a:off x="4914828" y="4165294"/>
              <a:ext cx="1969849" cy="787613"/>
            </a:xfrm>
            <a:custGeom>
              <a:avLst/>
              <a:gdLst>
                <a:gd name="T0" fmla="*/ 0 w 1208"/>
                <a:gd name="T1" fmla="*/ 0 h 483"/>
                <a:gd name="T2" fmla="*/ 1208 w 1208"/>
                <a:gd name="T3" fmla="*/ 258 h 483"/>
                <a:gd name="T4" fmla="*/ 1138 w 1208"/>
                <a:gd name="T5" fmla="*/ 483 h 483"/>
                <a:gd name="T6" fmla="*/ 57 w 1208"/>
                <a:gd name="T7" fmla="*/ 103 h 483"/>
                <a:gd name="T8" fmla="*/ 0 w 1208"/>
                <a:gd name="T9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8" h="483">
                  <a:moveTo>
                    <a:pt x="0" y="0"/>
                  </a:moveTo>
                  <a:lnTo>
                    <a:pt x="1208" y="258"/>
                  </a:lnTo>
                  <a:lnTo>
                    <a:pt x="1138" y="483"/>
                  </a:lnTo>
                  <a:lnTo>
                    <a:pt x="57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6" name="Freeform 18"/>
            <p:cNvSpPr/>
            <p:nvPr/>
          </p:nvSpPr>
          <p:spPr bwMode="auto">
            <a:xfrm>
              <a:off x="5185519" y="3257012"/>
              <a:ext cx="2175313" cy="1585010"/>
            </a:xfrm>
            <a:custGeom>
              <a:avLst/>
              <a:gdLst>
                <a:gd name="T0" fmla="*/ 1334 w 1334"/>
                <a:gd name="T1" fmla="*/ 0 h 972"/>
                <a:gd name="T2" fmla="*/ 0 w 1334"/>
                <a:gd name="T3" fmla="*/ 860 h 972"/>
                <a:gd name="T4" fmla="*/ 31 w 1334"/>
                <a:gd name="T5" fmla="*/ 972 h 972"/>
                <a:gd name="T6" fmla="*/ 1317 w 1334"/>
                <a:gd name="T7" fmla="*/ 222 h 972"/>
                <a:gd name="T8" fmla="*/ 1334 w 1334"/>
                <a:gd name="T9" fmla="*/ 0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972">
                  <a:moveTo>
                    <a:pt x="1334" y="0"/>
                  </a:moveTo>
                  <a:lnTo>
                    <a:pt x="0" y="860"/>
                  </a:lnTo>
                  <a:lnTo>
                    <a:pt x="31" y="972"/>
                  </a:lnTo>
                  <a:lnTo>
                    <a:pt x="1317" y="222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7" name="Freeform 19"/>
            <p:cNvSpPr/>
            <p:nvPr/>
          </p:nvSpPr>
          <p:spPr bwMode="auto">
            <a:xfrm>
              <a:off x="5185519" y="3257012"/>
              <a:ext cx="2175313" cy="1585010"/>
            </a:xfrm>
            <a:custGeom>
              <a:avLst/>
              <a:gdLst>
                <a:gd name="T0" fmla="*/ 1334 w 1334"/>
                <a:gd name="T1" fmla="*/ 0 h 972"/>
                <a:gd name="T2" fmla="*/ 0 w 1334"/>
                <a:gd name="T3" fmla="*/ 860 h 972"/>
                <a:gd name="T4" fmla="*/ 31 w 1334"/>
                <a:gd name="T5" fmla="*/ 972 h 972"/>
                <a:gd name="T6" fmla="*/ 1317 w 1334"/>
                <a:gd name="T7" fmla="*/ 222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4" h="972">
                  <a:moveTo>
                    <a:pt x="1334" y="0"/>
                  </a:moveTo>
                  <a:lnTo>
                    <a:pt x="0" y="860"/>
                  </a:lnTo>
                  <a:lnTo>
                    <a:pt x="31" y="972"/>
                  </a:lnTo>
                  <a:lnTo>
                    <a:pt x="1317" y="222"/>
                  </a:lnTo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8" name="Freeform 20"/>
            <p:cNvSpPr/>
            <p:nvPr/>
          </p:nvSpPr>
          <p:spPr bwMode="auto">
            <a:xfrm>
              <a:off x="5185519" y="4659387"/>
              <a:ext cx="1488801" cy="694665"/>
            </a:xfrm>
            <a:custGeom>
              <a:avLst/>
              <a:gdLst>
                <a:gd name="T0" fmla="*/ 0 w 913"/>
                <a:gd name="T1" fmla="*/ 0 h 426"/>
                <a:gd name="T2" fmla="*/ 913 w 913"/>
                <a:gd name="T3" fmla="*/ 361 h 426"/>
                <a:gd name="T4" fmla="*/ 864 w 913"/>
                <a:gd name="T5" fmla="*/ 426 h 426"/>
                <a:gd name="T6" fmla="*/ 31 w 913"/>
                <a:gd name="T7" fmla="*/ 112 h 426"/>
                <a:gd name="T8" fmla="*/ 0 w 913"/>
                <a:gd name="T9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3" h="426">
                  <a:moveTo>
                    <a:pt x="0" y="0"/>
                  </a:moveTo>
                  <a:lnTo>
                    <a:pt x="913" y="361"/>
                  </a:lnTo>
                  <a:lnTo>
                    <a:pt x="864" y="426"/>
                  </a:lnTo>
                  <a:lnTo>
                    <a:pt x="31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69" name="Freeform 21"/>
            <p:cNvSpPr/>
            <p:nvPr/>
          </p:nvSpPr>
          <p:spPr bwMode="auto">
            <a:xfrm>
              <a:off x="4710994" y="2020965"/>
              <a:ext cx="1554028" cy="1682850"/>
            </a:xfrm>
            <a:custGeom>
              <a:avLst/>
              <a:gdLst>
                <a:gd name="T0" fmla="*/ 552 w 953"/>
                <a:gd name="T1" fmla="*/ 0 h 1032"/>
                <a:gd name="T2" fmla="*/ 0 w 953"/>
                <a:gd name="T3" fmla="*/ 554 h 1032"/>
                <a:gd name="T4" fmla="*/ 0 w 953"/>
                <a:gd name="T5" fmla="*/ 1032 h 1032"/>
                <a:gd name="T6" fmla="*/ 953 w 953"/>
                <a:gd name="T7" fmla="*/ 0 h 1032"/>
                <a:gd name="T8" fmla="*/ 552 w 953"/>
                <a:gd name="T9" fmla="*/ 0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3" h="1032">
                  <a:moveTo>
                    <a:pt x="552" y="0"/>
                  </a:moveTo>
                  <a:lnTo>
                    <a:pt x="0" y="554"/>
                  </a:lnTo>
                  <a:lnTo>
                    <a:pt x="0" y="1032"/>
                  </a:lnTo>
                  <a:lnTo>
                    <a:pt x="953" y="0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0" name="Freeform 22"/>
            <p:cNvSpPr/>
            <p:nvPr/>
          </p:nvSpPr>
          <p:spPr bwMode="auto">
            <a:xfrm>
              <a:off x="5382830" y="4586007"/>
              <a:ext cx="1501847" cy="768045"/>
            </a:xfrm>
            <a:custGeom>
              <a:avLst/>
              <a:gdLst>
                <a:gd name="T0" fmla="*/ 58 w 921"/>
                <a:gd name="T1" fmla="*/ 471 h 471"/>
                <a:gd name="T2" fmla="*/ 851 w 921"/>
                <a:gd name="T3" fmla="*/ 225 h 471"/>
                <a:gd name="T4" fmla="*/ 921 w 921"/>
                <a:gd name="T5" fmla="*/ 0 h 471"/>
                <a:gd name="T6" fmla="*/ 0 w 921"/>
                <a:gd name="T7" fmla="*/ 415 h 471"/>
                <a:gd name="T8" fmla="*/ 58 w 921"/>
                <a:gd name="T9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1" h="471">
                  <a:moveTo>
                    <a:pt x="58" y="471"/>
                  </a:moveTo>
                  <a:lnTo>
                    <a:pt x="851" y="225"/>
                  </a:lnTo>
                  <a:lnTo>
                    <a:pt x="921" y="0"/>
                  </a:lnTo>
                  <a:lnTo>
                    <a:pt x="0" y="415"/>
                  </a:lnTo>
                  <a:lnTo>
                    <a:pt x="58" y="471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71" name="Freeform 23"/>
            <p:cNvSpPr/>
            <p:nvPr/>
          </p:nvSpPr>
          <p:spPr bwMode="auto">
            <a:xfrm>
              <a:off x="5382830" y="5248058"/>
              <a:ext cx="1291490" cy="105993"/>
            </a:xfrm>
            <a:custGeom>
              <a:avLst/>
              <a:gdLst>
                <a:gd name="T0" fmla="*/ 0 w 792"/>
                <a:gd name="T1" fmla="*/ 9 h 65"/>
                <a:gd name="T2" fmla="*/ 792 w 792"/>
                <a:gd name="T3" fmla="*/ 0 h 65"/>
                <a:gd name="T4" fmla="*/ 743 w 792"/>
                <a:gd name="T5" fmla="*/ 65 h 65"/>
                <a:gd name="T6" fmla="*/ 58 w 792"/>
                <a:gd name="T7" fmla="*/ 65 h 65"/>
                <a:gd name="T8" fmla="*/ 0 w 792"/>
                <a:gd name="T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2" h="65">
                  <a:moveTo>
                    <a:pt x="0" y="9"/>
                  </a:moveTo>
                  <a:lnTo>
                    <a:pt x="792" y="0"/>
                  </a:lnTo>
                  <a:lnTo>
                    <a:pt x="743" y="65"/>
                  </a:lnTo>
                  <a:lnTo>
                    <a:pt x="58" y="65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</p:spPr>
          <p:txBody>
            <a:bodyPr vert="horz" wrap="square" lIns="74295" tIns="37148" rIns="74295" bIns="37148" numCol="1" anchor="t" anchorCtr="0" compatLnSpc="1"/>
            <a:lstStyle/>
            <a:p>
              <a:endParaRPr lang="id-ID" sz="1465" dirty="0"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1199861" y="716170"/>
            <a:ext cx="17748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zh-CN" sz="2800" spc="3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</a:rPr>
              <a:t>开发</a:t>
            </a:r>
            <a:r>
              <a:rPr lang="zh-CN" altLang="zh-CN" sz="28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</a:rPr>
              <a:t>环境</a:t>
            </a:r>
          </a:p>
          <a:p>
            <a:endParaRPr lang="zh-CN" altLang="en-US" sz="2800" spc="300" dirty="0">
              <a:solidFill>
                <a:prstClr val="black">
                  <a:lumMod val="85000"/>
                  <a:lumOff val="15000"/>
                </a:prst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06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76" name="直接连接符 75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709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40" grpId="0"/>
      <p:bldP spid="41" grpId="0"/>
      <p:bldP spid="42" grpId="0" animBg="1"/>
      <p:bldP spid="43" grpId="0" animBg="1"/>
      <p:bldP spid="50" grpId="0"/>
      <p:bldP spid="51" grpId="0"/>
      <p:bldP spid="74" grpId="0"/>
      <p:bldP spid="75" grpId="0"/>
      <p:bldP spid="7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4"/>
          <p:cNvGrpSpPr>
            <a:grpSpLocks noChangeAspect="1"/>
          </p:cNvGrpSpPr>
          <p:nvPr/>
        </p:nvGrpSpPr>
        <p:grpSpPr bwMode="auto">
          <a:xfrm>
            <a:off x="4006734" y="2263464"/>
            <a:ext cx="4178531" cy="3651358"/>
            <a:chOff x="2360" y="1275"/>
            <a:chExt cx="3012" cy="2632"/>
          </a:xfrm>
        </p:grpSpPr>
        <p:sp>
          <p:nvSpPr>
            <p:cNvPr id="163" name="Freeform 5"/>
            <p:cNvSpPr>
              <a:spLocks/>
            </p:cNvSpPr>
            <p:nvPr/>
          </p:nvSpPr>
          <p:spPr bwMode="auto">
            <a:xfrm>
              <a:off x="2360" y="1275"/>
              <a:ext cx="3012" cy="2632"/>
            </a:xfrm>
            <a:custGeom>
              <a:avLst/>
              <a:gdLst>
                <a:gd name="T0" fmla="*/ 1199 w 1272"/>
                <a:gd name="T1" fmla="*/ 585 h 1111"/>
                <a:gd name="T2" fmla="*/ 1228 w 1272"/>
                <a:gd name="T3" fmla="*/ 365 h 1111"/>
                <a:gd name="T4" fmla="*/ 1070 w 1272"/>
                <a:gd name="T5" fmla="*/ 234 h 1111"/>
                <a:gd name="T6" fmla="*/ 845 w 1272"/>
                <a:gd name="T7" fmla="*/ 20 h 1111"/>
                <a:gd name="T8" fmla="*/ 603 w 1272"/>
                <a:gd name="T9" fmla="*/ 59 h 1111"/>
                <a:gd name="T10" fmla="*/ 469 w 1272"/>
                <a:gd name="T11" fmla="*/ 46 h 1111"/>
                <a:gd name="T12" fmla="*/ 381 w 1272"/>
                <a:gd name="T13" fmla="*/ 111 h 1111"/>
                <a:gd name="T14" fmla="*/ 198 w 1272"/>
                <a:gd name="T15" fmla="*/ 161 h 1111"/>
                <a:gd name="T16" fmla="*/ 108 w 1272"/>
                <a:gd name="T17" fmla="*/ 317 h 1111"/>
                <a:gd name="T18" fmla="*/ 5 w 1272"/>
                <a:gd name="T19" fmla="*/ 433 h 1111"/>
                <a:gd name="T20" fmla="*/ 33 w 1272"/>
                <a:gd name="T21" fmla="*/ 534 h 1111"/>
                <a:gd name="T22" fmla="*/ 38 w 1272"/>
                <a:gd name="T23" fmla="*/ 670 h 1111"/>
                <a:gd name="T24" fmla="*/ 319 w 1272"/>
                <a:gd name="T25" fmla="*/ 771 h 1111"/>
                <a:gd name="T26" fmla="*/ 344 w 1272"/>
                <a:gd name="T27" fmla="*/ 759 h 1111"/>
                <a:gd name="T28" fmla="*/ 349 w 1272"/>
                <a:gd name="T29" fmla="*/ 773 h 1111"/>
                <a:gd name="T30" fmla="*/ 630 w 1272"/>
                <a:gd name="T31" fmla="*/ 874 h 1111"/>
                <a:gd name="T32" fmla="*/ 641 w 1272"/>
                <a:gd name="T33" fmla="*/ 869 h 1111"/>
                <a:gd name="T34" fmla="*/ 768 w 1272"/>
                <a:gd name="T35" fmla="*/ 901 h 1111"/>
                <a:gd name="T36" fmla="*/ 790 w 1272"/>
                <a:gd name="T37" fmla="*/ 955 h 1111"/>
                <a:gd name="T38" fmla="*/ 1000 w 1272"/>
                <a:gd name="T39" fmla="*/ 1111 h 1111"/>
                <a:gd name="T40" fmla="*/ 1037 w 1272"/>
                <a:gd name="T41" fmla="*/ 1077 h 1111"/>
                <a:gd name="T42" fmla="*/ 1036 w 1272"/>
                <a:gd name="T43" fmla="*/ 1076 h 1111"/>
                <a:gd name="T44" fmla="*/ 906 w 1272"/>
                <a:gd name="T45" fmla="*/ 901 h 1111"/>
                <a:gd name="T46" fmla="*/ 907 w 1272"/>
                <a:gd name="T47" fmla="*/ 893 h 1111"/>
                <a:gd name="T48" fmla="*/ 1106 w 1272"/>
                <a:gd name="T49" fmla="*/ 904 h 1111"/>
                <a:gd name="T50" fmla="*/ 1228 w 1272"/>
                <a:gd name="T51" fmla="*/ 632 h 1111"/>
                <a:gd name="T52" fmla="*/ 1199 w 1272"/>
                <a:gd name="T53" fmla="*/ 585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72" h="1111">
                  <a:moveTo>
                    <a:pt x="1199" y="585"/>
                  </a:moveTo>
                  <a:cubicBezTo>
                    <a:pt x="1249" y="533"/>
                    <a:pt x="1263" y="446"/>
                    <a:pt x="1228" y="365"/>
                  </a:cubicBezTo>
                  <a:cubicBezTo>
                    <a:pt x="1197" y="291"/>
                    <a:pt x="1135" y="243"/>
                    <a:pt x="1070" y="234"/>
                  </a:cubicBezTo>
                  <a:cubicBezTo>
                    <a:pt x="1083" y="144"/>
                    <a:pt x="985" y="49"/>
                    <a:pt x="845" y="20"/>
                  </a:cubicBezTo>
                  <a:cubicBezTo>
                    <a:pt x="749" y="0"/>
                    <a:pt x="657" y="17"/>
                    <a:pt x="603" y="59"/>
                  </a:cubicBezTo>
                  <a:cubicBezTo>
                    <a:pt x="563" y="37"/>
                    <a:pt x="515" y="31"/>
                    <a:pt x="469" y="46"/>
                  </a:cubicBezTo>
                  <a:cubicBezTo>
                    <a:pt x="432" y="58"/>
                    <a:pt x="401" y="82"/>
                    <a:pt x="381" y="111"/>
                  </a:cubicBezTo>
                  <a:cubicBezTo>
                    <a:pt x="323" y="99"/>
                    <a:pt x="255" y="116"/>
                    <a:pt x="198" y="161"/>
                  </a:cubicBezTo>
                  <a:cubicBezTo>
                    <a:pt x="144" y="203"/>
                    <a:pt x="113" y="261"/>
                    <a:pt x="108" y="317"/>
                  </a:cubicBezTo>
                  <a:cubicBezTo>
                    <a:pt x="54" y="331"/>
                    <a:pt x="12" y="375"/>
                    <a:pt x="5" y="433"/>
                  </a:cubicBezTo>
                  <a:cubicBezTo>
                    <a:pt x="0" y="470"/>
                    <a:pt x="11" y="506"/>
                    <a:pt x="33" y="534"/>
                  </a:cubicBezTo>
                  <a:cubicBezTo>
                    <a:pt x="19" y="578"/>
                    <a:pt x="20" y="625"/>
                    <a:pt x="38" y="670"/>
                  </a:cubicBezTo>
                  <a:cubicBezTo>
                    <a:pt x="82" y="773"/>
                    <a:pt x="208" y="818"/>
                    <a:pt x="319" y="771"/>
                  </a:cubicBezTo>
                  <a:cubicBezTo>
                    <a:pt x="327" y="767"/>
                    <a:pt x="336" y="763"/>
                    <a:pt x="344" y="759"/>
                  </a:cubicBezTo>
                  <a:cubicBezTo>
                    <a:pt x="346" y="763"/>
                    <a:pt x="347" y="768"/>
                    <a:pt x="349" y="773"/>
                  </a:cubicBezTo>
                  <a:cubicBezTo>
                    <a:pt x="393" y="876"/>
                    <a:pt x="519" y="921"/>
                    <a:pt x="630" y="874"/>
                  </a:cubicBezTo>
                  <a:cubicBezTo>
                    <a:pt x="633" y="873"/>
                    <a:pt x="637" y="871"/>
                    <a:pt x="641" y="869"/>
                  </a:cubicBezTo>
                  <a:cubicBezTo>
                    <a:pt x="671" y="902"/>
                    <a:pt x="721" y="916"/>
                    <a:pt x="768" y="901"/>
                  </a:cubicBezTo>
                  <a:cubicBezTo>
                    <a:pt x="774" y="920"/>
                    <a:pt x="781" y="938"/>
                    <a:pt x="790" y="955"/>
                  </a:cubicBezTo>
                  <a:cubicBezTo>
                    <a:pt x="837" y="1044"/>
                    <a:pt x="918" y="1100"/>
                    <a:pt x="1000" y="1111"/>
                  </a:cubicBezTo>
                  <a:cubicBezTo>
                    <a:pt x="1037" y="1077"/>
                    <a:pt x="1037" y="1077"/>
                    <a:pt x="1037" y="1077"/>
                  </a:cubicBezTo>
                  <a:cubicBezTo>
                    <a:pt x="1037" y="1077"/>
                    <a:pt x="1036" y="1076"/>
                    <a:pt x="1036" y="1076"/>
                  </a:cubicBezTo>
                  <a:cubicBezTo>
                    <a:pt x="961" y="1053"/>
                    <a:pt x="906" y="983"/>
                    <a:pt x="906" y="901"/>
                  </a:cubicBezTo>
                  <a:cubicBezTo>
                    <a:pt x="906" y="898"/>
                    <a:pt x="906" y="896"/>
                    <a:pt x="907" y="893"/>
                  </a:cubicBezTo>
                  <a:cubicBezTo>
                    <a:pt x="964" y="927"/>
                    <a:pt x="1038" y="933"/>
                    <a:pt x="1106" y="904"/>
                  </a:cubicBezTo>
                  <a:cubicBezTo>
                    <a:pt x="1217" y="857"/>
                    <a:pt x="1272" y="735"/>
                    <a:pt x="1228" y="632"/>
                  </a:cubicBezTo>
                  <a:cubicBezTo>
                    <a:pt x="1220" y="614"/>
                    <a:pt x="1211" y="599"/>
                    <a:pt x="1199" y="585"/>
                  </a:cubicBez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4" name="Line 6"/>
            <p:cNvSpPr>
              <a:spLocks noChangeShapeType="1"/>
            </p:cNvSpPr>
            <p:nvPr/>
          </p:nvSpPr>
          <p:spPr bwMode="auto">
            <a:xfrm>
              <a:off x="4595" y="2981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5" name="Line 7"/>
            <p:cNvSpPr>
              <a:spLocks noChangeShapeType="1"/>
            </p:cNvSpPr>
            <p:nvPr/>
          </p:nvSpPr>
          <p:spPr bwMode="auto">
            <a:xfrm>
              <a:off x="4595" y="2981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6" name="Line 8"/>
            <p:cNvSpPr>
              <a:spLocks noChangeShapeType="1"/>
            </p:cNvSpPr>
            <p:nvPr/>
          </p:nvSpPr>
          <p:spPr bwMode="auto">
            <a:xfrm>
              <a:off x="5270" y="26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7" name="Line 9"/>
            <p:cNvSpPr>
              <a:spLocks noChangeShapeType="1"/>
            </p:cNvSpPr>
            <p:nvPr/>
          </p:nvSpPr>
          <p:spPr bwMode="auto">
            <a:xfrm>
              <a:off x="5270" y="266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8" name="Freeform 10"/>
            <p:cNvSpPr>
              <a:spLocks/>
            </p:cNvSpPr>
            <p:nvPr/>
          </p:nvSpPr>
          <p:spPr bwMode="auto">
            <a:xfrm>
              <a:off x="2959" y="2180"/>
              <a:ext cx="2413" cy="1727"/>
            </a:xfrm>
            <a:custGeom>
              <a:avLst/>
              <a:gdLst>
                <a:gd name="T0" fmla="*/ 853 w 1019"/>
                <a:gd name="T1" fmla="*/ 522 h 729"/>
                <a:gd name="T2" fmla="*/ 975 w 1019"/>
                <a:gd name="T3" fmla="*/ 250 h 729"/>
                <a:gd name="T4" fmla="*/ 946 w 1019"/>
                <a:gd name="T5" fmla="*/ 203 h 729"/>
                <a:gd name="T6" fmla="*/ 991 w 1019"/>
                <a:gd name="T7" fmla="*/ 110 h 729"/>
                <a:gd name="T8" fmla="*/ 580 w 1019"/>
                <a:gd name="T9" fmla="*/ 105 h 729"/>
                <a:gd name="T10" fmla="*/ 524 w 1019"/>
                <a:gd name="T11" fmla="*/ 258 h 729"/>
                <a:gd name="T12" fmla="*/ 505 w 1019"/>
                <a:gd name="T13" fmla="*/ 253 h 729"/>
                <a:gd name="T14" fmla="*/ 0 w 1019"/>
                <a:gd name="T15" fmla="*/ 406 h 729"/>
                <a:gd name="T16" fmla="*/ 66 w 1019"/>
                <a:gd name="T17" fmla="*/ 389 h 729"/>
                <a:gd name="T18" fmla="*/ 91 w 1019"/>
                <a:gd name="T19" fmla="*/ 377 h 729"/>
                <a:gd name="T20" fmla="*/ 96 w 1019"/>
                <a:gd name="T21" fmla="*/ 391 h 729"/>
                <a:gd name="T22" fmla="*/ 377 w 1019"/>
                <a:gd name="T23" fmla="*/ 492 h 729"/>
                <a:gd name="T24" fmla="*/ 388 w 1019"/>
                <a:gd name="T25" fmla="*/ 487 h 729"/>
                <a:gd name="T26" fmla="*/ 515 w 1019"/>
                <a:gd name="T27" fmla="*/ 519 h 729"/>
                <a:gd name="T28" fmla="*/ 537 w 1019"/>
                <a:gd name="T29" fmla="*/ 573 h 729"/>
                <a:gd name="T30" fmla="*/ 747 w 1019"/>
                <a:gd name="T31" fmla="*/ 729 h 729"/>
                <a:gd name="T32" fmla="*/ 784 w 1019"/>
                <a:gd name="T33" fmla="*/ 695 h 729"/>
                <a:gd name="T34" fmla="*/ 783 w 1019"/>
                <a:gd name="T35" fmla="*/ 694 h 729"/>
                <a:gd name="T36" fmla="*/ 653 w 1019"/>
                <a:gd name="T37" fmla="*/ 519 h 729"/>
                <a:gd name="T38" fmla="*/ 654 w 1019"/>
                <a:gd name="T39" fmla="*/ 511 h 729"/>
                <a:gd name="T40" fmla="*/ 853 w 1019"/>
                <a:gd name="T41" fmla="*/ 522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9" h="729">
                  <a:moveTo>
                    <a:pt x="853" y="522"/>
                  </a:moveTo>
                  <a:cubicBezTo>
                    <a:pt x="964" y="475"/>
                    <a:pt x="1019" y="353"/>
                    <a:pt x="975" y="250"/>
                  </a:cubicBezTo>
                  <a:cubicBezTo>
                    <a:pt x="967" y="232"/>
                    <a:pt x="958" y="217"/>
                    <a:pt x="946" y="203"/>
                  </a:cubicBezTo>
                  <a:cubicBezTo>
                    <a:pt x="969" y="178"/>
                    <a:pt x="985" y="146"/>
                    <a:pt x="991" y="110"/>
                  </a:cubicBezTo>
                  <a:cubicBezTo>
                    <a:pt x="851" y="5"/>
                    <a:pt x="673" y="0"/>
                    <a:pt x="580" y="105"/>
                  </a:cubicBezTo>
                  <a:cubicBezTo>
                    <a:pt x="543" y="147"/>
                    <a:pt x="524" y="200"/>
                    <a:pt x="524" y="258"/>
                  </a:cubicBezTo>
                  <a:cubicBezTo>
                    <a:pt x="518" y="256"/>
                    <a:pt x="511" y="255"/>
                    <a:pt x="505" y="253"/>
                  </a:cubicBezTo>
                  <a:cubicBezTo>
                    <a:pt x="294" y="202"/>
                    <a:pt x="90" y="270"/>
                    <a:pt x="0" y="406"/>
                  </a:cubicBezTo>
                  <a:cubicBezTo>
                    <a:pt x="22" y="404"/>
                    <a:pt x="44" y="398"/>
                    <a:pt x="66" y="389"/>
                  </a:cubicBezTo>
                  <a:cubicBezTo>
                    <a:pt x="74" y="385"/>
                    <a:pt x="83" y="381"/>
                    <a:pt x="91" y="377"/>
                  </a:cubicBezTo>
                  <a:cubicBezTo>
                    <a:pt x="93" y="381"/>
                    <a:pt x="94" y="386"/>
                    <a:pt x="96" y="391"/>
                  </a:cubicBezTo>
                  <a:cubicBezTo>
                    <a:pt x="140" y="494"/>
                    <a:pt x="266" y="539"/>
                    <a:pt x="377" y="492"/>
                  </a:cubicBezTo>
                  <a:cubicBezTo>
                    <a:pt x="380" y="491"/>
                    <a:pt x="384" y="489"/>
                    <a:pt x="388" y="487"/>
                  </a:cubicBezTo>
                  <a:cubicBezTo>
                    <a:pt x="418" y="520"/>
                    <a:pt x="468" y="534"/>
                    <a:pt x="515" y="519"/>
                  </a:cubicBezTo>
                  <a:cubicBezTo>
                    <a:pt x="521" y="538"/>
                    <a:pt x="528" y="556"/>
                    <a:pt x="537" y="573"/>
                  </a:cubicBezTo>
                  <a:cubicBezTo>
                    <a:pt x="584" y="662"/>
                    <a:pt x="665" y="718"/>
                    <a:pt x="747" y="729"/>
                  </a:cubicBezTo>
                  <a:cubicBezTo>
                    <a:pt x="784" y="695"/>
                    <a:pt x="784" y="695"/>
                    <a:pt x="784" y="695"/>
                  </a:cubicBezTo>
                  <a:cubicBezTo>
                    <a:pt x="784" y="695"/>
                    <a:pt x="783" y="694"/>
                    <a:pt x="783" y="694"/>
                  </a:cubicBezTo>
                  <a:cubicBezTo>
                    <a:pt x="708" y="671"/>
                    <a:pt x="653" y="601"/>
                    <a:pt x="653" y="519"/>
                  </a:cubicBezTo>
                  <a:cubicBezTo>
                    <a:pt x="653" y="516"/>
                    <a:pt x="653" y="514"/>
                    <a:pt x="654" y="511"/>
                  </a:cubicBezTo>
                  <a:cubicBezTo>
                    <a:pt x="711" y="545"/>
                    <a:pt x="785" y="551"/>
                    <a:pt x="853" y="522"/>
                  </a:cubicBez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 w="873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auto">
            <a:xfrm>
              <a:off x="3568" y="1275"/>
              <a:ext cx="1783" cy="1852"/>
            </a:xfrm>
            <a:custGeom>
              <a:avLst/>
              <a:gdLst>
                <a:gd name="T0" fmla="*/ 718 w 753"/>
                <a:gd name="T1" fmla="*/ 632 h 782"/>
                <a:gd name="T2" fmla="*/ 689 w 753"/>
                <a:gd name="T3" fmla="*/ 585 h 782"/>
                <a:gd name="T4" fmla="*/ 718 w 753"/>
                <a:gd name="T5" fmla="*/ 365 h 782"/>
                <a:gd name="T6" fmla="*/ 560 w 753"/>
                <a:gd name="T7" fmla="*/ 234 h 782"/>
                <a:gd name="T8" fmla="*/ 335 w 753"/>
                <a:gd name="T9" fmla="*/ 20 h 782"/>
                <a:gd name="T10" fmla="*/ 93 w 753"/>
                <a:gd name="T11" fmla="*/ 59 h 782"/>
                <a:gd name="T12" fmla="*/ 36 w 753"/>
                <a:gd name="T13" fmla="*/ 146 h 782"/>
                <a:gd name="T14" fmla="*/ 233 w 753"/>
                <a:gd name="T15" fmla="*/ 450 h 782"/>
                <a:gd name="T16" fmla="*/ 362 w 753"/>
                <a:gd name="T17" fmla="*/ 458 h 782"/>
                <a:gd name="T18" fmla="*/ 406 w 753"/>
                <a:gd name="T19" fmla="*/ 614 h 782"/>
                <a:gd name="T20" fmla="*/ 489 w 753"/>
                <a:gd name="T21" fmla="*/ 667 h 782"/>
                <a:gd name="T22" fmla="*/ 590 w 753"/>
                <a:gd name="T23" fmla="*/ 777 h 782"/>
                <a:gd name="T24" fmla="*/ 732 w 753"/>
                <a:gd name="T25" fmla="*/ 689 h 782"/>
                <a:gd name="T26" fmla="*/ 718 w 753"/>
                <a:gd name="T27" fmla="*/ 632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3" h="782">
                  <a:moveTo>
                    <a:pt x="718" y="632"/>
                  </a:moveTo>
                  <a:cubicBezTo>
                    <a:pt x="710" y="614"/>
                    <a:pt x="701" y="599"/>
                    <a:pt x="689" y="585"/>
                  </a:cubicBezTo>
                  <a:cubicBezTo>
                    <a:pt x="739" y="533"/>
                    <a:pt x="753" y="446"/>
                    <a:pt x="718" y="365"/>
                  </a:cubicBezTo>
                  <a:cubicBezTo>
                    <a:pt x="687" y="291"/>
                    <a:pt x="625" y="243"/>
                    <a:pt x="560" y="234"/>
                  </a:cubicBezTo>
                  <a:cubicBezTo>
                    <a:pt x="573" y="144"/>
                    <a:pt x="475" y="49"/>
                    <a:pt x="335" y="20"/>
                  </a:cubicBezTo>
                  <a:cubicBezTo>
                    <a:pt x="239" y="0"/>
                    <a:pt x="147" y="17"/>
                    <a:pt x="93" y="59"/>
                  </a:cubicBezTo>
                  <a:cubicBezTo>
                    <a:pt x="91" y="58"/>
                    <a:pt x="46" y="111"/>
                    <a:pt x="36" y="146"/>
                  </a:cubicBezTo>
                  <a:cubicBezTo>
                    <a:pt x="0" y="273"/>
                    <a:pt x="89" y="409"/>
                    <a:pt x="233" y="450"/>
                  </a:cubicBezTo>
                  <a:cubicBezTo>
                    <a:pt x="277" y="462"/>
                    <a:pt x="321" y="464"/>
                    <a:pt x="362" y="458"/>
                  </a:cubicBezTo>
                  <a:cubicBezTo>
                    <a:pt x="354" y="515"/>
                    <a:pt x="368" y="571"/>
                    <a:pt x="406" y="614"/>
                  </a:cubicBezTo>
                  <a:cubicBezTo>
                    <a:pt x="428" y="639"/>
                    <a:pt x="457" y="657"/>
                    <a:pt x="489" y="667"/>
                  </a:cubicBezTo>
                  <a:cubicBezTo>
                    <a:pt x="481" y="730"/>
                    <a:pt x="524" y="774"/>
                    <a:pt x="590" y="777"/>
                  </a:cubicBezTo>
                  <a:cubicBezTo>
                    <a:pt x="703" y="782"/>
                    <a:pt x="729" y="689"/>
                    <a:pt x="732" y="689"/>
                  </a:cubicBezTo>
                  <a:cubicBezTo>
                    <a:pt x="730" y="669"/>
                    <a:pt x="726" y="650"/>
                    <a:pt x="718" y="632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 w="873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auto">
            <a:xfrm>
              <a:off x="2360" y="2016"/>
              <a:ext cx="980" cy="1197"/>
            </a:xfrm>
            <a:custGeom>
              <a:avLst/>
              <a:gdLst>
                <a:gd name="T0" fmla="*/ 377 w 414"/>
                <a:gd name="T1" fmla="*/ 215 h 505"/>
                <a:gd name="T2" fmla="*/ 374 w 414"/>
                <a:gd name="T3" fmla="*/ 70 h 505"/>
                <a:gd name="T4" fmla="*/ 249 w 414"/>
                <a:gd name="T5" fmla="*/ 49 h 505"/>
                <a:gd name="T6" fmla="*/ 132 w 414"/>
                <a:gd name="T7" fmla="*/ 0 h 505"/>
                <a:gd name="T8" fmla="*/ 108 w 414"/>
                <a:gd name="T9" fmla="*/ 4 h 505"/>
                <a:gd name="T10" fmla="*/ 5 w 414"/>
                <a:gd name="T11" fmla="*/ 120 h 505"/>
                <a:gd name="T12" fmla="*/ 33 w 414"/>
                <a:gd name="T13" fmla="*/ 221 h 505"/>
                <a:gd name="T14" fmla="*/ 38 w 414"/>
                <a:gd name="T15" fmla="*/ 357 h 505"/>
                <a:gd name="T16" fmla="*/ 319 w 414"/>
                <a:gd name="T17" fmla="*/ 458 h 505"/>
                <a:gd name="T18" fmla="*/ 344 w 414"/>
                <a:gd name="T19" fmla="*/ 446 h 505"/>
                <a:gd name="T20" fmla="*/ 398 w 414"/>
                <a:gd name="T21" fmla="*/ 307 h 505"/>
                <a:gd name="T22" fmla="*/ 377 w 414"/>
                <a:gd name="T23" fmla="*/ 21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4" h="505">
                  <a:moveTo>
                    <a:pt x="377" y="215"/>
                  </a:moveTo>
                  <a:cubicBezTo>
                    <a:pt x="414" y="174"/>
                    <a:pt x="413" y="110"/>
                    <a:pt x="374" y="70"/>
                  </a:cubicBezTo>
                  <a:cubicBezTo>
                    <a:pt x="340" y="35"/>
                    <a:pt x="289" y="28"/>
                    <a:pt x="249" y="49"/>
                  </a:cubicBezTo>
                  <a:cubicBezTo>
                    <a:pt x="219" y="19"/>
                    <a:pt x="178" y="0"/>
                    <a:pt x="132" y="0"/>
                  </a:cubicBezTo>
                  <a:cubicBezTo>
                    <a:pt x="124" y="0"/>
                    <a:pt x="108" y="3"/>
                    <a:pt x="108" y="4"/>
                  </a:cubicBezTo>
                  <a:cubicBezTo>
                    <a:pt x="54" y="18"/>
                    <a:pt x="12" y="62"/>
                    <a:pt x="5" y="120"/>
                  </a:cubicBezTo>
                  <a:cubicBezTo>
                    <a:pt x="0" y="157"/>
                    <a:pt x="11" y="193"/>
                    <a:pt x="33" y="221"/>
                  </a:cubicBezTo>
                  <a:cubicBezTo>
                    <a:pt x="19" y="265"/>
                    <a:pt x="20" y="312"/>
                    <a:pt x="38" y="357"/>
                  </a:cubicBezTo>
                  <a:cubicBezTo>
                    <a:pt x="82" y="460"/>
                    <a:pt x="208" y="505"/>
                    <a:pt x="319" y="458"/>
                  </a:cubicBezTo>
                  <a:cubicBezTo>
                    <a:pt x="327" y="454"/>
                    <a:pt x="336" y="450"/>
                    <a:pt x="344" y="446"/>
                  </a:cubicBezTo>
                  <a:cubicBezTo>
                    <a:pt x="344" y="446"/>
                    <a:pt x="404" y="391"/>
                    <a:pt x="398" y="307"/>
                  </a:cubicBezTo>
                  <a:cubicBezTo>
                    <a:pt x="396" y="274"/>
                    <a:pt x="391" y="242"/>
                    <a:pt x="377" y="215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 w="8731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</p:grpSp>
      <p:sp>
        <p:nvSpPr>
          <p:cNvPr id="171" name="TextBox 26"/>
          <p:cNvSpPr txBox="1"/>
          <p:nvPr/>
        </p:nvSpPr>
        <p:spPr>
          <a:xfrm>
            <a:off x="9681840" y="2123382"/>
            <a:ext cx="2053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Modelandview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 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传值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72" name="TextBox 27"/>
          <p:cNvSpPr txBox="1"/>
          <p:nvPr/>
        </p:nvSpPr>
        <p:spPr>
          <a:xfrm>
            <a:off x="9678635" y="2485972"/>
            <a:ext cx="1834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返回页面的同时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进行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传值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商品列表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74" name="TextBox 29"/>
          <p:cNvSpPr txBox="1"/>
          <p:nvPr/>
        </p:nvSpPr>
        <p:spPr>
          <a:xfrm>
            <a:off x="9681840" y="4553670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修改商品列表页面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75" name="TextBox 30"/>
          <p:cNvSpPr txBox="1"/>
          <p:nvPr/>
        </p:nvSpPr>
        <p:spPr>
          <a:xfrm>
            <a:off x="9677664" y="5192960"/>
            <a:ext cx="1834492" cy="33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按照</a:t>
            </a:r>
            <a:r>
              <a:rPr kumimoji="0" lang="en-US" altLang="zh-CN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mvc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模式重写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77" name="TextBox 32"/>
          <p:cNvSpPr txBox="1"/>
          <p:nvPr/>
        </p:nvSpPr>
        <p:spPr>
          <a:xfrm flipH="1">
            <a:off x="1244544" y="2123382"/>
            <a:ext cx="1306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helloworld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78" name="TextBox 33"/>
          <p:cNvSpPr txBox="1"/>
          <p:nvPr/>
        </p:nvSpPr>
        <p:spPr>
          <a:xfrm flipH="1">
            <a:off x="800101" y="2485972"/>
            <a:ext cx="175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返回</a:t>
            </a:r>
            <a:r>
              <a:rPr lang="en-US" altLang="zh-CN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helloworld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页面，数据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HelloWorld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80" name="TextBox 35"/>
          <p:cNvSpPr txBox="1"/>
          <p:nvPr/>
        </p:nvSpPr>
        <p:spPr>
          <a:xfrm flipH="1">
            <a:off x="1135541" y="455367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请求返回数据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181" name="TextBox 36"/>
          <p:cNvSpPr txBox="1"/>
          <p:nvPr/>
        </p:nvSpPr>
        <p:spPr>
          <a:xfrm flipH="1">
            <a:off x="800100" y="4916260"/>
            <a:ext cx="1754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前端输入框输入值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通过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ajax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传到后台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,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后台在返回到前端更新值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grpSp>
        <p:nvGrpSpPr>
          <p:cNvPr id="183" name="Group 38"/>
          <p:cNvGrpSpPr/>
          <p:nvPr/>
        </p:nvGrpSpPr>
        <p:grpSpPr>
          <a:xfrm>
            <a:off x="8804599" y="5008439"/>
            <a:ext cx="762652" cy="762652"/>
            <a:chOff x="8804599" y="5046182"/>
            <a:chExt cx="762652" cy="762652"/>
          </a:xfrm>
        </p:grpSpPr>
        <p:sp>
          <p:nvSpPr>
            <p:cNvPr id="184" name="Oval 39"/>
            <p:cNvSpPr/>
            <p:nvPr/>
          </p:nvSpPr>
          <p:spPr>
            <a:xfrm>
              <a:off x="8804599" y="5046182"/>
              <a:ext cx="762652" cy="762652"/>
            </a:xfrm>
            <a:prstGeom prst="ellipse">
              <a:avLst/>
            </a:prstGeom>
            <a:solidFill>
              <a:schemeClr val="accent6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grpSp>
          <p:nvGrpSpPr>
            <p:cNvPr id="185" name="Group 40"/>
            <p:cNvGrpSpPr/>
            <p:nvPr/>
          </p:nvGrpSpPr>
          <p:grpSpPr>
            <a:xfrm>
              <a:off x="9050916" y="5230703"/>
              <a:ext cx="270019" cy="393610"/>
              <a:chOff x="5429367" y="4908078"/>
              <a:chExt cx="319088" cy="465138"/>
            </a:xfrm>
            <a:solidFill>
              <a:schemeClr val="bg1"/>
            </a:solidFill>
          </p:grpSpPr>
          <p:sp>
            <p:nvSpPr>
              <p:cNvPr id="186" name="AutoShape 97"/>
              <p:cNvSpPr>
                <a:spLocks/>
              </p:cNvSpPr>
              <p:nvPr/>
            </p:nvSpPr>
            <p:spPr bwMode="auto">
              <a:xfrm>
                <a:off x="5429367" y="4908078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636" y="3374"/>
                    </a:moveTo>
                    <a:lnTo>
                      <a:pt x="1963" y="3375"/>
                    </a:lnTo>
                    <a:lnTo>
                      <a:pt x="1963" y="2025"/>
                    </a:lnTo>
                    <a:cubicBezTo>
                      <a:pt x="1963" y="1653"/>
                      <a:pt x="2402" y="1350"/>
                      <a:pt x="2945" y="1350"/>
                    </a:cubicBezTo>
                    <a:lnTo>
                      <a:pt x="18654" y="1349"/>
                    </a:lnTo>
                    <a:cubicBezTo>
                      <a:pt x="19195" y="1349"/>
                      <a:pt x="19636" y="1652"/>
                      <a:pt x="19636" y="2024"/>
                    </a:cubicBezTo>
                    <a:cubicBezTo>
                      <a:pt x="19636" y="2024"/>
                      <a:pt x="19636" y="3374"/>
                      <a:pt x="19636" y="3374"/>
                    </a:cubicBezTo>
                    <a:close/>
                    <a:moveTo>
                      <a:pt x="19636" y="17546"/>
                    </a:moveTo>
                    <a:lnTo>
                      <a:pt x="1963" y="17547"/>
                    </a:lnTo>
                    <a:lnTo>
                      <a:pt x="1963" y="4050"/>
                    </a:lnTo>
                    <a:lnTo>
                      <a:pt x="19636" y="4049"/>
                    </a:lnTo>
                    <a:cubicBezTo>
                      <a:pt x="19636" y="4049"/>
                      <a:pt x="19636" y="17546"/>
                      <a:pt x="19636" y="17546"/>
                    </a:cubicBezTo>
                    <a:close/>
                    <a:moveTo>
                      <a:pt x="19636" y="19574"/>
                    </a:moveTo>
                    <a:cubicBezTo>
                      <a:pt x="19636" y="19946"/>
                      <a:pt x="19195" y="20249"/>
                      <a:pt x="18654" y="20249"/>
                    </a:cubicBezTo>
                    <a:lnTo>
                      <a:pt x="2945" y="20250"/>
                    </a:lnTo>
                    <a:cubicBezTo>
                      <a:pt x="2402" y="20250"/>
                      <a:pt x="1963" y="19947"/>
                      <a:pt x="1963" y="19575"/>
                    </a:cubicBezTo>
                    <a:lnTo>
                      <a:pt x="1963" y="18222"/>
                    </a:lnTo>
                    <a:lnTo>
                      <a:pt x="19636" y="18221"/>
                    </a:lnTo>
                    <a:cubicBezTo>
                      <a:pt x="19636" y="18221"/>
                      <a:pt x="19636" y="19574"/>
                      <a:pt x="19636" y="19574"/>
                    </a:cubicBezTo>
                    <a:close/>
                    <a:moveTo>
                      <a:pt x="18654" y="0"/>
                    </a:moveTo>
                    <a:lnTo>
                      <a:pt x="2945" y="0"/>
                    </a:lnTo>
                    <a:cubicBezTo>
                      <a:pt x="1317" y="0"/>
                      <a:pt x="0" y="907"/>
                      <a:pt x="0" y="2025"/>
                    </a:cubicBezTo>
                    <a:lnTo>
                      <a:pt x="0" y="19575"/>
                    </a:lnTo>
                    <a:cubicBezTo>
                      <a:pt x="0" y="20693"/>
                      <a:pt x="1317" y="21600"/>
                      <a:pt x="2945" y="21600"/>
                    </a:cubicBezTo>
                    <a:lnTo>
                      <a:pt x="18654" y="21599"/>
                    </a:lnTo>
                    <a:cubicBezTo>
                      <a:pt x="20280" y="21599"/>
                      <a:pt x="21600" y="20693"/>
                      <a:pt x="21600" y="19574"/>
                    </a:cubicBezTo>
                    <a:lnTo>
                      <a:pt x="21600" y="2024"/>
                    </a:lnTo>
                    <a:cubicBezTo>
                      <a:pt x="21600" y="906"/>
                      <a:pt x="20280" y="0"/>
                      <a:pt x="1865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95886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87" name="AutoShape 98"/>
              <p:cNvSpPr>
                <a:spLocks/>
              </p:cNvSpPr>
              <p:nvPr/>
            </p:nvSpPr>
            <p:spPr bwMode="auto">
              <a:xfrm>
                <a:off x="5559542" y="4951734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58"/>
                      <a:pt x="20387" y="21599"/>
                      <a:pt x="18899" y="21599"/>
                    </a:cubicBezTo>
                    <a:lnTo>
                      <a:pt x="2699" y="21599"/>
                    </a:lnTo>
                    <a:cubicBezTo>
                      <a:pt x="1202" y="21599"/>
                      <a:pt x="0" y="16758"/>
                      <a:pt x="0" y="10800"/>
                    </a:cubicBezTo>
                    <a:cubicBezTo>
                      <a:pt x="0" y="4841"/>
                      <a:pt x="1202" y="0"/>
                      <a:pt x="2699" y="0"/>
                    </a:cubicBezTo>
                    <a:lnTo>
                      <a:pt x="18899" y="0"/>
                    </a:lnTo>
                    <a:cubicBezTo>
                      <a:pt x="20387" y="0"/>
                      <a:pt x="21600" y="4841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95886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88" name="AutoShape 99"/>
              <p:cNvSpPr>
                <a:spLocks/>
              </p:cNvSpPr>
              <p:nvPr/>
            </p:nvSpPr>
            <p:spPr bwMode="auto">
              <a:xfrm>
                <a:off x="5574623" y="5315272"/>
                <a:ext cx="285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9"/>
                      <a:pt x="19174" y="21599"/>
                      <a:pt x="16199" y="21599"/>
                    </a:cubicBezTo>
                    <a:lnTo>
                      <a:pt x="5399" y="21599"/>
                    </a:lnTo>
                    <a:cubicBezTo>
                      <a:pt x="2404" y="21599"/>
                      <a:pt x="0" y="16769"/>
                      <a:pt x="0" y="10800"/>
                    </a:cubicBezTo>
                    <a:cubicBezTo>
                      <a:pt x="0" y="4830"/>
                      <a:pt x="2404" y="0"/>
                      <a:pt x="5399" y="0"/>
                    </a:cubicBezTo>
                    <a:lnTo>
                      <a:pt x="16199" y="0"/>
                    </a:lnTo>
                    <a:cubicBezTo>
                      <a:pt x="19174" y="0"/>
                      <a:pt x="21600" y="4830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95886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</p:grpSp>
      </p:grpSp>
      <p:grpSp>
        <p:nvGrpSpPr>
          <p:cNvPr id="189" name="Group 44"/>
          <p:cNvGrpSpPr/>
          <p:nvPr/>
        </p:nvGrpSpPr>
        <p:grpSpPr>
          <a:xfrm>
            <a:off x="8804599" y="2578151"/>
            <a:ext cx="762652" cy="762652"/>
            <a:chOff x="8804599" y="2615894"/>
            <a:chExt cx="762652" cy="762652"/>
          </a:xfrm>
        </p:grpSpPr>
        <p:sp>
          <p:nvSpPr>
            <p:cNvPr id="190" name="Oval 45"/>
            <p:cNvSpPr/>
            <p:nvPr/>
          </p:nvSpPr>
          <p:spPr>
            <a:xfrm>
              <a:off x="8804599" y="2615894"/>
              <a:ext cx="762652" cy="762652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grpSp>
          <p:nvGrpSpPr>
            <p:cNvPr id="191" name="Group 46"/>
            <p:cNvGrpSpPr/>
            <p:nvPr/>
          </p:nvGrpSpPr>
          <p:grpSpPr>
            <a:xfrm>
              <a:off x="8989120" y="2812842"/>
              <a:ext cx="393610" cy="368757"/>
              <a:chOff x="5368132" y="3540125"/>
              <a:chExt cx="465138" cy="435769"/>
            </a:xfrm>
            <a:solidFill>
              <a:schemeClr val="bg1"/>
            </a:solidFill>
          </p:grpSpPr>
          <p:sp>
            <p:nvSpPr>
              <p:cNvPr id="192" name="AutoShape 110"/>
              <p:cNvSpPr>
                <a:spLocks/>
              </p:cNvSpPr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95886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93" name="AutoShape 111"/>
              <p:cNvSpPr>
                <a:spLocks/>
              </p:cNvSpPr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95886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</p:grpSp>
      </p:grpSp>
      <p:grpSp>
        <p:nvGrpSpPr>
          <p:cNvPr id="194" name="Group 49"/>
          <p:cNvGrpSpPr/>
          <p:nvPr/>
        </p:nvGrpSpPr>
        <p:grpSpPr>
          <a:xfrm>
            <a:off x="2665902" y="5008439"/>
            <a:ext cx="762652" cy="762652"/>
            <a:chOff x="2665902" y="5046182"/>
            <a:chExt cx="762652" cy="762652"/>
          </a:xfrm>
        </p:grpSpPr>
        <p:sp>
          <p:nvSpPr>
            <p:cNvPr id="195" name="Oval 50"/>
            <p:cNvSpPr/>
            <p:nvPr/>
          </p:nvSpPr>
          <p:spPr>
            <a:xfrm flipH="1">
              <a:off x="2665902" y="5046182"/>
              <a:ext cx="762652" cy="762652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grpSp>
          <p:nvGrpSpPr>
            <p:cNvPr id="196" name="Group 51"/>
            <p:cNvGrpSpPr/>
            <p:nvPr/>
          </p:nvGrpSpPr>
          <p:grpSpPr>
            <a:xfrm>
              <a:off x="2850423" y="5248490"/>
              <a:ext cx="393610" cy="331143"/>
              <a:chOff x="5356342" y="3093565"/>
              <a:chExt cx="465138" cy="391319"/>
            </a:xfrm>
            <a:solidFill>
              <a:schemeClr val="bg1"/>
            </a:solidFill>
          </p:grpSpPr>
          <p:sp>
            <p:nvSpPr>
              <p:cNvPr id="197" name="AutoShape 120"/>
              <p:cNvSpPr>
                <a:spLocks/>
              </p:cNvSpPr>
              <p:nvPr/>
            </p:nvSpPr>
            <p:spPr bwMode="auto">
              <a:xfrm>
                <a:off x="5473023" y="319516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95886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98" name="AutoShape 121"/>
              <p:cNvSpPr>
                <a:spLocks/>
              </p:cNvSpPr>
              <p:nvPr/>
            </p:nvSpPr>
            <p:spPr bwMode="auto">
              <a:xfrm>
                <a:off x="5530967" y="325310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95886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199" name="AutoShape 122"/>
              <p:cNvSpPr>
                <a:spLocks/>
              </p:cNvSpPr>
              <p:nvPr/>
            </p:nvSpPr>
            <p:spPr bwMode="auto">
              <a:xfrm>
                <a:off x="5356342" y="309356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95886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</p:grpSp>
      </p:grpSp>
      <p:grpSp>
        <p:nvGrpSpPr>
          <p:cNvPr id="200" name="Group 55"/>
          <p:cNvGrpSpPr/>
          <p:nvPr/>
        </p:nvGrpSpPr>
        <p:grpSpPr>
          <a:xfrm>
            <a:off x="2665902" y="2578151"/>
            <a:ext cx="762652" cy="762652"/>
            <a:chOff x="2665902" y="2615894"/>
            <a:chExt cx="762652" cy="762652"/>
          </a:xfrm>
        </p:grpSpPr>
        <p:sp>
          <p:nvSpPr>
            <p:cNvPr id="201" name="Oval 56"/>
            <p:cNvSpPr/>
            <p:nvPr/>
          </p:nvSpPr>
          <p:spPr>
            <a:xfrm flipH="1">
              <a:off x="2665902" y="2615894"/>
              <a:ext cx="762652" cy="762652"/>
            </a:xfrm>
            <a:prstGeom prst="ellipse">
              <a:avLst/>
            </a:prstGeom>
            <a:solidFill>
              <a:schemeClr val="accent6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5886F"/>
                </a:solidFill>
                <a:effectLst/>
                <a:uLnTx/>
                <a:uFillTx/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endParaRPr>
            </a:p>
          </p:txBody>
        </p:sp>
        <p:grpSp>
          <p:nvGrpSpPr>
            <p:cNvPr id="202" name="Group 57"/>
            <p:cNvGrpSpPr/>
            <p:nvPr/>
          </p:nvGrpSpPr>
          <p:grpSpPr>
            <a:xfrm>
              <a:off x="2850759" y="2843739"/>
              <a:ext cx="392938" cy="306962"/>
              <a:chOff x="2581275" y="1710532"/>
              <a:chExt cx="464344" cy="362744"/>
            </a:xfrm>
            <a:solidFill>
              <a:schemeClr val="bg1"/>
            </a:solidFill>
          </p:grpSpPr>
          <p:sp>
            <p:nvSpPr>
              <p:cNvPr id="203" name="AutoShape 140"/>
              <p:cNvSpPr>
                <a:spLocks/>
              </p:cNvSpPr>
              <p:nvPr/>
            </p:nvSpPr>
            <p:spPr bwMode="auto">
              <a:xfrm>
                <a:off x="2639219" y="1768475"/>
                <a:ext cx="290513" cy="235744"/>
              </a:xfrm>
              <a:custGeom>
                <a:avLst/>
                <a:gdLst>
                  <a:gd name="T0" fmla="+- 0 10800 376"/>
                  <a:gd name="T1" fmla="*/ T0 w 20848"/>
                  <a:gd name="T2" fmla="*/ 10800 h 21600"/>
                  <a:gd name="T3" fmla="+- 0 10800 376"/>
                  <a:gd name="T4" fmla="*/ T3 w 20848"/>
                  <a:gd name="T5" fmla="*/ 10800 h 21600"/>
                  <a:gd name="T6" fmla="+- 0 10800 376"/>
                  <a:gd name="T7" fmla="*/ T6 w 20848"/>
                  <a:gd name="T8" fmla="*/ 10800 h 21600"/>
                  <a:gd name="T9" fmla="+- 0 10800 376"/>
                  <a:gd name="T10" fmla="*/ T9 w 208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0848" h="21600">
                    <a:moveTo>
                      <a:pt x="18728" y="19178"/>
                    </a:moveTo>
                    <a:cubicBezTo>
                      <a:pt x="13191" y="20631"/>
                      <a:pt x="7654" y="20631"/>
                      <a:pt x="2118" y="19178"/>
                    </a:cubicBezTo>
                    <a:cubicBezTo>
                      <a:pt x="678" y="13592"/>
                      <a:pt x="678" y="8008"/>
                      <a:pt x="2118" y="2421"/>
                    </a:cubicBezTo>
                    <a:cubicBezTo>
                      <a:pt x="7654" y="968"/>
                      <a:pt x="13191" y="968"/>
                      <a:pt x="18728" y="2421"/>
                    </a:cubicBezTo>
                    <a:cubicBezTo>
                      <a:pt x="20168" y="8008"/>
                      <a:pt x="20168" y="13592"/>
                      <a:pt x="18728" y="19178"/>
                    </a:cubicBezTo>
                    <a:moveTo>
                      <a:pt x="18938" y="1116"/>
                    </a:moveTo>
                    <a:cubicBezTo>
                      <a:pt x="16114" y="375"/>
                      <a:pt x="13249" y="0"/>
                      <a:pt x="10423" y="0"/>
                    </a:cubicBezTo>
                    <a:cubicBezTo>
                      <a:pt x="7597" y="0"/>
                      <a:pt x="4732" y="375"/>
                      <a:pt x="1908" y="1116"/>
                    </a:cubicBezTo>
                    <a:cubicBezTo>
                      <a:pt x="1543" y="1213"/>
                      <a:pt x="1244" y="1552"/>
                      <a:pt x="1127" y="2004"/>
                    </a:cubicBezTo>
                    <a:cubicBezTo>
                      <a:pt x="-376" y="7841"/>
                      <a:pt x="-376" y="13759"/>
                      <a:pt x="1127" y="19593"/>
                    </a:cubicBezTo>
                    <a:cubicBezTo>
                      <a:pt x="1244" y="20047"/>
                      <a:pt x="1543" y="20386"/>
                      <a:pt x="1908" y="20482"/>
                    </a:cubicBezTo>
                    <a:cubicBezTo>
                      <a:pt x="4732" y="21224"/>
                      <a:pt x="7597" y="21600"/>
                      <a:pt x="10423" y="21600"/>
                    </a:cubicBezTo>
                    <a:cubicBezTo>
                      <a:pt x="13249" y="21600"/>
                      <a:pt x="16114" y="21224"/>
                      <a:pt x="18938" y="20482"/>
                    </a:cubicBezTo>
                    <a:cubicBezTo>
                      <a:pt x="19303" y="20386"/>
                      <a:pt x="19602" y="20047"/>
                      <a:pt x="19719" y="19593"/>
                    </a:cubicBezTo>
                    <a:cubicBezTo>
                      <a:pt x="21223" y="13759"/>
                      <a:pt x="21223" y="7841"/>
                      <a:pt x="19719" y="2004"/>
                    </a:cubicBezTo>
                    <a:cubicBezTo>
                      <a:pt x="19602" y="1552"/>
                      <a:pt x="19303" y="1213"/>
                      <a:pt x="18938" y="111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95886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204" name="AutoShape 141"/>
              <p:cNvSpPr>
                <a:spLocks/>
              </p:cNvSpPr>
              <p:nvPr/>
            </p:nvSpPr>
            <p:spPr bwMode="auto">
              <a:xfrm>
                <a:off x="2581275" y="1710532"/>
                <a:ext cx="464344" cy="362744"/>
              </a:xfrm>
              <a:custGeom>
                <a:avLst/>
                <a:gdLst>
                  <a:gd name="T0" fmla="+- 0 10800 252"/>
                  <a:gd name="T1" fmla="*/ T0 w 21096"/>
                  <a:gd name="T2" fmla="*/ 10800 h 21600"/>
                  <a:gd name="T3" fmla="+- 0 10800 252"/>
                  <a:gd name="T4" fmla="*/ T3 w 21096"/>
                  <a:gd name="T5" fmla="*/ 10800 h 21600"/>
                  <a:gd name="T6" fmla="+- 0 10800 252"/>
                  <a:gd name="T7" fmla="*/ T6 w 21096"/>
                  <a:gd name="T8" fmla="*/ 10800 h 21600"/>
                  <a:gd name="T9" fmla="+- 0 10800 252"/>
                  <a:gd name="T10" fmla="*/ T9 w 21096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096" h="21600">
                    <a:moveTo>
                      <a:pt x="19056" y="18331"/>
                    </a:moveTo>
                    <a:cubicBezTo>
                      <a:pt x="13383" y="19233"/>
                      <a:pt x="7711" y="19233"/>
                      <a:pt x="2038" y="18331"/>
                    </a:cubicBezTo>
                    <a:cubicBezTo>
                      <a:pt x="1074" y="13022"/>
                      <a:pt x="1074" y="7713"/>
                      <a:pt x="2038" y="2404"/>
                    </a:cubicBezTo>
                    <a:cubicBezTo>
                      <a:pt x="7711" y="1502"/>
                      <a:pt x="13383" y="1502"/>
                      <a:pt x="19056" y="2404"/>
                    </a:cubicBezTo>
                    <a:cubicBezTo>
                      <a:pt x="20021" y="7713"/>
                      <a:pt x="20021" y="13022"/>
                      <a:pt x="19056" y="18331"/>
                    </a:cubicBezTo>
                    <a:moveTo>
                      <a:pt x="20338" y="2005"/>
                    </a:moveTo>
                    <a:cubicBezTo>
                      <a:pt x="20211" y="1301"/>
                      <a:pt x="19762" y="776"/>
                      <a:pt x="19215" y="689"/>
                    </a:cubicBezTo>
                    <a:cubicBezTo>
                      <a:pt x="16339" y="232"/>
                      <a:pt x="13423" y="0"/>
                      <a:pt x="10547" y="0"/>
                    </a:cubicBezTo>
                    <a:cubicBezTo>
                      <a:pt x="7671" y="0"/>
                      <a:pt x="4755" y="232"/>
                      <a:pt x="1879" y="689"/>
                    </a:cubicBezTo>
                    <a:cubicBezTo>
                      <a:pt x="1332" y="776"/>
                      <a:pt x="883" y="1301"/>
                      <a:pt x="756" y="2005"/>
                    </a:cubicBezTo>
                    <a:cubicBezTo>
                      <a:pt x="-252" y="7553"/>
                      <a:pt x="-252" y="13181"/>
                      <a:pt x="756" y="18731"/>
                    </a:cubicBezTo>
                    <a:cubicBezTo>
                      <a:pt x="883" y="19434"/>
                      <a:pt x="1332" y="19959"/>
                      <a:pt x="1879" y="20046"/>
                    </a:cubicBezTo>
                    <a:cubicBezTo>
                      <a:pt x="3265" y="20266"/>
                      <a:pt x="4660" y="20429"/>
                      <a:pt x="6055" y="20544"/>
                    </a:cubicBezTo>
                    <a:cubicBezTo>
                      <a:pt x="5979" y="20606"/>
                      <a:pt x="5931" y="20670"/>
                      <a:pt x="5931" y="20735"/>
                    </a:cubicBezTo>
                    <a:cubicBezTo>
                      <a:pt x="5931" y="21213"/>
                      <a:pt x="7997" y="21599"/>
                      <a:pt x="10547" y="21599"/>
                    </a:cubicBezTo>
                    <a:cubicBezTo>
                      <a:pt x="13097" y="21599"/>
                      <a:pt x="15164" y="21213"/>
                      <a:pt x="15164" y="20735"/>
                    </a:cubicBezTo>
                    <a:cubicBezTo>
                      <a:pt x="15164" y="20670"/>
                      <a:pt x="15115" y="20606"/>
                      <a:pt x="15040" y="20544"/>
                    </a:cubicBezTo>
                    <a:cubicBezTo>
                      <a:pt x="16434" y="20429"/>
                      <a:pt x="17830" y="20266"/>
                      <a:pt x="19215" y="20046"/>
                    </a:cubicBezTo>
                    <a:cubicBezTo>
                      <a:pt x="19762" y="19959"/>
                      <a:pt x="20211" y="19434"/>
                      <a:pt x="20338" y="18731"/>
                    </a:cubicBezTo>
                    <a:cubicBezTo>
                      <a:pt x="21347" y="13181"/>
                      <a:pt x="21347" y="7553"/>
                      <a:pt x="20338" y="200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95886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205" name="AutoShape 142"/>
              <p:cNvSpPr>
                <a:spLocks/>
              </p:cNvSpPr>
              <p:nvPr/>
            </p:nvSpPr>
            <p:spPr bwMode="auto">
              <a:xfrm>
                <a:off x="2944019" y="1783557"/>
                <a:ext cx="43656" cy="428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7200"/>
                    </a:moveTo>
                    <a:cubicBezTo>
                      <a:pt x="12779" y="7200"/>
                      <a:pt x="14399" y="8820"/>
                      <a:pt x="14399" y="10800"/>
                    </a:cubicBezTo>
                    <a:cubicBezTo>
                      <a:pt x="14399" y="12779"/>
                      <a:pt x="12779" y="14400"/>
                      <a:pt x="10800" y="14400"/>
                    </a:cubicBezTo>
                    <a:cubicBezTo>
                      <a:pt x="8820" y="14400"/>
                      <a:pt x="7199" y="12779"/>
                      <a:pt x="7199" y="10800"/>
                    </a:cubicBezTo>
                    <a:cubicBezTo>
                      <a:pt x="7199" y="8820"/>
                      <a:pt x="8820" y="7200"/>
                      <a:pt x="10800" y="7200"/>
                    </a:cubicBezTo>
                    <a:moveTo>
                      <a:pt x="10800" y="21599"/>
                    </a:move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95886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206" name="AutoShape 143"/>
              <p:cNvSpPr>
                <a:spLocks/>
              </p:cNvSpPr>
              <p:nvPr/>
            </p:nvSpPr>
            <p:spPr bwMode="auto">
              <a:xfrm>
                <a:off x="2929732" y="1971675"/>
                <a:ext cx="57944" cy="150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95886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207" name="AutoShape 144"/>
              <p:cNvSpPr>
                <a:spLocks/>
              </p:cNvSpPr>
              <p:nvPr/>
            </p:nvSpPr>
            <p:spPr bwMode="auto">
              <a:xfrm>
                <a:off x="2944019" y="1928019"/>
                <a:ext cx="58738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95886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208" name="AutoShape 145"/>
              <p:cNvSpPr>
                <a:spLocks/>
              </p:cNvSpPr>
              <p:nvPr/>
            </p:nvSpPr>
            <p:spPr bwMode="auto">
              <a:xfrm>
                <a:off x="2944019" y="1885157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95886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  <p:sp>
            <p:nvSpPr>
              <p:cNvPr id="209" name="AutoShape 146"/>
              <p:cNvSpPr>
                <a:spLocks/>
              </p:cNvSpPr>
              <p:nvPr/>
            </p:nvSpPr>
            <p:spPr bwMode="auto">
              <a:xfrm>
                <a:off x="2697957" y="1826419"/>
                <a:ext cx="86519" cy="61119"/>
              </a:xfrm>
              <a:custGeom>
                <a:avLst/>
                <a:gdLst>
                  <a:gd name="T0" fmla="+- 0 10822 44"/>
                  <a:gd name="T1" fmla="*/ T0 w 21556"/>
                  <a:gd name="T2" fmla="+- 0 10826 53"/>
                  <a:gd name="T3" fmla="*/ 10826 h 21547"/>
                  <a:gd name="T4" fmla="+- 0 10822 44"/>
                  <a:gd name="T5" fmla="*/ T4 w 21556"/>
                  <a:gd name="T6" fmla="+- 0 10826 53"/>
                  <a:gd name="T7" fmla="*/ 10826 h 21547"/>
                  <a:gd name="T8" fmla="+- 0 10822 44"/>
                  <a:gd name="T9" fmla="*/ T8 w 21556"/>
                  <a:gd name="T10" fmla="+- 0 10826 53"/>
                  <a:gd name="T11" fmla="*/ 10826 h 21547"/>
                  <a:gd name="T12" fmla="+- 0 10822 44"/>
                  <a:gd name="T13" fmla="*/ T12 w 21556"/>
                  <a:gd name="T14" fmla="+- 0 10826 53"/>
                  <a:gd name="T15" fmla="*/ 10826 h 2154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556" h="21547">
                    <a:moveTo>
                      <a:pt x="19751" y="2"/>
                    </a:moveTo>
                    <a:lnTo>
                      <a:pt x="3200" y="1845"/>
                    </a:lnTo>
                    <a:cubicBezTo>
                      <a:pt x="2215" y="2010"/>
                      <a:pt x="1272" y="3284"/>
                      <a:pt x="1106" y="4676"/>
                    </a:cubicBezTo>
                    <a:lnTo>
                      <a:pt x="1" y="18986"/>
                    </a:lnTo>
                    <a:cubicBezTo>
                      <a:pt x="-44" y="20398"/>
                      <a:pt x="724" y="21547"/>
                      <a:pt x="1712" y="21547"/>
                    </a:cubicBezTo>
                    <a:cubicBezTo>
                      <a:pt x="2698" y="21547"/>
                      <a:pt x="3542" y="20398"/>
                      <a:pt x="3582" y="18978"/>
                    </a:cubicBezTo>
                    <a:lnTo>
                      <a:pt x="4185" y="9251"/>
                    </a:lnTo>
                    <a:cubicBezTo>
                      <a:pt x="4319" y="7849"/>
                      <a:pt x="5235" y="6592"/>
                      <a:pt x="6220" y="6447"/>
                    </a:cubicBezTo>
                    <a:lnTo>
                      <a:pt x="19751" y="5128"/>
                    </a:lnTo>
                    <a:cubicBezTo>
                      <a:pt x="20743" y="5078"/>
                      <a:pt x="21556" y="3884"/>
                      <a:pt x="21556" y="2467"/>
                    </a:cubicBezTo>
                    <a:cubicBezTo>
                      <a:pt x="21556" y="1055"/>
                      <a:pt x="20743" y="-53"/>
                      <a:pt x="19751" y="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95886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en Jyuu Gothic Monospace Regul" panose="020B0309020203020207" pitchFamily="49" charset="-128"/>
                  <a:ea typeface="Gen Jyuu Gothic Monospace Regul" panose="020B0309020203020207" pitchFamily="49" charset="-128"/>
                  <a:cs typeface="Gen Jyuu Gothic Monospace Regul" panose="020B0309020203020207" pitchFamily="49" charset="-128"/>
                  <a:sym typeface="Gen Jyuu Gothic Monospace Regul" panose="020B0309020203020207" pitchFamily="49" charset="-128"/>
                </a:endParaRPr>
              </a:p>
            </p:txBody>
          </p:sp>
        </p:grpSp>
      </p:grpSp>
      <p:sp>
        <p:nvSpPr>
          <p:cNvPr id="52" name="文本框 51"/>
          <p:cNvSpPr txBox="1"/>
          <p:nvPr/>
        </p:nvSpPr>
        <p:spPr>
          <a:xfrm>
            <a:off x="1199861" y="716170"/>
            <a:ext cx="2776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pc="3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Spring demo</a:t>
            </a:r>
            <a:endParaRPr lang="zh-CN" altLang="en-US" sz="2800" spc="300" dirty="0">
              <a:solidFill>
                <a:prstClr val="black">
                  <a:lumMod val="85000"/>
                  <a:lumOff val="15000"/>
                </a:prstClr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58644" y="66146"/>
            <a:ext cx="104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6000" dirty="0" smtClean="0">
                <a:solidFill>
                  <a:prstClr val="black"/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07</a:t>
            </a:r>
            <a:endParaRPr lang="zh-CN" altLang="en-US" sz="6000" dirty="0">
              <a:solidFill>
                <a:prstClr val="black"/>
              </a:solidFill>
              <a:latin typeface="Gen Jyuu Gothic Monospace Regul" panose="020B0309020203020207" pitchFamily="49" charset="-128"/>
              <a:ea typeface="Gen Jyuu Gothic Monospace Regul" panose="020B0309020203020207" pitchFamily="49" charset="-128"/>
              <a:cs typeface="Gen Jyuu Gothic Monospace Regul" panose="020B0309020203020207" pitchFamily="49" charset="-128"/>
              <a:sym typeface="Gen Jyuu Gothic Monospace Regul" panose="020B0309020203020207" pitchFamily="49" charset="-128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24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03373 0.04399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219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  <p:bldP spid="172" grpId="0"/>
      <p:bldP spid="174" grpId="0"/>
      <p:bldP spid="175" grpId="0"/>
      <p:bldP spid="177" grpId="0"/>
      <p:bldP spid="178" grpId="0"/>
      <p:bldP spid="180" grpId="0"/>
      <p:bldP spid="181" grpId="0"/>
      <p:bldP spid="52" grpId="0"/>
      <p:bldP spid="53" grpId="0"/>
      <p:bldP spid="53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57"/>
  <p:tag name="MH_SECTIONID" val="258,259,260,261,"/>
  <p:tag name="ISPRING_PRESENTATION_TITLE" val="l"/>
  <p:tag name="ISPRING_ULTRA_SCORM_COURSE_ID" val="C8A954D6-E0A2-42F7-A0C4-81A4D7ADD2CB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Text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Text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Text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Text"/>
  <p:tag name="MH_ORDER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Other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Other"/>
  <p:tag name="MH_ORDER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Other"/>
  <p:tag name="MH_ORDER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Other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Other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Other"/>
  <p:tag name="MH_ORDER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Other"/>
  <p:tag name="MH_ORDER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Other"/>
  <p:tag name="MH_ORDER" val="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Other"/>
  <p:tag name="MH_ORDER" val="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Other"/>
  <p:tag name="MH_ORDER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Other"/>
  <p:tag name="MH_ORDER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Other"/>
  <p:tag name="MH_ORDER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401161922"/>
  <p:tag name="MH_LIBRARY" val="GRAPHIC"/>
  <p:tag name="MH_TYPE" val="Other"/>
  <p:tag name="MH_ORDER" val="9"/>
</p:tagLst>
</file>

<file path=ppt/theme/theme1.xml><?xml version="1.0" encoding="utf-8"?>
<a:theme xmlns:a="http://schemas.openxmlformats.org/drawingml/2006/main" name="第一PPT，www.1ppt.com">
  <a:themeElements>
    <a:clrScheme name="自定义 19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D6D2CA"/>
      </a:accent1>
      <a:accent2>
        <a:srgbClr val="B6C6B6"/>
      </a:accent2>
      <a:accent3>
        <a:srgbClr val="C1C8B8"/>
      </a:accent3>
      <a:accent4>
        <a:srgbClr val="CEC597"/>
      </a:accent4>
      <a:accent5>
        <a:srgbClr val="8AACA6"/>
      </a:accent5>
      <a:accent6>
        <a:srgbClr val="C0C0B4"/>
      </a:accent6>
      <a:hlink>
        <a:srgbClr val="DB5353"/>
      </a:hlink>
      <a:folHlink>
        <a:srgbClr val="903638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1233</TotalTime>
  <Words>455</Words>
  <Application>Microsoft Office PowerPoint</Application>
  <PresentationFormat>宽屏</PresentationFormat>
  <Paragraphs>90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Bebas Neue</vt:lpstr>
      <vt:lpstr>Gen Jyuu Gothic Monospace Regul</vt:lpstr>
      <vt:lpstr>等线</vt:lpstr>
      <vt:lpstr>等线 Light</vt:lpstr>
      <vt:lpstr>方正姚体</vt:lpstr>
      <vt:lpstr>宋体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商业融资</dc:title>
  <dc:creator>第一PPT</dc:creator>
  <cp:keywords>www.1ppt.com</cp:keywords>
  <dc:description>www.1ppt.com</dc:description>
  <cp:lastModifiedBy>Windows 用户</cp:lastModifiedBy>
  <cp:revision>204</cp:revision>
  <dcterms:created xsi:type="dcterms:W3CDTF">2017-10-04T05:12:41Z</dcterms:created>
  <dcterms:modified xsi:type="dcterms:W3CDTF">2019-08-18T17:13:41Z</dcterms:modified>
</cp:coreProperties>
</file>