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33"/>
  </p:notesMasterIdLst>
  <p:sldIdLst>
    <p:sldId id="594" r:id="rId4"/>
    <p:sldId id="585" r:id="rId5"/>
    <p:sldId id="595" r:id="rId6"/>
    <p:sldId id="587" r:id="rId7"/>
    <p:sldId id="670" r:id="rId8"/>
    <p:sldId id="603" r:id="rId9"/>
    <p:sldId id="618" r:id="rId10"/>
    <p:sldId id="671" r:id="rId11"/>
    <p:sldId id="672" r:id="rId12"/>
    <p:sldId id="673" r:id="rId13"/>
    <p:sldId id="674" r:id="rId14"/>
    <p:sldId id="675" r:id="rId15"/>
    <p:sldId id="676" r:id="rId16"/>
    <p:sldId id="677" r:id="rId17"/>
    <p:sldId id="678" r:id="rId18"/>
    <p:sldId id="619" r:id="rId19"/>
    <p:sldId id="679" r:id="rId20"/>
    <p:sldId id="620" r:id="rId21"/>
    <p:sldId id="680" r:id="rId22"/>
    <p:sldId id="659" r:id="rId23"/>
    <p:sldId id="682" r:id="rId24"/>
    <p:sldId id="683" r:id="rId25"/>
    <p:sldId id="684" r:id="rId26"/>
    <p:sldId id="681" r:id="rId27"/>
    <p:sldId id="661" r:id="rId28"/>
    <p:sldId id="668" r:id="rId29"/>
    <p:sldId id="685" r:id="rId30"/>
    <p:sldId id="686" r:id="rId31"/>
    <p:sldId id="593" r:id="rId32"/>
  </p:sldIdLst>
  <p:sldSz cx="9144000" cy="6858000" type="screen4x3"/>
  <p:notesSz cx="6699250" cy="98361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orient="horz" pos="1209">
          <p15:clr>
            <a:srgbClr val="A4A3A4"/>
          </p15:clr>
        </p15:guide>
        <p15:guide id="3" pos="257">
          <p15:clr>
            <a:srgbClr val="A4A3A4"/>
          </p15:clr>
        </p15:guide>
        <p15:guide id="4" pos="2875">
          <p15:clr>
            <a:srgbClr val="A4A3A4"/>
          </p15:clr>
        </p15:guide>
        <p15:guide id="5" pos="55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FF3300"/>
    <a:srgbClr val="FF99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11" autoAdjust="0"/>
  </p:normalViewPr>
  <p:slideViewPr>
    <p:cSldViewPr snapToGrid="0">
      <p:cViewPr varScale="1">
        <p:scale>
          <a:sx n="74" d="100"/>
          <a:sy n="74" d="100"/>
        </p:scale>
        <p:origin x="1038" y="54"/>
      </p:cViewPr>
      <p:guideLst>
        <p:guide orient="horz" pos="3710"/>
        <p:guide orient="horz" pos="1209"/>
        <p:guide pos="257"/>
        <p:guide pos="2875"/>
        <p:guide pos="5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t" anchorCtr="0" compatLnSpc="1"/>
          <a:lstStyle>
            <a:lvl1pPr defTabSz="942975" eaLnBrk="1" hangingPunct="1">
              <a:defRPr sz="1300"/>
            </a:lvl1pPr>
          </a:lstStyle>
          <a:p>
            <a:endParaRPr lang="en-GB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t" anchorCtr="0" compatLnSpc="1"/>
          <a:lstStyle>
            <a:lvl1pPr algn="r" defTabSz="942975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ctr" anchorCtr="0" compatLnSpc="1"/>
          <a:lstStyle/>
          <a:p>
            <a:pPr lvl="0"/>
            <a:r>
              <a:rPr lang="en-GB" altLang="en-US" smtClean="0"/>
              <a:t>Klicken Sie, um die Formate des Vorlagentextes zu bearbeiten</a:t>
            </a:r>
          </a:p>
          <a:p>
            <a:pPr lvl="1"/>
            <a:r>
              <a:rPr lang="en-GB" altLang="en-US" smtClean="0"/>
              <a:t>Zweite Ebene</a:t>
            </a:r>
          </a:p>
          <a:p>
            <a:pPr lvl="2"/>
            <a:r>
              <a:rPr lang="en-GB" altLang="en-US" smtClean="0"/>
              <a:t>Dritte Ebene</a:t>
            </a:r>
          </a:p>
          <a:p>
            <a:pPr lvl="3"/>
            <a:r>
              <a:rPr lang="en-GB" altLang="en-US" smtClean="0"/>
              <a:t>Vierte Ebene</a:t>
            </a:r>
          </a:p>
          <a:p>
            <a:pPr lvl="4"/>
            <a:r>
              <a:rPr lang="en-GB" altLang="en-US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b" anchorCtr="0" compatLnSpc="1"/>
          <a:lstStyle>
            <a:lvl1pPr defTabSz="942975" eaLnBrk="1" hangingPunct="1">
              <a:defRPr sz="1300"/>
            </a:lvl1pPr>
          </a:lstStyle>
          <a:p>
            <a:endParaRPr lang="en-GB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b" anchorCtr="0" compatLnSpc="1"/>
          <a:lstStyle>
            <a:lvl1pPr algn="r" defTabSz="942975" eaLnBrk="1" hangingPunct="1">
              <a:defRPr sz="1300"/>
            </a:lvl1pPr>
          </a:lstStyle>
          <a:p>
            <a:fld id="{E4A50996-2257-4333-AC12-4D949F2EDF07}" type="slidenum">
              <a:rPr lang="en-GB" altLang="en-US"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93194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50996-2257-4333-AC12-4D949F2EDF07}" type="slidenum">
              <a:rPr lang="en-GB" altLang="en-US" smtClean="0"/>
              <a:t>25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450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intergrund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rrowheads="1"/>
          </p:cNvPicPr>
          <p:nvPr/>
        </p:nvPicPr>
        <p:blipFill>
          <a:blip r:embed="rId3" cstate="print">
            <a:clrChange>
              <a:clrFrom>
                <a:srgbClr val="DFEAF0"/>
              </a:clrFrom>
              <a:clrTo>
                <a:srgbClr val="DFEAF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765548"/>
            <a:ext cx="9144000" cy="22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27075" y="1260475"/>
            <a:ext cx="6757988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rIns="91440" anchor="b"/>
          <a:lstStyle>
            <a:lvl1pPr>
              <a:defRPr sz="2800"/>
            </a:lvl1pPr>
          </a:lstStyle>
          <a:p>
            <a:pPr lvl="0"/>
            <a:r>
              <a:rPr lang="de-DE" altLang="zh-CN" noProof="0" smtClean="0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727075" y="2571750"/>
            <a:ext cx="6764338" cy="773113"/>
          </a:xfrm>
        </p:spPr>
        <p:txBody>
          <a:bodyPr lIns="91440" rIns="91440"/>
          <a:lstStyle>
            <a:lvl1pPr marL="0" indent="0">
              <a:buFont typeface="Wingdings" panose="05000000000000000000" pitchFamily="2" charset="2"/>
              <a:buNone/>
              <a:defRPr sz="2200" b="1"/>
            </a:lvl1pPr>
          </a:lstStyle>
          <a:p>
            <a:pPr lvl="0"/>
            <a:r>
              <a:rPr lang="de-DE" altLang="zh-CN" noProof="0" smtClean="0"/>
              <a:t>Click to edit Master text styles</a:t>
            </a:r>
          </a:p>
        </p:txBody>
      </p:sp>
      <p:pic>
        <p:nvPicPr>
          <p:cNvPr id="2054" name="Picture 6" descr="schatten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0" y="3765550"/>
            <a:ext cx="9144000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733118F2-AF19-42BA-9472-85A467ED1B3B}" type="slidenum">
              <a:rPr lang="de-DE" altLang="zh-CN" sz="1400" b="1"/>
              <a:t>‹#›</a:t>
            </a:fld>
            <a:endParaRPr lang="de-DE" altLang="zh-CN" sz="1400" b="1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230188"/>
            <a:ext cx="2100263" cy="56594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3225" y="230188"/>
            <a:ext cx="6149975" cy="5659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41501398-A08F-4FDC-905A-424C9466105E}" type="slidenum">
              <a:rPr lang="de-DE" altLang="zh-CN" sz="1400" b="1"/>
              <a:t>‹#›</a:t>
            </a:fld>
            <a:endParaRPr lang="de-DE" altLang="zh-CN" sz="1400" b="1"/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28509-EE6E-4CC1-8ACE-73EE511A7038}" type="slidenum">
              <a:rPr lang="de-DE" altLang="zh-CN"/>
              <a:t>‹#›</a:t>
            </a:fld>
            <a:endParaRPr lang="de-DE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8AEF-6183-4CB4-BC70-8CB09D32A229}" type="slidenum">
              <a:rPr lang="de-DE" altLang="zh-CN"/>
              <a:t>‹#›</a:t>
            </a:fld>
            <a:endParaRPr lang="de-DE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3F6B41-2330-4B7C-9D43-CE7562B2CB77}" type="slidenum">
              <a:rPr lang="de-DE" altLang="zh-CN"/>
              <a:t>‹#›</a:t>
            </a:fld>
            <a:endParaRPr lang="de-DE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A9A8B-41FC-42D2-B02F-4852F6112291}" type="slidenum">
              <a:rPr lang="de-DE" altLang="zh-CN"/>
              <a:t>‹#›</a:t>
            </a:fld>
            <a:endParaRPr lang="de-DE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4C431-2E2A-4BA5-9318-FFF540047FD1}" type="slidenum">
              <a:rPr lang="de-DE" altLang="zh-CN"/>
              <a:t>‹#›</a:t>
            </a:fld>
            <a:endParaRPr lang="de-DE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9416C-BECB-45FB-AE8C-D39738AF8C34}" type="slidenum">
              <a:rPr lang="de-DE" altLang="zh-CN"/>
              <a:t>‹#›</a:t>
            </a:fld>
            <a:endParaRPr lang="de-DE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2AA32-72DF-4E8A-BC23-8704A15F1465}" type="slidenum">
              <a:rPr lang="de-DE" altLang="zh-CN"/>
              <a:t>‹#›</a:t>
            </a:fld>
            <a:endParaRPr lang="de-DE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453B7-0A3F-4E2E-9EC0-88A6ACB80E50}" type="slidenum">
              <a:rPr lang="de-DE" altLang="zh-CN"/>
              <a:t>‹#›</a:t>
            </a:fld>
            <a:endParaRPr lang="de-DE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C9EF68D1-629A-4B03-AFB6-3425B158210F}" type="slidenum">
              <a:rPr lang="de-DE" altLang="zh-CN" sz="1400" b="1"/>
              <a:t>‹#›</a:t>
            </a:fld>
            <a:endParaRPr lang="de-DE" altLang="zh-CN" sz="1400" b="1"/>
          </a:p>
        </p:txBody>
      </p:sp>
    </p:spTree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07E53-4D87-4BD8-8F05-745558FFE449}" type="slidenum">
              <a:rPr lang="de-DE" altLang="zh-CN"/>
              <a:t>‹#›</a:t>
            </a:fld>
            <a:endParaRPr lang="de-DE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04AAC-54E5-4074-B758-1ECB97F3BEA5}" type="slidenum">
              <a:rPr lang="de-DE" altLang="zh-CN"/>
              <a:t>‹#›</a:t>
            </a:fld>
            <a:endParaRPr lang="de-DE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A00EE-20DF-4B79-B143-697189A3F92A}" type="slidenum">
              <a:rPr lang="de-DE" altLang="zh-CN"/>
              <a:t>‹#›</a:t>
            </a:fld>
            <a:endParaRPr lang="de-DE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964B34D6-4B60-41D2-8B9D-C9E9353B1F16}" type="slidenum">
              <a:rPr lang="de-DE" altLang="zh-CN" sz="1400" b="1"/>
              <a:t>‹#›</a:t>
            </a:fld>
            <a:endParaRPr lang="de-DE" altLang="zh-CN" sz="1400" b="1"/>
          </a:p>
        </p:txBody>
      </p:sp>
    </p:spTree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7988" y="1090613"/>
            <a:ext cx="4122737" cy="4799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090613"/>
            <a:ext cx="4122738" cy="4799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990B2F28-4235-453E-ACDF-5144F0BBC306}" type="slidenum">
              <a:rPr lang="de-DE" altLang="zh-CN" sz="1400" b="1"/>
              <a:t>‹#›</a:t>
            </a:fld>
            <a:endParaRPr lang="de-DE" altLang="zh-CN" sz="1400" b="1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4950368E-662D-419C-90E6-8D575086444F}" type="slidenum">
              <a:rPr lang="de-DE" altLang="zh-CN" sz="1400" b="1"/>
              <a:t>‹#›</a:t>
            </a:fld>
            <a:endParaRPr lang="de-DE" altLang="zh-CN" sz="1400" b="1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DC54D3D7-C003-491C-B227-D0CEA818A975}" type="slidenum">
              <a:rPr lang="de-DE" altLang="zh-CN" sz="1400" b="1"/>
              <a:t>‹#›</a:t>
            </a:fld>
            <a:endParaRPr lang="de-DE" altLang="zh-CN" sz="1400" b="1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736040BF-7EDB-4F3C-BB8B-6ECE9623F4D0}" type="slidenum">
              <a:rPr lang="de-DE" altLang="zh-CN" sz="1400" b="1"/>
              <a:t>‹#›</a:t>
            </a:fld>
            <a:endParaRPr lang="de-DE" altLang="zh-CN" sz="1400" b="1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03497C82-5B55-4E10-B0BF-71D9E7284BD9}" type="slidenum">
              <a:rPr lang="de-DE" altLang="zh-CN" sz="1400" b="1"/>
              <a:t>‹#›</a:t>
            </a:fld>
            <a:endParaRPr lang="de-DE" altLang="zh-CN" sz="1400" b="1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945CCD56-C811-4A15-93A3-A3DCDC94D7B9}" type="slidenum">
              <a:rPr lang="de-DE" altLang="zh-CN" sz="1400" b="1"/>
              <a:t>‹#›</a:t>
            </a:fld>
            <a:endParaRPr lang="de-DE" altLang="zh-CN" sz="1400" b="1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ntergrund"/>
          <p:cNvPicPr>
            <a:picLocks noChangeAspect="1" noChangeArrowheads="1"/>
          </p:cNvPicPr>
          <p:nvPr/>
        </p:nvPicPr>
        <p:blipFill>
          <a:blip r:embed="rId13" cstate="email"/>
          <a:srcRect b="92570"/>
          <a:stretch>
            <a:fillRect/>
          </a:stretch>
        </p:blipFill>
        <p:spPr bwMode="auto">
          <a:xfrm>
            <a:off x="0" y="6362700"/>
            <a:ext cx="914400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003300"/>
            <a:ext cx="9144000" cy="53467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3225" y="230188"/>
            <a:ext cx="5945188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/>
          <a:lstStyle/>
          <a:p>
            <a:pPr lvl="0"/>
            <a:r>
              <a:rPr lang="de-DE" altLang="zh-CN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7988" y="1090613"/>
            <a:ext cx="8397875" cy="479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altLang="zh-CN" smtClean="0"/>
              <a:t>Click to edit Master text styles</a:t>
            </a:r>
          </a:p>
          <a:p>
            <a:pPr lvl="1"/>
            <a:r>
              <a:rPr lang="de-DE" altLang="zh-CN" smtClean="0"/>
              <a:t>Second level</a:t>
            </a:r>
          </a:p>
          <a:p>
            <a:pPr lvl="2"/>
            <a:r>
              <a:rPr lang="de-DE" altLang="zh-CN" smtClean="0"/>
              <a:t>Third level</a:t>
            </a:r>
          </a:p>
          <a:p>
            <a:pPr lvl="3"/>
            <a:r>
              <a:rPr lang="de-DE" altLang="zh-CN" smtClean="0"/>
              <a:t>Fourth level</a:t>
            </a:r>
          </a:p>
          <a:p>
            <a:pPr lvl="4"/>
            <a:r>
              <a:rPr lang="de-DE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45450" y="6464300"/>
            <a:ext cx="1066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r>
              <a:rPr lang="de-DE" altLang="zh-CN"/>
              <a:t>Page </a:t>
            </a:r>
            <a:fld id="{D39DD783-3A13-4597-B24A-114E4039B54E}" type="slidenum">
              <a:rPr lang="de-DE" altLang="zh-CN" sz="1400" b="1"/>
              <a:t>‹#›</a:t>
            </a:fld>
            <a:endParaRPr lang="de-DE" altLang="zh-CN" sz="1400" b="1"/>
          </a:p>
        </p:txBody>
      </p:sp>
      <p:pic>
        <p:nvPicPr>
          <p:cNvPr id="1031" name="Picture 7" descr="schatten"/>
          <p:cNvPicPr>
            <a:picLocks noChangeAspect="1" noChangeArrowheads="1"/>
          </p:cNvPicPr>
          <p:nvPr/>
        </p:nvPicPr>
        <p:blipFill>
          <a:blip r:embed="rId14" cstate="email">
            <a:lum bright="36000"/>
          </a:blip>
          <a:srcRect/>
          <a:stretch>
            <a:fillRect/>
          </a:stretch>
        </p:blipFill>
        <p:spPr bwMode="auto">
          <a:xfrm>
            <a:off x="0" y="6243638"/>
            <a:ext cx="9144000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876425" y="6464300"/>
            <a:ext cx="5376863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de-DE" altLang="zh-CN" sz="120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r"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90500" indent="-1905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9230" algn="l" rtl="0" fontAlgn="base">
        <a:spcBef>
          <a:spcPct val="20000"/>
        </a:spcBef>
        <a:spcAft>
          <a:spcPct val="0"/>
        </a:spcAft>
        <a:buClr>
          <a:schemeClr val="accent1"/>
        </a:buClr>
        <a:buChar char="-"/>
        <a:defRPr>
          <a:solidFill>
            <a:schemeClr val="tx1"/>
          </a:solidFill>
          <a:latin typeface="+mn-lt"/>
        </a:defRPr>
      </a:lvl2pPr>
      <a:lvl3pPr marL="561975" indent="-179705" algn="l" rtl="0" fontAlgn="base">
        <a:spcBef>
          <a:spcPct val="20000"/>
        </a:spcBef>
        <a:spcAft>
          <a:spcPct val="0"/>
        </a:spcAft>
        <a:buClr>
          <a:schemeClr val="accent1"/>
        </a:buClr>
        <a:buChar char="-"/>
        <a:defRPr>
          <a:solidFill>
            <a:schemeClr val="tx1"/>
          </a:solidFill>
          <a:latin typeface="+mn-lt"/>
        </a:defRPr>
      </a:lvl3pPr>
      <a:lvl4pPr marL="752475" indent="-189230" algn="l" rtl="0" fontAlgn="base">
        <a:spcBef>
          <a:spcPct val="20000"/>
        </a:spcBef>
        <a:spcAft>
          <a:spcPct val="0"/>
        </a:spcAft>
        <a:buClr>
          <a:schemeClr val="accent1"/>
        </a:buClr>
        <a:buChar char="-"/>
        <a:defRPr>
          <a:solidFill>
            <a:schemeClr val="tx1"/>
          </a:solidFill>
          <a:latin typeface="+mn-lt"/>
        </a:defRPr>
      </a:lvl4pPr>
      <a:lvl5pPr marL="962025" indent="-20828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5pPr>
      <a:lvl6pPr marL="1419225" indent="-20828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828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828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828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intergrund"/>
          <p:cNvPicPr>
            <a:picLocks noChangeAspect="1" noChangeArrowheads="1"/>
          </p:cNvPicPr>
          <p:nvPr/>
        </p:nvPicPr>
        <p:blipFill>
          <a:blip r:embed="rId13" cstate="email"/>
          <a:srcRect b="7220"/>
          <a:stretch>
            <a:fillRect/>
          </a:stretch>
        </p:blipFill>
        <p:spPr bwMode="auto">
          <a:xfrm>
            <a:off x="0" y="0"/>
            <a:ext cx="9144000" cy="636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de-DE" smtClean="0"/>
              <a:t>单击此处编辑母版标题样式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de-DE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fld id="{09310827-1C3A-44DA-9B46-E8153AF480AC}" type="slidenum">
              <a:rPr lang="de-DE" altLang="zh-CN"/>
              <a:t>‹#›</a:t>
            </a:fld>
            <a:endParaRPr lang="de-DE" altLang="zh-CN"/>
          </a:p>
        </p:txBody>
      </p:sp>
      <p:pic>
        <p:nvPicPr>
          <p:cNvPr id="3080" name="Picture 8" descr="schatten"/>
          <p:cNvPicPr>
            <a:picLocks noChangeAspect="1" noChangeArrowheads="1"/>
          </p:cNvPicPr>
          <p:nvPr/>
        </p:nvPicPr>
        <p:blipFill>
          <a:blip r:embed="rId14" cstate="email">
            <a:lum bright="36000"/>
          </a:blip>
          <a:srcRect/>
          <a:stretch>
            <a:fillRect/>
          </a:stretch>
        </p:blipFill>
        <p:spPr bwMode="auto">
          <a:xfrm>
            <a:off x="0" y="6243638"/>
            <a:ext cx="9144000" cy="12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81" name="Picture 9" descr="Hintergrund"/>
          <p:cNvPicPr>
            <a:picLocks noChangeAspect="1" noChangeArrowheads="1"/>
          </p:cNvPicPr>
          <p:nvPr/>
        </p:nvPicPr>
        <p:blipFill>
          <a:blip r:embed="rId15" cstate="email"/>
          <a:srcRect b="92570"/>
          <a:stretch>
            <a:fillRect/>
          </a:stretch>
        </p:blipFill>
        <p:spPr bwMode="auto">
          <a:xfrm>
            <a:off x="0" y="6362700"/>
            <a:ext cx="91440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82" name="Rectangle 10"/>
          <p:cNvSpPr>
            <a:spLocks noGrp="1" noChangeArrowheads="1"/>
          </p:cNvSpPr>
          <p:nvPr/>
        </p:nvSpPr>
        <p:spPr bwMode="auto">
          <a:xfrm>
            <a:off x="8045450" y="6464300"/>
            <a:ext cx="1066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de-DE" altLang="zh-CN" sz="1200">
                <a:solidFill>
                  <a:schemeClr val="bg1"/>
                </a:solidFill>
                <a:ea typeface="宋体" panose="02010600030101010101" pitchFamily="2" charset="-122"/>
              </a:rPr>
              <a:t>Page </a:t>
            </a:r>
            <a:fld id="{B178D392-050D-4A4B-88AE-EEB68A406940}" type="slidenum">
              <a:rPr lang="de-DE" altLang="zh-CN" sz="1400" b="1">
                <a:solidFill>
                  <a:schemeClr val="bg1"/>
                </a:solidFill>
                <a:ea typeface="宋体" panose="02010600030101010101" pitchFamily="2" charset="-122"/>
              </a:rPr>
              <a:t>‹#›</a:t>
            </a:fld>
            <a:endParaRPr lang="de-DE" altLang="zh-CN" sz="1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3083" name="Picture 11" descr="schatten"/>
          <p:cNvPicPr>
            <a:picLocks noChangeAspect="1" noChangeArrowheads="1"/>
          </p:cNvPicPr>
          <p:nvPr/>
        </p:nvPicPr>
        <p:blipFill>
          <a:blip r:embed="rId14" cstate="email">
            <a:lum bright="36000"/>
          </a:blip>
          <a:srcRect/>
          <a:stretch>
            <a:fillRect/>
          </a:stretch>
        </p:blipFill>
        <p:spPr bwMode="auto">
          <a:xfrm>
            <a:off x="0" y="6243638"/>
            <a:ext cx="9144000" cy="12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intergrund"/>
          <p:cNvPicPr>
            <a:picLocks noChangeAspect="1" noChangeArrowheads="1"/>
          </p:cNvPicPr>
          <p:nvPr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de-DE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de-DE" smtClean="0"/>
              <a:t>单击此处编辑母版文本样式</a:t>
            </a:r>
          </a:p>
          <a:p>
            <a:pPr lvl="1"/>
            <a:r>
              <a:rPr lang="zh-CN" altLang="de-DE" smtClean="0"/>
              <a:t>第二级</a:t>
            </a:r>
          </a:p>
          <a:p>
            <a:pPr lvl="2"/>
            <a:r>
              <a:rPr lang="zh-CN" altLang="de-DE" smtClean="0"/>
              <a:t>第三级</a:t>
            </a:r>
          </a:p>
          <a:p>
            <a:pPr lvl="3"/>
            <a:r>
              <a:rPr lang="zh-CN" altLang="de-DE" smtClean="0"/>
              <a:t>第四级</a:t>
            </a:r>
          </a:p>
          <a:p>
            <a:pPr lvl="4"/>
            <a:r>
              <a:rPr lang="zh-CN" altLang="de-DE" smtClean="0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ea typeface="+mn-ea"/>
              </a:defRPr>
            </a:lvl1pPr>
          </a:lstStyle>
          <a:p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5003" y="1146220"/>
            <a:ext cx="786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初识</a:t>
            </a:r>
            <a:r>
              <a:rPr lang="en-US" altLang="zh-CN" sz="4000" dirty="0" smtClean="0"/>
              <a:t>Spring</a:t>
            </a:r>
            <a:endParaRPr lang="zh-CN" altLang="en-US" sz="4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Page </a:t>
            </a:r>
            <a:fld id="{9F6C05C9-ABD7-48CD-8479-21961AC121A0}" type="slidenum">
              <a:rPr lang="de-DE" altLang="zh-CN" sz="1400" b="1"/>
              <a:t>10</a:t>
            </a:fld>
            <a:endParaRPr lang="de-DE" altLang="zh-CN" sz="1400" b="1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Setter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依赖注入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65760" y="1554479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250000"/>
              </a:lnSpc>
              <a:buNone/>
            </a:pPr>
            <a:r>
              <a:rPr lang="zh-CN" altLang="en-US" sz="2800" dirty="0" smtClean="0"/>
              <a:t>将</a:t>
            </a:r>
            <a:r>
              <a:rPr lang="en-US" altLang="zh-CN" sz="2800" dirty="0" smtClean="0"/>
              <a:t>Bean</a:t>
            </a:r>
            <a:r>
              <a:rPr lang="zh-CN" altLang="en-US" sz="2800" dirty="0" smtClean="0"/>
              <a:t>所依赖的对象通过设置函数注入，</a:t>
            </a:r>
            <a:r>
              <a:rPr lang="en-US" altLang="zh-CN" sz="2800" dirty="0" smtClean="0"/>
              <a:t>Bean</a:t>
            </a:r>
            <a:r>
              <a:rPr lang="zh-CN" altLang="en-US" sz="2800" dirty="0" smtClean="0"/>
              <a:t>需要为注入的依赖对象提供设置方法。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基于注解的依赖注入。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47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Page </a:t>
            </a:r>
            <a:fld id="{9F6C05C9-ABD7-48CD-8479-21961AC121A0}" type="slidenum">
              <a:rPr lang="de-DE" altLang="zh-CN" sz="1400" b="1"/>
              <a:t>11</a:t>
            </a:fld>
            <a:endParaRPr lang="de-DE" altLang="zh-CN" sz="1400" b="1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依赖注入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65760" y="1554479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250000"/>
              </a:lnSpc>
              <a:buNone/>
            </a:pPr>
            <a:r>
              <a:rPr lang="zh-CN" altLang="en-US" sz="2800" dirty="0"/>
              <a:t>通过</a:t>
            </a:r>
            <a:r>
              <a:rPr lang="en-US" altLang="zh-CN" sz="2800" dirty="0"/>
              <a:t>"@XXX"</a:t>
            </a:r>
            <a:r>
              <a:rPr lang="zh-CN" altLang="en-US" sz="2800" dirty="0"/>
              <a:t>的方式，让注解与</a:t>
            </a:r>
            <a:r>
              <a:rPr lang="en-US" altLang="zh-CN" sz="2800" dirty="0"/>
              <a:t>Java Bean</a:t>
            </a:r>
            <a:r>
              <a:rPr lang="zh-CN" altLang="en-US" sz="2800" dirty="0"/>
              <a:t>紧密结合，既大大减少了配置文件的体积，又增加了</a:t>
            </a:r>
            <a:r>
              <a:rPr lang="en-US" altLang="zh-CN" sz="2800" dirty="0"/>
              <a:t>Java Bean</a:t>
            </a:r>
            <a:r>
              <a:rPr lang="zh-CN" altLang="en-US" sz="2800" dirty="0"/>
              <a:t>的可读性与内聚性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926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Page </a:t>
            </a:r>
            <a:fld id="{9F6C05C9-ABD7-48CD-8479-21961AC121A0}" type="slidenum">
              <a:rPr lang="de-DE" altLang="zh-CN" sz="1400" b="1"/>
              <a:t>12</a:t>
            </a:fld>
            <a:endParaRPr lang="de-DE" altLang="zh-CN" sz="1400" b="1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构造器依赖注入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65760" y="1554479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250000"/>
              </a:lnSpc>
              <a:buNone/>
            </a:pPr>
            <a:r>
              <a:rPr lang="zh-CN" altLang="en-US" sz="2800" dirty="0"/>
              <a:t>驱动</a:t>
            </a:r>
            <a:r>
              <a:rPr lang="en-US" altLang="zh-CN" sz="2800" dirty="0"/>
              <a:t>Spring</a:t>
            </a:r>
            <a:r>
              <a:rPr lang="zh-CN" altLang="en-US" sz="2800" dirty="0"/>
              <a:t>在底层以反射方式执行带指定参数的构造器，当执行带参数的构造器时，就可利用构造器参数对成员变量执行</a:t>
            </a:r>
            <a:r>
              <a:rPr lang="zh-CN" altLang="en-US" sz="2800" dirty="0" smtClean="0"/>
              <a:t>初始化</a:t>
            </a:r>
            <a:endParaRPr lang="en-US" altLang="zh-CN" sz="2800" dirty="0" smtClean="0"/>
          </a:p>
          <a:p>
            <a:pPr marL="0" indent="0">
              <a:lnSpc>
                <a:spcPct val="250000"/>
              </a:lnSpc>
              <a:buNone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1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Page </a:t>
            </a:r>
            <a:fld id="{9F6C05C9-ABD7-48CD-8479-21961AC121A0}" type="slidenum">
              <a:rPr lang="de-DE" altLang="zh-CN" sz="1400" b="1"/>
              <a:t>13</a:t>
            </a:fld>
            <a:endParaRPr lang="de-DE" altLang="zh-CN" sz="1400" b="1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构造器依赖注入和属性的区别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65760" y="1554479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250000"/>
              </a:lnSpc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/>
              <a:t>通过</a:t>
            </a:r>
            <a:r>
              <a:rPr lang="en-US" altLang="zh-CN" sz="2800" dirty="0"/>
              <a:t>setter</a:t>
            </a:r>
            <a:r>
              <a:rPr lang="zh-CN" altLang="en-US" sz="2800" dirty="0"/>
              <a:t>方法设定依赖关系显得更加直观、</a:t>
            </a:r>
            <a:r>
              <a:rPr lang="zh-CN" altLang="en-US" sz="2800" dirty="0" smtClean="0"/>
              <a:t>自然</a:t>
            </a:r>
            <a:endParaRPr lang="en-US" altLang="zh-CN" sz="2800" dirty="0" smtClean="0"/>
          </a:p>
          <a:p>
            <a:pPr marL="0" indent="0">
              <a:lnSpc>
                <a:spcPct val="250000"/>
              </a:lnSpc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/>
              <a:t>构造注入可以在构造器中决定依赖关系的注入顺序，优先依赖的优先注入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ct val="250000"/>
              </a:lnSpc>
              <a:buNone/>
            </a:pPr>
            <a:r>
              <a:rPr lang="en-US" altLang="zh-CN" sz="2800" dirty="0" smtClean="0"/>
              <a:t>3.</a:t>
            </a:r>
            <a:r>
              <a:rPr lang="zh-CN" altLang="en-US" sz="2800" dirty="0" smtClean="0"/>
              <a:t>对于多参数一般用</a:t>
            </a:r>
            <a:r>
              <a:rPr lang="en-US" altLang="zh-CN" sz="2800" dirty="0" smtClean="0"/>
              <a:t>setter</a:t>
            </a:r>
            <a:r>
              <a:rPr lang="zh-CN" altLang="en-US" sz="2800" dirty="0" smtClean="0"/>
              <a:t>注入</a:t>
            </a:r>
            <a:endParaRPr lang="zh-CN" altLang="en-US" sz="2800" dirty="0"/>
          </a:p>
          <a:p>
            <a:pPr marL="0" indent="0">
              <a:lnSpc>
                <a:spcPct val="250000"/>
              </a:lnSpc>
              <a:buNone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860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Page </a:t>
            </a:r>
            <a:fld id="{9F6C05C9-ABD7-48CD-8479-21961AC121A0}" type="slidenum">
              <a:rPr lang="de-DE" altLang="zh-CN" sz="1400" b="1"/>
              <a:t>14</a:t>
            </a:fld>
            <a:endParaRPr lang="de-DE" altLang="zh-CN" sz="1400" b="1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的作用范围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65760" y="1554479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250000"/>
              </a:lnSpc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800" dirty="0" smtClean="0"/>
              <a:t>通过</a:t>
            </a:r>
            <a:r>
              <a:rPr lang="en-US" altLang="zh-CN" sz="2800" dirty="0" smtClean="0"/>
              <a:t>scope</a:t>
            </a:r>
            <a:r>
              <a:rPr lang="zh-CN" altLang="en-US" sz="2800" dirty="0" smtClean="0"/>
              <a:t>属性可以限制</a:t>
            </a:r>
            <a:r>
              <a:rPr lang="en-US" altLang="zh-CN" sz="2800" dirty="0" smtClean="0"/>
              <a:t>bean</a:t>
            </a:r>
            <a:r>
              <a:rPr lang="zh-CN" altLang="en-US" sz="2800" dirty="0" smtClean="0"/>
              <a:t>的作用范围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默认是</a:t>
            </a:r>
            <a:r>
              <a:rPr lang="en-US" altLang="zh-CN" sz="2800" dirty="0" smtClean="0"/>
              <a:t>singleton) 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altLang="zh-CN" sz="2800" dirty="0" smtClean="0"/>
              <a:t>2.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Singleton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prototype</a:t>
            </a:r>
            <a:r>
              <a:rPr lang="zh-CN" altLang="en-US" sz="2800" dirty="0" smtClean="0"/>
              <a:t>，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request</a:t>
            </a:r>
            <a:r>
              <a:rPr lang="zh-CN" altLang="en-US" sz="2800" dirty="0" smtClean="0"/>
              <a:t>，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session</a:t>
            </a:r>
            <a:r>
              <a:rPr lang="zh-CN" altLang="en-US" sz="2800" dirty="0" smtClean="0"/>
              <a:t>等</a:t>
            </a:r>
            <a:endParaRPr lang="en-US" altLang="zh-CN" sz="2800" dirty="0" smtClean="0"/>
          </a:p>
          <a:p>
            <a:pPr marL="0" indent="0">
              <a:lnSpc>
                <a:spcPct val="250000"/>
              </a:lnSpc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 smtClean="0"/>
              <a:t> 使用</a:t>
            </a:r>
            <a:r>
              <a:rPr lang="en-US" altLang="zh-CN" sz="2800" dirty="0" smtClean="0"/>
              <a:t>&lt;bean id=“” class=“” scope=“singleton”/&gt;</a:t>
            </a:r>
          </a:p>
        </p:txBody>
      </p:sp>
    </p:spTree>
    <p:extLst>
      <p:ext uri="{BB962C8B-B14F-4D97-AF65-F5344CB8AC3E}">
        <p14:creationId xmlns:p14="http://schemas.microsoft.com/office/powerpoint/2010/main" val="153355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Page </a:t>
            </a:r>
            <a:fld id="{9F6C05C9-ABD7-48CD-8479-21961AC121A0}" type="slidenum">
              <a:rPr lang="de-DE" altLang="zh-CN" sz="1400" b="1"/>
              <a:t>15</a:t>
            </a:fld>
            <a:endParaRPr lang="de-DE" altLang="zh-CN" sz="1400" b="1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的生命周期管理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57200" y="967552"/>
            <a:ext cx="8130747" cy="5032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250000"/>
              </a:lnSpc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生命周期，可以实现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服务的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InitializingBean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DisposableBean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接口中的方法</a:t>
            </a:r>
            <a:r>
              <a:rPr lang="en-US" altLang="zh-CN" sz="2800" dirty="0" err="1" smtClean="0"/>
              <a:t>afterPropertiesSet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destroy()</a:t>
            </a:r>
            <a:r>
              <a:rPr lang="zh-CN" altLang="en-US" sz="2800" dirty="0" smtClean="0"/>
              <a:t>等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43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Page </a:t>
            </a:r>
            <a:fld id="{9F6C05C9-ABD7-48CD-8479-21961AC121A0}" type="slidenum">
              <a:rPr lang="de-DE" altLang="zh-CN" sz="1400" b="1"/>
              <a:t>16</a:t>
            </a:fld>
            <a:endParaRPr lang="de-DE" altLang="zh-CN" sz="1400" b="1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4" y="230188"/>
            <a:ext cx="8207375" cy="608937"/>
          </a:xfrm>
        </p:spPr>
        <p:txBody>
          <a:bodyPr/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1341" y="1767016"/>
            <a:ext cx="80792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Spring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Resource </a:t>
            </a:r>
            <a:r>
              <a:rPr lang="zh-CN" altLang="en-US" dirty="0" smtClean="0"/>
              <a:t>接口主要用于对资源的处理，</a:t>
            </a:r>
            <a:r>
              <a:rPr lang="zh-CN" altLang="en-US" dirty="0"/>
              <a:t>用法</a:t>
            </a:r>
            <a:r>
              <a:rPr lang="zh-CN" altLang="en-US" dirty="0" smtClean="0"/>
              <a:t>法为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Public interface Resource extends </a:t>
            </a:r>
            <a:r>
              <a:rPr lang="en-US" altLang="zh-CN" dirty="0" err="1" smtClean="0"/>
              <a:t>InputStreamSource</a:t>
            </a:r>
            <a:r>
              <a:rPr lang="en-US" altLang="zh-CN" dirty="0" smtClean="0"/>
              <a:t>{}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主要方法为：</a:t>
            </a:r>
            <a:endParaRPr lang="en-US" altLang="zh-CN" dirty="0" smtClean="0"/>
          </a:p>
          <a:p>
            <a:r>
              <a:rPr lang="en-US" altLang="zh-CN" dirty="0" smtClean="0"/>
              <a:t>1.getInputStream() </a:t>
            </a:r>
            <a:r>
              <a:rPr lang="zh-CN" altLang="en-US" dirty="0" smtClean="0"/>
              <a:t>找到并打开资源 返回资源读取内容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2.Exists() </a:t>
            </a:r>
            <a:r>
              <a:rPr lang="zh-CN" altLang="en-US" dirty="0" smtClean="0"/>
              <a:t>判断资源是否存在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3.isOpen() </a:t>
            </a:r>
            <a:r>
              <a:rPr lang="zh-CN" altLang="en-US" dirty="0" smtClean="0"/>
              <a:t>判断资源是否打开，打开不能多次读取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Page </a:t>
            </a:r>
            <a:fld id="{9F6C05C9-ABD7-48CD-8479-21961AC121A0}" type="slidenum">
              <a:rPr lang="de-DE" altLang="zh-CN" sz="1400" b="1"/>
              <a:t>17</a:t>
            </a:fld>
            <a:endParaRPr lang="de-DE" altLang="zh-CN" sz="1400" b="1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4" y="230188"/>
            <a:ext cx="8207375" cy="608937"/>
          </a:xfrm>
        </p:spPr>
        <p:txBody>
          <a:bodyPr/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字符串转成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098659"/>
              </p:ext>
            </p:extLst>
          </p:nvPr>
        </p:nvGraphicFramePr>
        <p:xfrm>
          <a:off x="691978" y="1408670"/>
          <a:ext cx="7918620" cy="2570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86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95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886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explanation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475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Classpath</a:t>
                      </a:r>
                      <a:r>
                        <a:rPr lang="en-US" altLang="zh-CN" dirty="0" smtClean="0"/>
                        <a:t>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classpath:com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myapp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/config.xml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从类路径加载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886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File: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File:///data/config.xml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filesystem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作为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加载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886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http: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http://myserser/logo.png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一般用于远程加载资源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886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/data/config.xml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确定的路径加载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18984" y="4436076"/>
            <a:ext cx="8303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所有的对象上下文都实现了</a:t>
            </a:r>
            <a:r>
              <a:rPr lang="en-US" altLang="zh-CN" dirty="0" err="1" smtClean="0"/>
              <a:t>ResourceLoader</a:t>
            </a:r>
            <a:r>
              <a:rPr lang="zh-CN" altLang="en-US" dirty="0" smtClean="0"/>
              <a:t>接口，因此所有的对象都可以通过应用上下文来获取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r>
              <a:rPr lang="en-US" altLang="zh-CN" dirty="0" smtClean="0"/>
              <a:t>Resource tem = </a:t>
            </a:r>
            <a:r>
              <a:rPr lang="en-US" altLang="zh-CN" dirty="0" err="1" smtClean="0"/>
              <a:t>ctx.getResource</a:t>
            </a:r>
            <a:r>
              <a:rPr lang="en-US" altLang="zh-CN" dirty="0" smtClean="0"/>
              <a:t>(“*****”);****</a:t>
            </a:r>
            <a:r>
              <a:rPr lang="zh-CN" altLang="en-US" dirty="0" smtClean="0"/>
              <a:t>为具体的资源路径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0993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Page </a:t>
            </a:r>
            <a:fld id="{9F6C05C9-ABD7-48CD-8479-21961AC121A0}" type="slidenum">
              <a:rPr lang="de-DE" altLang="zh-CN" sz="1400" b="1"/>
              <a:t>18</a:t>
            </a:fld>
            <a:endParaRPr lang="de-DE" altLang="zh-CN" sz="1400" b="1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763" y="246121"/>
            <a:ext cx="7976687" cy="446217"/>
          </a:xfrm>
        </p:spPr>
        <p:txBody>
          <a:bodyPr/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类型转换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800" b="0" dirty="0" smtClean="0"/>
              <a:t>一对一的数据转换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Rectangle 11"/>
          <p:cNvSpPr>
            <a:spLocks noChangeArrowheads="1"/>
          </p:cNvSpPr>
          <p:nvPr/>
        </p:nvSpPr>
        <p:spPr bwMode="auto">
          <a:xfrm>
            <a:off x="-31750" y="1712629"/>
            <a:ext cx="9144000" cy="271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defTabSz="80137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3.0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之后引入了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core.convert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用来当作通用的类型转化包，用户可以实现其中的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Converter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来自定义转换器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01370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0137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</a:p>
          <a:p>
            <a:pPr defTabSz="801370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0137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引入包省略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0137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Final class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StringToInteger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implements Converter&lt;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String,Interger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&gt;{</a:t>
            </a:r>
          </a:p>
          <a:p>
            <a:pPr defTabSz="80137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public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Interger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Convert(String source){</a:t>
            </a:r>
          </a:p>
          <a:p>
            <a:pPr defTabSz="80137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return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Integer.valueOf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(source);</a:t>
            </a:r>
          </a:p>
          <a:p>
            <a:pPr defTabSz="80137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01370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defTabSz="801370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01370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01370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01370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Page </a:t>
            </a:r>
            <a:fld id="{9F6C05C9-ABD7-48CD-8479-21961AC121A0}" type="slidenum">
              <a:rPr lang="de-DE" altLang="zh-CN" sz="1400" b="1"/>
              <a:t>19</a:t>
            </a:fld>
            <a:endParaRPr lang="de-DE" altLang="zh-CN" sz="1400" b="1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类型转换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800" b="0" dirty="0" smtClean="0"/>
              <a:t>大量数据转换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Rectangle 11"/>
          <p:cNvSpPr>
            <a:spLocks noChangeArrowheads="1"/>
          </p:cNvSpPr>
          <p:nvPr/>
        </p:nvSpPr>
        <p:spPr bwMode="auto">
          <a:xfrm>
            <a:off x="200416" y="1073686"/>
            <a:ext cx="8392439" cy="56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defTabSz="801370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01370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01370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0137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需要集中整个类层次结构进行转化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可以实现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ConverterFactory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01370"/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01370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801370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16" y="1884331"/>
            <a:ext cx="8629450" cy="409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411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Page </a:t>
            </a:r>
            <a:fld id="{ED7DF2FF-D547-4D78-8245-B9854F5A98A0}" type="slidenum">
              <a:rPr lang="de-DE" altLang="zh-CN" sz="1400" b="1"/>
              <a:t>2</a:t>
            </a:fld>
            <a:endParaRPr lang="de-DE" altLang="zh-CN" sz="1400" b="1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</a:t>
            </a:r>
            <a:r>
              <a:rPr lang="zh-CN" altLang="en-US" sz="3200" spc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录 </a:t>
            </a:r>
            <a:r>
              <a:rPr lang="en-US" altLang="zh-CN" sz="2800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微软雅黑" panose="020B0503020204020204" pitchFamily="34" charset="-122"/>
              </a:rPr>
              <a:t>C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ontents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416050"/>
            <a:ext cx="8397875" cy="3384550"/>
          </a:xfrm>
        </p:spPr>
        <p:txBody>
          <a:bodyPr/>
          <a:lstStyle/>
          <a:p>
            <a:pPr marL="571500" indent="-571500">
              <a:lnSpc>
                <a:spcPct val="250000"/>
              </a:lnSpc>
              <a:buFont typeface="+mj-lt"/>
              <a:buAutoNum type="romanUcPeriod"/>
            </a:pPr>
            <a:r>
              <a:rPr lang="en-US" altLang="zh-CN" sz="2800" dirty="0" smtClean="0"/>
              <a:t>Spring</a:t>
            </a:r>
            <a:r>
              <a:rPr lang="zh-CN" altLang="en-US" sz="2800" dirty="0"/>
              <a:t>简介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250000"/>
              </a:lnSpc>
              <a:buFont typeface="+mj-lt"/>
              <a:buAutoNum type="romanU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核心功能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250000"/>
              </a:lnSpc>
              <a:buFont typeface="+mj-lt"/>
              <a:buAutoNum type="romanU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SpEL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springA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250000"/>
              </a:lnSpc>
              <a:buFont typeface="+mj-ea"/>
              <a:buAutoNum type="ea1JpnChsDb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SPEL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250000"/>
              </a:lnSpc>
              <a:buFont typeface="+mj-ea"/>
              <a:buAutoNum type="ea1JpnChsDb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AOP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50000"/>
              </a:lnSpc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7" descr="C:\Users\Tany\Desktop\Collaborate Icon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374062" y="3510279"/>
            <a:ext cx="835013" cy="102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C:\Users\Tany\Desktop\Twitter_Icon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394401" y="2139109"/>
            <a:ext cx="794337" cy="79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C:\Users\Tany\Desktop\Cloud Icon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8046159" y="1415621"/>
            <a:ext cx="862717" cy="86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C:\Users\Tany\Desktop\Money Icon.pn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395704" y="1251904"/>
            <a:ext cx="858815" cy="88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email"/>
          <a:stretch>
            <a:fillRect/>
          </a:stretch>
        </p:blipFill>
        <p:spPr bwMode="auto">
          <a:xfrm>
            <a:off x="7102119" y="1097849"/>
            <a:ext cx="4008392" cy="520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15451 0.1164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6" y="58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Page </a:t>
            </a:r>
            <a:fld id="{C0C1C849-7145-4B60-B37A-D9EEC5492B8B}" type="slidenum">
              <a:rPr lang="de-DE" altLang="zh-CN" sz="1400" b="1"/>
              <a:t>21</a:t>
            </a:fld>
            <a:endParaRPr lang="de-DE" altLang="zh-CN" sz="1400" b="1"/>
          </a:p>
        </p:txBody>
      </p:sp>
      <p:sp>
        <p:nvSpPr>
          <p:cNvPr id="15" name="标题 4"/>
          <p:cNvSpPr>
            <a:spLocks noGrp="1"/>
          </p:cNvSpPr>
          <p:nvPr>
            <p:ph type="title"/>
          </p:nvPr>
        </p:nvSpPr>
        <p:spPr>
          <a:xfrm>
            <a:off x="403224" y="230188"/>
            <a:ext cx="7826375" cy="696738"/>
          </a:xfrm>
        </p:spPr>
        <p:txBody>
          <a:bodyPr/>
          <a:lstStyle/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SpEL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457200" y="1231585"/>
            <a:ext cx="78263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/>
              <a:t>一个支持运行时查询和操作对象图的强大的表达式语言。 语法类似于 </a:t>
            </a:r>
            <a:r>
              <a:rPr lang="en-US" altLang="zh-CN" sz="2400" dirty="0"/>
              <a:t>EL</a:t>
            </a:r>
            <a:r>
              <a:rPr lang="zh-CN" altLang="en-US" sz="2400" dirty="0"/>
              <a:t>表达式：</a:t>
            </a:r>
            <a:r>
              <a:rPr lang="en-US" altLang="zh-CN" sz="2400" dirty="0" err="1"/>
              <a:t>SpEL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使用</a:t>
            </a:r>
            <a:r>
              <a:rPr lang="zh-CN" altLang="en-US" sz="2400" dirty="0"/>
              <a:t> </a:t>
            </a:r>
            <a:r>
              <a:rPr lang="en-US" altLang="zh-CN" sz="2400" b="1" dirty="0"/>
              <a:t>#{…}</a:t>
            </a:r>
            <a:r>
              <a:rPr lang="zh-CN" altLang="en-US" sz="2400" dirty="0"/>
              <a:t>作为定界符，所有在大框号中的字符都将被认为是 </a:t>
            </a:r>
            <a:r>
              <a:rPr lang="en-US" altLang="zh-CN" sz="2400" dirty="0" err="1"/>
              <a:t>SpEL</a:t>
            </a:r>
            <a:r>
              <a:rPr lang="zh-CN" altLang="en-US" sz="2400" dirty="0"/>
              <a:t>。</a:t>
            </a:r>
            <a:r>
              <a:rPr lang="en-US" altLang="zh-CN" sz="2400" dirty="0" err="1"/>
              <a:t>SpEL</a:t>
            </a:r>
            <a:r>
              <a:rPr lang="en-US" altLang="zh-CN" sz="2400" dirty="0"/>
              <a:t> </a:t>
            </a:r>
            <a:r>
              <a:rPr lang="zh-CN" altLang="en-US" sz="2400" dirty="0"/>
              <a:t>为 </a:t>
            </a:r>
            <a:r>
              <a:rPr lang="en-US" altLang="zh-CN" sz="2400" dirty="0"/>
              <a:t>bean </a:t>
            </a:r>
            <a:r>
              <a:rPr lang="zh-CN" altLang="en-US" sz="2400" dirty="0"/>
              <a:t>的属性进行动态赋值提供了便利 通过 </a:t>
            </a:r>
            <a:r>
              <a:rPr lang="en-US" altLang="zh-CN" sz="2400" dirty="0" err="1"/>
              <a:t>SpEL</a:t>
            </a:r>
            <a:r>
              <a:rPr lang="en-US" altLang="zh-CN" sz="2400" dirty="0"/>
              <a:t> </a:t>
            </a:r>
            <a:r>
              <a:rPr lang="zh-CN" altLang="en-US" sz="2400" dirty="0"/>
              <a:t>可以</a:t>
            </a:r>
            <a:r>
              <a:rPr lang="zh-CN" altLang="en-US" sz="2400" dirty="0" smtClean="0"/>
              <a:t>实现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457199" y="3291777"/>
            <a:ext cx="78263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/>
              <a:t>通过 </a:t>
            </a:r>
            <a:r>
              <a:rPr lang="en-US" altLang="zh-CN" sz="2400" dirty="0"/>
              <a:t>bean </a:t>
            </a:r>
            <a:r>
              <a:rPr lang="zh-CN" altLang="en-US" sz="2400" dirty="0"/>
              <a:t>的 </a:t>
            </a:r>
            <a:r>
              <a:rPr lang="en-US" altLang="zh-CN" sz="2400" dirty="0"/>
              <a:t>id </a:t>
            </a:r>
            <a:r>
              <a:rPr lang="zh-CN" altLang="en-US" sz="2400" dirty="0"/>
              <a:t>对 </a:t>
            </a:r>
            <a:r>
              <a:rPr lang="en-US" altLang="zh-CN" sz="2400" dirty="0"/>
              <a:t>bean </a:t>
            </a:r>
            <a:r>
              <a:rPr lang="zh-CN" altLang="en-US" sz="2400" dirty="0"/>
              <a:t>进行引用 调用方法以及引用对象中的属性计算表达式的值正则表达式的匹配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403223" y="4508197"/>
            <a:ext cx="78263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 smtClean="0"/>
              <a:t>${key</a:t>
            </a:r>
            <a:r>
              <a:rPr lang="zh-CN" altLang="en-US" sz="2400" dirty="0" smtClean="0"/>
              <a:t>值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：获取文件中指定的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值 也可用在注解</a:t>
            </a:r>
            <a:r>
              <a:rPr lang="en-US" altLang="zh-CN" sz="2400" dirty="0" smtClean="0"/>
              <a:t>		       @Value</a:t>
            </a:r>
            <a:r>
              <a:rPr lang="en-US" altLang="zh-CN" sz="2400" dirty="0" smtClean="0"/>
              <a:t>(“${jdbc.url}”)</a:t>
            </a:r>
          </a:p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#{key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en-US" altLang="zh-CN" sz="24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SpEL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表达式语法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933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Page </a:t>
            </a:r>
            <a:fld id="{C0C1C849-7145-4B60-B37A-D9EEC5492B8B}" type="slidenum">
              <a:rPr lang="de-DE" altLang="zh-CN" sz="1400" b="1"/>
              <a:t>22</a:t>
            </a:fld>
            <a:endParaRPr lang="de-DE" altLang="zh-CN" sz="1400" b="1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SpEL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的一些应用场景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611188" y="1648778"/>
            <a:ext cx="1225550" cy="1008062"/>
          </a:xfrm>
          <a:prstGeom prst="homePlate">
            <a:avLst>
              <a:gd name="adj" fmla="val 15906"/>
            </a:avLst>
          </a:prstGeom>
          <a:solidFill>
            <a:srgbClr val="6CAAC0"/>
          </a:solidFill>
          <a:ln>
            <a:noFill/>
          </a:ln>
          <a:effectLst>
            <a:outerShdw dist="35921" dir="2700000" algn="ctr" rotWithShape="0">
              <a:srgbClr val="003F56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48970" y="1942923"/>
            <a:ext cx="105791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 dirty="0"/>
              <a:t>注解使用</a:t>
            </a:r>
            <a:r>
              <a:rPr lang="en-US" altLang="zh-CN" sz="1400" b="1" dirty="0" err="1"/>
              <a:t>SpEl</a:t>
            </a:r>
            <a:endParaRPr lang="en-US" altLang="zh-CN" sz="1400" b="1" dirty="0"/>
          </a:p>
        </p:txBody>
      </p:sp>
      <p:sp>
        <p:nvSpPr>
          <p:cNvPr id="16" name="Freeform 5"/>
          <p:cNvSpPr/>
          <p:nvPr/>
        </p:nvSpPr>
        <p:spPr bwMode="auto">
          <a:xfrm>
            <a:off x="1819275" y="1628775"/>
            <a:ext cx="6784975" cy="1044575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9525" cmpd="sng">
            <a:solidFill>
              <a:srgbClr val="256885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087563" y="2005641"/>
            <a:ext cx="6502400" cy="290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323850" indent="-323850" defTabSz="330200">
              <a:lnSpc>
                <a:spcPts val="2500"/>
              </a:lnSpc>
              <a:tabLst>
                <a:tab pos="8521700" algn="r"/>
              </a:tabLst>
            </a:pPr>
            <a:r>
              <a:rPr lang="zh-CN" altLang="en-US" sz="1600" dirty="0"/>
              <a:t>利用</a:t>
            </a:r>
            <a:r>
              <a:rPr lang="en-US" altLang="zh-CN" sz="1600" dirty="0"/>
              <a:t>@Value</a:t>
            </a:r>
            <a:r>
              <a:rPr lang="zh-CN" altLang="en-US" sz="1600" dirty="0"/>
              <a:t>注解可以给实体属性赋默认值</a:t>
            </a:r>
            <a:endParaRPr lang="zh-CN" altLang="en-US" sz="17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611188" y="2889250"/>
            <a:ext cx="1225550" cy="1044575"/>
          </a:xfrm>
          <a:prstGeom prst="homePlate">
            <a:avLst>
              <a:gd name="adj" fmla="val 15350"/>
            </a:avLst>
          </a:prstGeom>
          <a:solidFill>
            <a:srgbClr val="6CAAC0"/>
          </a:solidFill>
          <a:ln>
            <a:noFill/>
          </a:ln>
          <a:effectLst>
            <a:outerShdw dist="35921" dir="2700000" algn="ctr" rotWithShape="0">
              <a:srgbClr val="003F56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648970" y="3109987"/>
            <a:ext cx="1057910" cy="64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500"/>
              </a:lnSpc>
            </a:pPr>
            <a:r>
              <a:rPr lang="zh-CN" altLang="en-US" sz="1400" dirty="0"/>
              <a:t>使用</a:t>
            </a:r>
            <a:r>
              <a:rPr lang="en-US" altLang="zh-CN" sz="1400" dirty="0" err="1"/>
              <a:t>spel</a:t>
            </a:r>
            <a:r>
              <a:rPr lang="zh-CN" altLang="en-US" sz="1400" dirty="0"/>
              <a:t>赋字面</a:t>
            </a:r>
            <a:r>
              <a:rPr lang="zh-CN" altLang="en-US" sz="1400" dirty="0" smtClean="0"/>
              <a:t>值</a:t>
            </a:r>
            <a:endParaRPr lang="en-US" altLang="zh-CN" sz="1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9"/>
          <p:cNvSpPr/>
          <p:nvPr/>
        </p:nvSpPr>
        <p:spPr bwMode="auto">
          <a:xfrm>
            <a:off x="1819275" y="2889250"/>
            <a:ext cx="6784975" cy="1044575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9525" cmpd="sng">
            <a:solidFill>
              <a:srgbClr val="256885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087563" y="3279559"/>
            <a:ext cx="6502400" cy="28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323850" indent="-323850" defTabSz="330200">
              <a:lnSpc>
                <a:spcPct val="110000"/>
              </a:lnSpc>
              <a:tabLst>
                <a:tab pos="8521700" algn="r"/>
              </a:tabLst>
            </a:pPr>
            <a:r>
              <a:rPr lang="en-US" altLang="zh-CN" sz="17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&lt;property name=“**” value=“#{‘</a:t>
            </a:r>
            <a:r>
              <a:rPr lang="en-US" altLang="zh-CN" sz="1700" dirty="0" err="1" smtClean="0">
                <a:solidFill>
                  <a:srgbClr val="000000"/>
                </a:solidFill>
                <a:latin typeface="宋体" panose="02010600030101010101" pitchFamily="2" charset="-122"/>
              </a:rPr>
              <a:t>bookname</a:t>
            </a:r>
            <a:r>
              <a:rPr lang="en-US" altLang="zh-CN" sz="17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’}”&gt;</a:t>
            </a:r>
            <a:endParaRPr lang="zh-CN" altLang="en-US" sz="17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auto">
          <a:xfrm>
            <a:off x="611188" y="4185920"/>
            <a:ext cx="1225550" cy="900113"/>
          </a:xfrm>
          <a:prstGeom prst="homePlate">
            <a:avLst>
              <a:gd name="adj" fmla="val 17814"/>
            </a:avLst>
          </a:prstGeom>
          <a:solidFill>
            <a:srgbClr val="6CAAC0"/>
          </a:solidFill>
          <a:ln>
            <a:noFill/>
          </a:ln>
          <a:effectLst>
            <a:outerShdw dist="35921" dir="2700000" algn="ctr" rotWithShape="0">
              <a:srgbClr val="003F56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648970" y="4193643"/>
            <a:ext cx="1057910" cy="924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5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spel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引用类的静态属性</a:t>
            </a:r>
          </a:p>
        </p:txBody>
      </p:sp>
      <p:sp>
        <p:nvSpPr>
          <p:cNvPr id="24" name="Freeform 13"/>
          <p:cNvSpPr/>
          <p:nvPr/>
        </p:nvSpPr>
        <p:spPr bwMode="auto">
          <a:xfrm>
            <a:off x="1819275" y="4185920"/>
            <a:ext cx="6784975" cy="900113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9525" cmpd="sng">
            <a:solidFill>
              <a:srgbClr val="256885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1979613" y="4530408"/>
            <a:ext cx="6372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52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例如引入</a:t>
            </a:r>
            <a:r>
              <a:rPr lang="en-US" altLang="zh-CN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Math</a:t>
            </a:r>
            <a:r>
              <a:rPr lang="zh-CN" altLang="en-US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类的静态属性</a:t>
            </a:r>
            <a:endParaRPr lang="zh-CN" altLang="en-US" sz="1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6" name="AutoShape 15"/>
          <p:cNvSpPr>
            <a:spLocks noChangeArrowheads="1"/>
          </p:cNvSpPr>
          <p:nvPr/>
        </p:nvSpPr>
        <p:spPr bwMode="auto">
          <a:xfrm>
            <a:off x="611188" y="5301933"/>
            <a:ext cx="1225550" cy="900112"/>
          </a:xfrm>
          <a:prstGeom prst="homePlate">
            <a:avLst>
              <a:gd name="adj" fmla="val 17814"/>
            </a:avLst>
          </a:prstGeom>
          <a:solidFill>
            <a:srgbClr val="6CAAC0"/>
          </a:solidFill>
          <a:ln>
            <a:noFill/>
          </a:ln>
          <a:effectLst>
            <a:outerShdw dist="35921" dir="2700000" algn="ctr" rotWithShape="0">
              <a:srgbClr val="003F56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648970" y="5630255"/>
            <a:ext cx="1057910" cy="28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25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Freeform 17"/>
          <p:cNvSpPr/>
          <p:nvPr/>
        </p:nvSpPr>
        <p:spPr bwMode="auto">
          <a:xfrm>
            <a:off x="1819275" y="5301933"/>
            <a:ext cx="6784975" cy="900112"/>
          </a:xfrm>
          <a:custGeom>
            <a:avLst/>
            <a:gdLst>
              <a:gd name="T0" fmla="*/ 2147483647 w 4538"/>
              <a:gd name="T1" fmla="*/ 0 h 1080"/>
              <a:gd name="T2" fmla="*/ 0 w 4538"/>
              <a:gd name="T3" fmla="*/ 0 h 1080"/>
              <a:gd name="T4" fmla="*/ 2147483647 w 4538"/>
              <a:gd name="T5" fmla="*/ 2147483647 h 1080"/>
              <a:gd name="T6" fmla="*/ 0 w 4538"/>
              <a:gd name="T7" fmla="*/ 2147483647 h 1080"/>
              <a:gd name="T8" fmla="*/ 2147483647 w 4538"/>
              <a:gd name="T9" fmla="*/ 2147483647 h 1080"/>
              <a:gd name="T10" fmla="*/ 2147483647 w 4538"/>
              <a:gd name="T11" fmla="*/ 0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noFill/>
          <a:ln w="9525" cmpd="sng">
            <a:solidFill>
              <a:srgbClr val="256885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2016125" y="5305108"/>
            <a:ext cx="6372225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52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2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引用其他的</a:t>
            </a:r>
            <a:r>
              <a:rPr lang="en-US" altLang="zh-CN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bean</a:t>
            </a:r>
            <a:r>
              <a:rPr lang="zh-CN" altLang="en-US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bean</a:t>
            </a:r>
            <a:r>
              <a:rPr lang="zh-CN" altLang="en-US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的属性，支持三元运算符，关系运算符，布尔，</a:t>
            </a:r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</a:rPr>
              <a:t>算术运算</a:t>
            </a:r>
            <a:r>
              <a:rPr lang="zh-CN" altLang="en-US" sz="1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符等</a:t>
            </a:r>
            <a:endParaRPr lang="zh-CN" altLang="en-US" sz="1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478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Page </a:t>
            </a:r>
            <a:fld id="{9F6C05C9-ABD7-48CD-8479-21961AC121A0}" type="slidenum">
              <a:rPr lang="de-DE" altLang="zh-CN" sz="1400" b="1"/>
              <a:t>23</a:t>
            </a:fld>
            <a:endParaRPr lang="de-DE" altLang="zh-CN" sz="1400" b="1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65760" y="1554479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>
              <a:lnSpc>
                <a:spcPct val="250000"/>
              </a:lnSpc>
              <a:buFont typeface="+mj-lt"/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的概念和原理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250000"/>
              </a:lnSpc>
              <a:buFont typeface="+mj-lt"/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术语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250000"/>
              </a:lnSpc>
              <a:buFont typeface="+mj-lt"/>
              <a:buAutoNum type="arabicPeriod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使用表达式配置切入点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E:\Business 14\business2.jpg"/>
          <p:cNvPicPr>
            <a:picLocks noChangeAspect="1" noChangeArrowheads="1"/>
          </p:cNvPicPr>
          <p:nvPr/>
        </p:nvPicPr>
        <p:blipFill rotWithShape="1">
          <a:blip r:embed="rId2" cstate="email"/>
          <a:srcRect l="53591" t="2016" r="1934" b="56141"/>
          <a:stretch>
            <a:fillRect/>
          </a:stretch>
        </p:blipFill>
        <p:spPr bwMode="auto">
          <a:xfrm>
            <a:off x="6492240" y="2148840"/>
            <a:ext cx="2651760" cy="2529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0738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Documents and Settings\Administrator\桌面\iphone.png"/>
          <p:cNvPicPr>
            <a:picLocks noChangeAspect="1" noChangeArrowheads="1"/>
          </p:cNvPicPr>
          <p:nvPr/>
        </p:nvPicPr>
        <p:blipFill>
          <a:blip r:embed="rId2" cstate="email"/>
          <a:srcRect l="20238" r="19048"/>
          <a:stretch>
            <a:fillRect/>
          </a:stretch>
        </p:blipFill>
        <p:spPr bwMode="auto">
          <a:xfrm>
            <a:off x="649605" y="2045991"/>
            <a:ext cx="3643313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Page </a:t>
            </a:r>
            <a:fld id="{9F6C05C9-ABD7-48CD-8479-21961AC121A0}" type="slidenum">
              <a:rPr lang="de-DE" altLang="zh-CN" sz="1400" b="1"/>
              <a:t>24</a:t>
            </a:fld>
            <a:endParaRPr lang="de-DE" altLang="zh-CN" sz="1400" b="1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的概念和原理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4292918" y="1541067"/>
            <a:ext cx="452938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面向切面编程，在不修改源代码的情况扩展源代码的功能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Picture 3" descr="C:\Documents and Settings\Administrator\桌面\iphone1.png"/>
          <p:cNvPicPr>
            <a:picLocks noChangeAspect="1" noChangeArrowheads="1"/>
          </p:cNvPicPr>
          <p:nvPr/>
        </p:nvPicPr>
        <p:blipFill>
          <a:blip r:embed="rId3" cstate="email"/>
          <a:srcRect l="18754" t="17425" r="15481" b="14247"/>
          <a:stretch>
            <a:fillRect/>
          </a:stretch>
        </p:blipFill>
        <p:spPr bwMode="auto">
          <a:xfrm>
            <a:off x="953426" y="2747356"/>
            <a:ext cx="1331913" cy="1971675"/>
          </a:xfrm>
          <a:prstGeom prst="rect">
            <a:avLst/>
          </a:prstGeom>
          <a:noFill/>
          <a:ln>
            <a:solidFill>
              <a:sysClr val="windowText" lastClr="000000">
                <a:lumMod val="85000"/>
                <a:lumOff val="15000"/>
              </a:sysClr>
            </a:solidFill>
          </a:ln>
        </p:spPr>
      </p:pic>
      <p:pic>
        <p:nvPicPr>
          <p:cNvPr id="7" name="Picture 2" descr="C:\Documents and Settings\Administrator\桌面\新建文件夹\3bc6f75043db122d1138c2c0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 rot="20317014">
            <a:off x="602260" y="1444945"/>
            <a:ext cx="1856744" cy="15591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3" descr="C:\Documents and Settings\Administrator\桌面\新建文件夹\f677b1c369c0de24b219a8c0.jpg"/>
          <p:cNvPicPr>
            <a:picLocks noChangeAspect="1" noChangeArrowheads="1"/>
          </p:cNvPicPr>
          <p:nvPr/>
        </p:nvPicPr>
        <p:blipFill>
          <a:blip r:embed="rId5" cstate="email"/>
          <a:srcRect l="17758" t="1856" r="18412" b="1608"/>
          <a:stretch>
            <a:fillRect/>
          </a:stretch>
        </p:blipFill>
        <p:spPr bwMode="auto">
          <a:xfrm rot="721338">
            <a:off x="1122703" y="2972475"/>
            <a:ext cx="1816673" cy="18166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4" descr="C:\Documents and Settings\Administrator\桌面\新建文件夹\d002b34bd5e9a78183025cc8.jpg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 rot="20630942">
            <a:off x="1127709" y="4338053"/>
            <a:ext cx="2008294" cy="15380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4292918" y="3418822"/>
            <a:ext cx="452938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利用动态代理实现横向的抽取功能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07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Page </a:t>
            </a:r>
            <a:fld id="{C0C1C849-7145-4B60-B37A-D9EEC5492B8B}" type="slidenum">
              <a:rPr lang="de-DE" altLang="zh-CN" sz="1400" b="1"/>
              <a:t>25</a:t>
            </a:fld>
            <a:endParaRPr lang="de-DE" altLang="zh-CN" sz="1400" b="1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操作术语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Straight Connector 27"/>
          <p:cNvCxnSpPr/>
          <p:nvPr/>
        </p:nvCxnSpPr>
        <p:spPr bwMode="auto">
          <a:xfrm rot="5400000">
            <a:off x="-1676400" y="2712723"/>
            <a:ext cx="5867400" cy="2514600"/>
          </a:xfrm>
          <a:prstGeom prst="line">
            <a:avLst/>
          </a:prstGeom>
          <a:gradFill rotWithShape="0">
            <a:gsLst>
              <a:gs pos="0">
                <a:srgbClr val="F7BC24">
                  <a:gamma/>
                  <a:shade val="57255"/>
                  <a:invGamma/>
                </a:srgbClr>
              </a:gs>
              <a:gs pos="100000">
                <a:srgbClr val="F7BC24"/>
              </a:gs>
            </a:gsLst>
            <a:lin ang="2700000" scaled="1"/>
          </a:gradFill>
          <a:ln w="285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Silver corner gradient with bevel"/>
          <p:cNvSpPr/>
          <p:nvPr/>
        </p:nvSpPr>
        <p:spPr bwMode="auto">
          <a:xfrm flipH="1">
            <a:off x="1981201" y="1112520"/>
            <a:ext cx="2286001" cy="1676400"/>
          </a:xfrm>
          <a:prstGeom prst="rect">
            <a:avLst/>
          </a:prstGeom>
          <a:gradFill flip="none" rotWithShape="1">
            <a:gsLst>
              <a:gs pos="0">
                <a:srgbClr val="E2EEE2">
                  <a:shade val="30000"/>
                  <a:satMod val="115000"/>
                  <a:alpha val="0"/>
                </a:srgbClr>
              </a:gs>
              <a:gs pos="50000">
                <a:srgbClr val="E2EEE2">
                  <a:shade val="67500"/>
                  <a:satMod val="115000"/>
                  <a:alpha val="69000"/>
                </a:srgbClr>
              </a:gs>
              <a:gs pos="100000">
                <a:srgbClr val="E2EEE2">
                  <a:shade val="100000"/>
                  <a:satMod val="115000"/>
                  <a:alpha val="0"/>
                </a:srgbClr>
              </a:gs>
            </a:gsLst>
            <a:lin ang="0" scaled="0"/>
            <a:tileRect/>
          </a:gradFill>
          <a:ln w="12700" cap="flat" cmpd="sng" algn="ctr">
            <a:gradFill>
              <a:gsLst>
                <a:gs pos="0">
                  <a:srgbClr val="353734">
                    <a:alpha val="0"/>
                  </a:srgbClr>
                </a:gs>
                <a:gs pos="50000">
                  <a:srgbClr val="353734">
                    <a:alpha val="50000"/>
                  </a:srgbClr>
                </a:gs>
                <a:gs pos="100000">
                  <a:srgbClr val="353734">
                    <a:alpha val="0"/>
                  </a:srgbClr>
                </a:gs>
              </a:gsLst>
              <a:lin ang="0" scaled="0"/>
            </a:gradFill>
            <a:prstDash val="solid"/>
          </a:ln>
          <a:effectLst/>
        </p:spPr>
        <p:txBody>
          <a:bodyPr anchor="t"/>
          <a:lstStyle/>
          <a:p>
            <a:pPr marL="628650" indent="-628650" algn="l" defTabSz="1095375" rtl="0">
              <a:spcBef>
                <a:spcPts val="2400"/>
              </a:spcBef>
              <a:buClr>
                <a:srgbClr val="EDEFED"/>
              </a:buClr>
              <a:buSzPct val="76000"/>
              <a:defRPr/>
            </a:pPr>
            <a:endParaRPr lang="en-US" altLang="zh-CN" sz="2800" kern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353734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5" name="Silver corner gradient with bevel"/>
          <p:cNvSpPr/>
          <p:nvPr/>
        </p:nvSpPr>
        <p:spPr bwMode="auto">
          <a:xfrm flipH="1">
            <a:off x="1752600" y="2865120"/>
            <a:ext cx="2514600" cy="1676400"/>
          </a:xfrm>
          <a:prstGeom prst="rect">
            <a:avLst/>
          </a:prstGeom>
          <a:gradFill flip="none" rotWithShape="1">
            <a:gsLst>
              <a:gs pos="0">
                <a:srgbClr val="E2EEE2">
                  <a:shade val="30000"/>
                  <a:satMod val="115000"/>
                  <a:alpha val="0"/>
                </a:srgbClr>
              </a:gs>
              <a:gs pos="50000">
                <a:srgbClr val="E2EEE2">
                  <a:shade val="67500"/>
                  <a:satMod val="115000"/>
                  <a:alpha val="69000"/>
                </a:srgbClr>
              </a:gs>
              <a:gs pos="100000">
                <a:srgbClr val="E2EEE2">
                  <a:shade val="100000"/>
                  <a:satMod val="115000"/>
                  <a:alpha val="0"/>
                </a:srgbClr>
              </a:gs>
            </a:gsLst>
            <a:lin ang="0" scaled="0"/>
            <a:tileRect/>
          </a:gradFill>
          <a:ln w="12700" cap="flat" cmpd="sng" algn="ctr">
            <a:gradFill>
              <a:gsLst>
                <a:gs pos="0">
                  <a:srgbClr val="353734">
                    <a:alpha val="0"/>
                  </a:srgbClr>
                </a:gs>
                <a:gs pos="50000">
                  <a:srgbClr val="353734">
                    <a:alpha val="50000"/>
                  </a:srgbClr>
                </a:gs>
                <a:gs pos="100000">
                  <a:srgbClr val="353734">
                    <a:alpha val="0"/>
                  </a:srgbClr>
                </a:gs>
              </a:gsLst>
              <a:lin ang="0" scaled="0"/>
            </a:gradFill>
            <a:prstDash val="solid"/>
          </a:ln>
          <a:effectLst/>
        </p:spPr>
        <p:txBody>
          <a:bodyPr anchor="t"/>
          <a:lstStyle/>
          <a:p>
            <a:pPr marL="628650" indent="-628650" algn="l" defTabSz="1095375" rtl="0">
              <a:spcBef>
                <a:spcPts val="2400"/>
              </a:spcBef>
              <a:buClr>
                <a:srgbClr val="EDEFED"/>
              </a:buClr>
              <a:buSzPct val="76000"/>
              <a:defRPr/>
            </a:pPr>
            <a:endParaRPr lang="en-US" altLang="zh-CN" sz="2800" kern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353734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37" name="Picture 29" descr="img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036323"/>
            <a:ext cx="2495238" cy="5838095"/>
          </a:xfrm>
          <a:prstGeom prst="rect">
            <a:avLst/>
          </a:prstGeom>
        </p:spPr>
      </p:pic>
      <p:pic>
        <p:nvPicPr>
          <p:cNvPr id="38" name="Picture 35" descr="globe2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304800" y="4998720"/>
            <a:ext cx="828534" cy="834132"/>
          </a:xfrm>
          <a:prstGeom prst="rect">
            <a:avLst/>
          </a:prstGeom>
        </p:spPr>
      </p:pic>
      <p:pic>
        <p:nvPicPr>
          <p:cNvPr id="39" name="Picture 36" descr="office1.pn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1600200" y="1493520"/>
            <a:ext cx="838200" cy="841204"/>
          </a:xfrm>
          <a:prstGeom prst="rect">
            <a:avLst/>
          </a:prstGeom>
        </p:spPr>
      </p:pic>
      <p:grpSp>
        <p:nvGrpSpPr>
          <p:cNvPr id="40" name="Group 41"/>
          <p:cNvGrpSpPr/>
          <p:nvPr/>
        </p:nvGrpSpPr>
        <p:grpSpPr>
          <a:xfrm>
            <a:off x="914400" y="3246120"/>
            <a:ext cx="990600" cy="612604"/>
            <a:chOff x="-2286000" y="4343400"/>
            <a:chExt cx="990600" cy="612604"/>
          </a:xfrm>
        </p:grpSpPr>
        <p:sp>
          <p:nvSpPr>
            <p:cNvPr id="41" name="Oval 40"/>
            <p:cNvSpPr/>
            <p:nvPr/>
          </p:nvSpPr>
          <p:spPr bwMode="auto">
            <a:xfrm>
              <a:off x="-2286000" y="4495800"/>
              <a:ext cx="990600" cy="457200"/>
            </a:xfrm>
            <a:prstGeom prst="ellipse">
              <a:avLst/>
            </a:prstGeom>
            <a:noFill/>
            <a:ln w="57150">
              <a:solidFill>
                <a:srgbClr val="00B0F0"/>
              </a:solidFill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36" tIns="45718" rIns="91436" bIns="45718" numCol="1" rtlCol="0" anchor="ctr" anchorCtr="0" compatLnSpc="1"/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endParaRPr>
            </a:p>
          </p:txBody>
        </p:sp>
        <p:pic>
          <p:nvPicPr>
            <p:cNvPr id="42" name="Picture 37" descr="office1.png"/>
            <p:cNvPicPr>
              <a:picLocks noChangeAspect="1"/>
            </p:cNvPicPr>
            <p:nvPr/>
          </p:nvPicPr>
          <p:blipFill>
            <a:blip r:embed="rId6" cstate="email"/>
            <a:stretch>
              <a:fillRect/>
            </a:stretch>
          </p:blipFill>
          <p:spPr>
            <a:xfrm>
              <a:off x="-1982832" y="4343400"/>
              <a:ext cx="382632" cy="384004"/>
            </a:xfrm>
            <a:prstGeom prst="rect">
              <a:avLst/>
            </a:prstGeom>
          </p:spPr>
        </p:pic>
        <p:pic>
          <p:nvPicPr>
            <p:cNvPr id="43" name="Picture 38" descr="office1.png"/>
            <p:cNvPicPr>
              <a:picLocks noChangeAspect="1"/>
            </p:cNvPicPr>
            <p:nvPr/>
          </p:nvPicPr>
          <p:blipFill>
            <a:blip r:embed="rId6" cstate="email"/>
            <a:stretch>
              <a:fillRect/>
            </a:stretch>
          </p:blipFill>
          <p:spPr>
            <a:xfrm>
              <a:off x="-1752600" y="4572000"/>
              <a:ext cx="382632" cy="384004"/>
            </a:xfrm>
            <a:prstGeom prst="rect">
              <a:avLst/>
            </a:prstGeom>
          </p:spPr>
        </p:pic>
        <p:pic>
          <p:nvPicPr>
            <p:cNvPr id="44" name="Picture 39" descr="office1.png"/>
            <p:cNvPicPr>
              <a:picLocks noChangeAspect="1"/>
            </p:cNvPicPr>
            <p:nvPr/>
          </p:nvPicPr>
          <p:blipFill>
            <a:blip r:embed="rId6" cstate="email"/>
            <a:stretch>
              <a:fillRect/>
            </a:stretch>
          </p:blipFill>
          <p:spPr>
            <a:xfrm>
              <a:off x="-2209800" y="4572000"/>
              <a:ext cx="382632" cy="384004"/>
            </a:xfrm>
            <a:prstGeom prst="rect">
              <a:avLst/>
            </a:prstGeom>
          </p:spPr>
        </p:pic>
      </p:grpSp>
      <p:sp>
        <p:nvSpPr>
          <p:cNvPr id="49" name="Rectangle 4"/>
          <p:cNvSpPr txBox="1">
            <a:spLocks noChangeArrowheads="1"/>
          </p:cNvSpPr>
          <p:nvPr/>
        </p:nvSpPr>
        <p:spPr bwMode="auto">
          <a:xfrm>
            <a:off x="2893969" y="1117457"/>
            <a:ext cx="5850786" cy="6381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切入点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pointcut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：类中实际被增强的方法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r>
              <a:rPr lang="en-US" altLang="zh-CN" sz="2000" kern="0" noProof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(advice):</a:t>
            </a:r>
            <a:r>
              <a:rPr lang="zh-CN" altLang="en-US" sz="2000" kern="0" noProof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拦截到切入点之后所做的事情</a:t>
            </a:r>
            <a:endParaRPr lang="en-US" altLang="zh-CN" sz="2000" kern="0" noProof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kern="0" noProof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分为前置通知，后置通知，异常通知，环绕通知</a:t>
            </a:r>
            <a:endParaRPr lang="en-US" altLang="zh-CN" sz="2000" kern="0" noProof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最终通知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切面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(Aspect)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：切入点和通知的结合，把通知应用于具体的过程称为切面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Target(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目标对象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：要通知的方法所处的类</a:t>
            </a:r>
            <a:endParaRPr lang="en-US" altLang="zh-CN" sz="20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Weaving(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织入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：把通知应用到目标的过程</a:t>
            </a:r>
            <a:endParaRPr lang="en-US" altLang="zh-CN" sz="20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Proxy(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r>
              <a:rPr lang="en-US" altLang="zh-CN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：类被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20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织入通知后会产生一个代理类</a:t>
            </a:r>
            <a:endParaRPr lang="en-US" altLang="zh-CN" sz="20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 descr="C:\Documents and Settings\Administrator\桌面\新建文件夹\未标题-1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0" b="89974" l="9961" r="100000"/>
                    </a14:imgEffect>
                  </a14:imgLayer>
                </a14:imgProps>
              </a:ext>
            </a:extLst>
          </a:blip>
          <a:srcRect l="50000" t="5516" b="8200"/>
          <a:stretch>
            <a:fillRect/>
          </a:stretch>
        </p:blipFill>
        <p:spPr bwMode="auto">
          <a:xfrm>
            <a:off x="5668644" y="1857058"/>
            <a:ext cx="3475356" cy="4498022"/>
          </a:xfrm>
          <a:prstGeom prst="rect">
            <a:avLst/>
          </a:prstGeom>
          <a:noFill/>
        </p:spPr>
      </p:pic>
      <p:sp>
        <p:nvSpPr>
          <p:cNvPr id="1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Page </a:t>
            </a:r>
            <a:fld id="{C0C1C849-7145-4B60-B37A-D9EEC5492B8B}" type="slidenum">
              <a:rPr lang="de-DE" altLang="zh-CN" sz="1400" b="1"/>
              <a:t>26</a:t>
            </a:fld>
            <a:endParaRPr lang="de-DE" altLang="zh-CN" sz="1400" b="1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230188"/>
            <a:ext cx="5945188" cy="600075"/>
          </a:xfrm>
        </p:spPr>
        <p:txBody>
          <a:bodyPr/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表达式配置切入点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03225" y="1409065"/>
            <a:ext cx="8415338" cy="35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/>
          <a:p>
            <a:pPr defTabSz="801370"/>
            <a:r>
              <a:rPr lang="zh-CN" altLang="en-US" sz="2000" b="1" dirty="0" smtClean="0">
                <a:ea typeface="宋体" panose="02010600030101010101" pitchFamily="2" charset="-122"/>
              </a:rPr>
              <a:t>常用的表达式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23" name="Rectangle 5"/>
          <p:cNvSpPr txBox="1">
            <a:spLocks noChangeArrowheads="1"/>
          </p:cNvSpPr>
          <p:nvPr/>
        </p:nvSpPr>
        <p:spPr bwMode="auto">
          <a:xfrm>
            <a:off x="420688" y="1857058"/>
            <a:ext cx="8397875" cy="433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1000" indent="-18923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+mn-lt"/>
              </a:defRPr>
            </a:lvl2pPr>
            <a:lvl3pPr marL="561975" indent="-17970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752475" indent="-18923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+mn-lt"/>
              </a:defRPr>
            </a:lvl4pPr>
            <a:lvl5pPr marL="962025" indent="-20828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1419225" indent="-20828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828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828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828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b="1" dirty="0"/>
              <a:t>execution</a:t>
            </a:r>
            <a:r>
              <a:rPr lang="zh-CN" altLang="en-US" b="1" dirty="0"/>
              <a:t>（</a:t>
            </a:r>
            <a:r>
              <a:rPr lang="en-US" altLang="zh-CN" b="1" dirty="0"/>
              <a:t>&lt;</a:t>
            </a:r>
            <a:r>
              <a:rPr lang="zh-CN" altLang="en-US" b="1" dirty="0"/>
              <a:t>访问修饰符</a:t>
            </a:r>
            <a:r>
              <a:rPr lang="en-US" altLang="zh-CN" b="1" dirty="0"/>
              <a:t>&gt;</a:t>
            </a:r>
            <a:r>
              <a:rPr lang="zh-CN" altLang="en-US" b="1" dirty="0"/>
              <a:t>？</a:t>
            </a:r>
            <a:r>
              <a:rPr lang="en-US" altLang="zh-CN" b="1" dirty="0"/>
              <a:t>&lt;</a:t>
            </a:r>
            <a:r>
              <a:rPr lang="zh-CN" altLang="en-US" b="1" dirty="0"/>
              <a:t>返回值类型</a:t>
            </a:r>
            <a:r>
              <a:rPr lang="en-US" altLang="zh-CN" b="1" dirty="0"/>
              <a:t>&gt;&lt;</a:t>
            </a:r>
            <a:r>
              <a:rPr lang="zh-CN" altLang="en-US" b="1" dirty="0"/>
              <a:t>方法名</a:t>
            </a:r>
            <a:r>
              <a:rPr lang="en-US" altLang="zh-CN" b="1" dirty="0"/>
              <a:t>&gt;(</a:t>
            </a:r>
            <a:r>
              <a:rPr lang="zh-CN" altLang="en-US" b="1" dirty="0"/>
              <a:t>参数</a:t>
            </a:r>
            <a:r>
              <a:rPr lang="en-US" altLang="zh-CN" b="1" dirty="0"/>
              <a:t>)&lt;</a:t>
            </a:r>
            <a:r>
              <a:rPr lang="zh-CN" altLang="en-US" b="1" dirty="0"/>
              <a:t>异常</a:t>
            </a:r>
            <a:r>
              <a:rPr lang="en-US" altLang="zh-CN" b="1" dirty="0"/>
              <a:t>&gt;</a:t>
            </a:r>
            <a:r>
              <a:rPr lang="zh-CN" altLang="en-US" b="1" dirty="0"/>
              <a:t>） 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/>
              <a:t>execution</a:t>
            </a:r>
            <a:r>
              <a:rPr lang="zh-CN" altLang="en-US" dirty="0"/>
              <a:t>（</a:t>
            </a:r>
            <a:r>
              <a:rPr lang="zh-CN" altLang="en-US" b="1" dirty="0"/>
              <a:t>*</a:t>
            </a:r>
            <a:r>
              <a:rPr lang="zh-CN" altLang="en-US" dirty="0"/>
              <a:t> </a:t>
            </a:r>
            <a:r>
              <a:rPr lang="en-US" altLang="zh-CN" dirty="0" err="1" smtClean="0"/>
              <a:t>com.unisoc.aop.Book.add</a:t>
            </a:r>
            <a:r>
              <a:rPr lang="zh-CN" altLang="en-US" dirty="0"/>
              <a:t>（</a:t>
            </a:r>
            <a:r>
              <a:rPr lang="en-US" altLang="zh-CN" dirty="0"/>
              <a:t>..</a:t>
            </a:r>
            <a:r>
              <a:rPr lang="zh-CN" altLang="en-US" dirty="0"/>
              <a:t>））</a:t>
            </a:r>
            <a:r>
              <a:rPr lang="en-US" altLang="zh-CN" dirty="0"/>
              <a:t>——</a:t>
            </a:r>
            <a:r>
              <a:rPr lang="zh-CN" altLang="en-US" dirty="0"/>
              <a:t>星号代表匹配所有的访问修饰符（注意第一个星号后需要加空格），</a:t>
            </a:r>
            <a:r>
              <a:rPr lang="en-US" altLang="zh-CN" dirty="0"/>
              <a:t>add</a:t>
            </a:r>
            <a:r>
              <a:rPr lang="zh-CN" altLang="en-US" dirty="0"/>
              <a:t>（</a:t>
            </a:r>
            <a:r>
              <a:rPr lang="en-US" altLang="zh-CN" dirty="0"/>
              <a:t>..</a:t>
            </a:r>
            <a:r>
              <a:rPr lang="zh-CN" altLang="en-US" dirty="0"/>
              <a:t>）中的点代表可以有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execution</a:t>
            </a:r>
            <a:r>
              <a:rPr lang="zh-CN" altLang="en-US" dirty="0"/>
              <a:t>（</a:t>
            </a:r>
            <a:r>
              <a:rPr lang="en-US" altLang="zh-CN" b="1" dirty="0"/>
              <a:t>* </a:t>
            </a:r>
            <a:r>
              <a:rPr lang="en-US" altLang="zh-CN" dirty="0" smtClean="0"/>
              <a:t>com.unisoc.aop.Book</a:t>
            </a:r>
            <a:r>
              <a:rPr lang="en-US" altLang="zh-CN" dirty="0"/>
              <a:t>.</a:t>
            </a:r>
            <a:r>
              <a:rPr lang="en-US" altLang="zh-CN" b="1" dirty="0"/>
              <a:t>*</a:t>
            </a:r>
            <a:r>
              <a:rPr lang="zh-CN" altLang="en-US" dirty="0"/>
              <a:t>（</a:t>
            </a:r>
            <a:r>
              <a:rPr lang="en-US" altLang="zh-CN" dirty="0"/>
              <a:t>..</a:t>
            </a:r>
            <a:r>
              <a:rPr lang="zh-CN" altLang="en-US" dirty="0"/>
              <a:t>））</a:t>
            </a:r>
            <a:r>
              <a:rPr lang="en-US" altLang="zh-CN" dirty="0"/>
              <a:t>——</a:t>
            </a:r>
            <a:r>
              <a:rPr lang="zh-CN" altLang="en-US" dirty="0"/>
              <a:t>第二个星号代表</a:t>
            </a:r>
            <a:r>
              <a:rPr lang="en-US" altLang="zh-CN" dirty="0"/>
              <a:t>Book</a:t>
            </a:r>
            <a:r>
              <a:rPr lang="zh-CN" altLang="en-US" dirty="0"/>
              <a:t>类中所有的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execution</a:t>
            </a:r>
            <a:r>
              <a:rPr lang="zh-CN" altLang="en-US" dirty="0"/>
              <a:t>（</a:t>
            </a:r>
            <a:r>
              <a:rPr lang="en-US" altLang="zh-CN" b="1" dirty="0"/>
              <a:t>* *.*</a:t>
            </a:r>
            <a:r>
              <a:rPr lang="zh-CN" altLang="en-US" dirty="0"/>
              <a:t>（</a:t>
            </a:r>
            <a:r>
              <a:rPr lang="en-US" altLang="zh-CN" dirty="0"/>
              <a:t>..</a:t>
            </a:r>
            <a:r>
              <a:rPr lang="zh-CN" altLang="en-US" dirty="0"/>
              <a:t>））</a:t>
            </a:r>
            <a:r>
              <a:rPr lang="en-US" altLang="zh-CN" dirty="0"/>
              <a:t>——</a:t>
            </a:r>
            <a:r>
              <a:rPr lang="zh-CN" altLang="en-US" dirty="0"/>
              <a:t>第二个星号代表所有</a:t>
            </a:r>
            <a:r>
              <a:rPr lang="zh-CN" altLang="en-US" dirty="0" smtClean="0"/>
              <a:t>的类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 descr="C:\Documents and Settings\Administrator\桌面\新建文件夹\未标题-1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0" b="89974" l="9961" r="100000"/>
                    </a14:imgEffect>
                  </a14:imgLayer>
                </a14:imgProps>
              </a:ext>
            </a:extLst>
          </a:blip>
          <a:srcRect l="50000" t="5516" b="8200"/>
          <a:stretch>
            <a:fillRect/>
          </a:stretch>
        </p:blipFill>
        <p:spPr bwMode="auto">
          <a:xfrm>
            <a:off x="5668644" y="1857058"/>
            <a:ext cx="3475356" cy="4498022"/>
          </a:xfrm>
          <a:prstGeom prst="rect">
            <a:avLst/>
          </a:prstGeom>
          <a:noFill/>
        </p:spPr>
      </p:pic>
      <p:sp>
        <p:nvSpPr>
          <p:cNvPr id="1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Page </a:t>
            </a:r>
            <a:fld id="{C0C1C849-7145-4B60-B37A-D9EEC5492B8B}" type="slidenum">
              <a:rPr lang="de-DE" altLang="zh-CN" sz="1400" b="1"/>
              <a:t>27</a:t>
            </a:fld>
            <a:endParaRPr lang="de-DE" altLang="zh-CN" sz="1400" b="1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230188"/>
            <a:ext cx="5945188" cy="600075"/>
          </a:xfrm>
        </p:spPr>
        <p:txBody>
          <a:bodyPr/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表达式配置切入点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03225" y="1409065"/>
            <a:ext cx="8415338" cy="35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ctr"/>
          <a:lstStyle/>
          <a:p>
            <a:pPr defTabSz="801370"/>
            <a:r>
              <a:rPr lang="zh-CN" altLang="en-US" sz="2000" b="1" dirty="0" smtClean="0">
                <a:ea typeface="宋体" panose="02010600030101010101" pitchFamily="2" charset="-122"/>
              </a:rPr>
              <a:t>常用的表达式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23" name="Rectangle 5"/>
          <p:cNvSpPr txBox="1">
            <a:spLocks noChangeArrowheads="1"/>
          </p:cNvSpPr>
          <p:nvPr/>
        </p:nvSpPr>
        <p:spPr bwMode="auto">
          <a:xfrm>
            <a:off x="420688" y="2346642"/>
            <a:ext cx="8397875" cy="3840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1000" indent="-18923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+mn-lt"/>
              </a:defRPr>
            </a:lvl2pPr>
            <a:lvl3pPr marL="561975" indent="-17970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752475" indent="-18923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+mn-lt"/>
              </a:defRPr>
            </a:lvl4pPr>
            <a:lvl5pPr marL="962025" indent="-20828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1419225" indent="-20828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828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828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828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/>
              <a:t>execution</a:t>
            </a:r>
            <a:r>
              <a:rPr lang="zh-CN" altLang="en-US" dirty="0"/>
              <a:t>（</a:t>
            </a:r>
            <a:r>
              <a:rPr lang="zh-CN" altLang="en-US" b="1" dirty="0"/>
              <a:t>* </a:t>
            </a:r>
            <a:r>
              <a:rPr lang="en-US" altLang="zh-CN" dirty="0" err="1"/>
              <a:t>com.bjxb.aop</a:t>
            </a:r>
            <a:r>
              <a:rPr lang="en-US" altLang="zh-CN" b="1" dirty="0"/>
              <a:t>. . *</a:t>
            </a:r>
            <a:r>
              <a:rPr lang="zh-CN" altLang="en-US" dirty="0"/>
              <a:t>（</a:t>
            </a:r>
            <a:r>
              <a:rPr lang="en-US" altLang="zh-CN" dirty="0"/>
              <a:t>..</a:t>
            </a:r>
            <a:r>
              <a:rPr lang="zh-CN" altLang="en-US" dirty="0"/>
              <a:t>））</a:t>
            </a:r>
            <a:r>
              <a:rPr lang="en-US" altLang="zh-CN" dirty="0"/>
              <a:t>——</a:t>
            </a:r>
            <a:r>
              <a:rPr lang="zh-CN" altLang="en-US" dirty="0"/>
              <a:t>第二个星号前面的两个点代表该包、及其子包下所有的类，一个点不包含其子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/>
              <a:t>execution</a:t>
            </a:r>
            <a:r>
              <a:rPr lang="zh-CN" altLang="en-US" dirty="0"/>
              <a:t>（</a:t>
            </a:r>
            <a:r>
              <a:rPr lang="en-US" altLang="zh-CN" b="1" dirty="0"/>
              <a:t>* </a:t>
            </a:r>
            <a:r>
              <a:rPr lang="en-US" altLang="zh-CN" dirty="0" smtClean="0"/>
              <a:t>com.unisoc.aop.Book</a:t>
            </a:r>
            <a:r>
              <a:rPr lang="en-US" altLang="zh-CN" dirty="0"/>
              <a:t>.</a:t>
            </a:r>
            <a:r>
              <a:rPr lang="en-US" altLang="zh-CN" b="1" dirty="0"/>
              <a:t>*</a:t>
            </a:r>
            <a:r>
              <a:rPr lang="zh-CN" altLang="en-US" dirty="0"/>
              <a:t>（</a:t>
            </a:r>
            <a:r>
              <a:rPr lang="en-US" altLang="zh-CN" dirty="0"/>
              <a:t>..</a:t>
            </a:r>
            <a:r>
              <a:rPr lang="zh-CN" altLang="en-US" dirty="0"/>
              <a:t>））</a:t>
            </a:r>
            <a:r>
              <a:rPr lang="en-US" altLang="zh-CN" dirty="0"/>
              <a:t>——</a:t>
            </a:r>
            <a:r>
              <a:rPr lang="zh-CN" altLang="en-US" dirty="0"/>
              <a:t>第二个星号代表</a:t>
            </a:r>
            <a:r>
              <a:rPr lang="en-US" altLang="zh-CN" dirty="0"/>
              <a:t>Book</a:t>
            </a:r>
            <a:r>
              <a:rPr lang="zh-CN" altLang="en-US" dirty="0"/>
              <a:t>类中所有的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execution</a:t>
            </a:r>
            <a:r>
              <a:rPr lang="zh-CN" altLang="en-US" dirty="0"/>
              <a:t>（</a:t>
            </a:r>
            <a:r>
              <a:rPr lang="en-US" altLang="zh-CN" b="1" dirty="0"/>
              <a:t>*</a:t>
            </a:r>
            <a:r>
              <a:rPr lang="en-US" altLang="zh-CN" dirty="0"/>
              <a:t> save</a:t>
            </a:r>
            <a:r>
              <a:rPr lang="en-US" altLang="zh-CN" b="1" dirty="0"/>
              <a:t>*</a:t>
            </a:r>
            <a:r>
              <a:rPr lang="zh-CN" altLang="en-US" dirty="0"/>
              <a:t>（</a:t>
            </a:r>
            <a:r>
              <a:rPr lang="en-US" altLang="zh-CN" dirty="0"/>
              <a:t>..</a:t>
            </a:r>
            <a:r>
              <a:rPr lang="zh-CN" altLang="en-US" dirty="0"/>
              <a:t>））</a:t>
            </a:r>
            <a:r>
              <a:rPr lang="en-US" altLang="zh-CN" dirty="0"/>
              <a:t>——</a:t>
            </a:r>
            <a:r>
              <a:rPr lang="zh-CN" altLang="en-US" dirty="0"/>
              <a:t>匹配所有的</a:t>
            </a:r>
            <a:r>
              <a:rPr lang="en-US" altLang="zh-CN" dirty="0"/>
              <a:t>save</a:t>
            </a:r>
            <a:r>
              <a:rPr lang="zh-CN" altLang="en-US" dirty="0"/>
              <a:t>开头的方法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26635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None/>
            </a:pPr>
            <a:r>
              <a:rPr lang="en-US" altLang="zh-CN" sz="2800" dirty="0"/>
              <a:t>@</a:t>
            </a:r>
            <a:r>
              <a:rPr lang="en-US" altLang="zh-CN" sz="2800" dirty="0" err="1"/>
              <a:t>RestController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,@Controller, </a:t>
            </a:r>
            <a:r>
              <a:rPr lang="en-US" altLang="zh-CN" sz="2800" dirty="0"/>
              <a:t>@</a:t>
            </a:r>
            <a:r>
              <a:rPr lang="en-US" altLang="zh-CN" sz="2800" dirty="0" err="1"/>
              <a:t>ResponseBody</a:t>
            </a:r>
            <a:endParaRPr lang="en-US" altLang="zh-CN" sz="2800" dirty="0" smtClean="0"/>
          </a:p>
          <a:p>
            <a:pPr marL="0" indent="0">
              <a:lnSpc>
                <a:spcPct val="250000"/>
              </a:lnSpc>
              <a:buNone/>
            </a:pPr>
            <a:r>
              <a:rPr lang="en-US" altLang="zh-CN" sz="2800" dirty="0"/>
              <a:t>@</a:t>
            </a:r>
            <a:r>
              <a:rPr lang="en-US" altLang="zh-CN" sz="2800" dirty="0" smtClean="0"/>
              <a:t>Service,</a:t>
            </a:r>
            <a:r>
              <a:rPr lang="en-US" altLang="zh-CN" sz="2800" dirty="0"/>
              <a:t> @</a:t>
            </a:r>
            <a:r>
              <a:rPr lang="en-US" altLang="zh-CN" sz="2800" dirty="0" err="1" smtClean="0"/>
              <a:t>RequestMapping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800" dirty="0"/>
              <a:t> @Resource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altLang="zh-CN" sz="2800" dirty="0"/>
              <a:t>@</a:t>
            </a:r>
            <a:r>
              <a:rPr lang="en-US" altLang="zh-CN" sz="2800" dirty="0" smtClean="0"/>
              <a:t>Component,</a:t>
            </a:r>
            <a:r>
              <a:rPr lang="en-US" altLang="zh-CN" sz="2800" dirty="0"/>
              <a:t> @</a:t>
            </a:r>
            <a:r>
              <a:rPr lang="en-US" altLang="zh-CN" sz="2800" dirty="0" smtClean="0"/>
              <a:t>Repository,</a:t>
            </a:r>
            <a:endParaRPr lang="en-US" altLang="zh-CN" sz="2800" dirty="0"/>
          </a:p>
          <a:p>
            <a:pPr marL="0" indent="0">
              <a:lnSpc>
                <a:spcPct val="250000"/>
              </a:lnSpc>
              <a:buNone/>
            </a:pPr>
            <a:r>
              <a:rPr lang="en-US" altLang="zh-CN" sz="2800" dirty="0" smtClean="0"/>
              <a:t>@Scope</a:t>
            </a:r>
            <a:endParaRPr lang="en-US" altLang="zh-CN" sz="2800" dirty="0"/>
          </a:p>
          <a:p>
            <a:pPr marL="0" indent="0">
              <a:lnSpc>
                <a:spcPct val="250000"/>
              </a:lnSpc>
              <a:buNone/>
            </a:pPr>
            <a:endParaRPr lang="en-US" altLang="zh-CN" sz="2800" dirty="0"/>
          </a:p>
          <a:p>
            <a:pPr marL="0" indent="0">
              <a:lnSpc>
                <a:spcPct val="250000"/>
              </a:lnSpc>
              <a:buNone/>
            </a:pPr>
            <a:endParaRPr lang="en-US" altLang="zh-CN" sz="2800" dirty="0"/>
          </a:p>
        </p:txBody>
      </p:sp>
      <p:pic>
        <p:nvPicPr>
          <p:cNvPr id="11" name="Picture 7" descr="C:\Users\Tany\Desktop\Collaborate Icon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374062" y="3510279"/>
            <a:ext cx="835013" cy="102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C:\Users\Tany\Desktop\Twitter_Icon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394401" y="2139109"/>
            <a:ext cx="794337" cy="79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C:\Users\Tany\Desktop\Cloud Icon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8046159" y="1415621"/>
            <a:ext cx="862717" cy="86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C:\Users\Tany\Desktop\Money Icon.pn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395704" y="1251904"/>
            <a:ext cx="858815" cy="88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email"/>
          <a:stretch>
            <a:fillRect/>
          </a:stretch>
        </p:blipFill>
        <p:spPr bwMode="auto">
          <a:xfrm>
            <a:off x="7102119" y="1097849"/>
            <a:ext cx="4008392" cy="520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651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15451 0.1164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6" y="581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/>
          <p:cNvSpPr>
            <a:spLocks noChangeArrowheads="1"/>
          </p:cNvSpPr>
          <p:nvPr/>
        </p:nvSpPr>
        <p:spPr bwMode="auto">
          <a:xfrm>
            <a:off x="0" y="2923223"/>
            <a:ext cx="9144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平和简体" pitchFamily="65" charset="-122"/>
                <a:ea typeface="方正平和简体" pitchFamily="65" charset="-122"/>
              </a:rPr>
              <a:t>感谢聆听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250000"/>
              </a:lnSpc>
              <a:buFont typeface="+mj-ea"/>
              <a:buAutoNum type="ea1JpnChsDb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的基本概念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250000"/>
              </a:lnSpc>
              <a:buFont typeface="+mj-ea"/>
              <a:buAutoNum type="ea1JpnChsDb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常用术语</a:t>
            </a:r>
          </a:p>
          <a:p>
            <a:pPr marL="571500" indent="-571500">
              <a:lnSpc>
                <a:spcPct val="250000"/>
              </a:lnSpc>
              <a:buFont typeface="+mj-ea"/>
              <a:buAutoNum type="ea1JpnChsDb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的优势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7" descr="C:\Users\Tany\Desktop\Collaborate Icon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374062" y="3510279"/>
            <a:ext cx="835013" cy="102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C:\Users\Tany\Desktop\Twitter_Icon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394401" y="2139109"/>
            <a:ext cx="794337" cy="79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C:\Users\Tany\Desktop\Cloud Icon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8046159" y="1415621"/>
            <a:ext cx="862717" cy="86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C:\Users\Tany\Desktop\Money Icon.pn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395704" y="1251904"/>
            <a:ext cx="858815" cy="88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email"/>
          <a:stretch>
            <a:fillRect/>
          </a:stretch>
        </p:blipFill>
        <p:spPr bwMode="auto">
          <a:xfrm>
            <a:off x="7102119" y="1097849"/>
            <a:ext cx="4008392" cy="520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15451 0.1164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6" y="581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Page </a:t>
            </a:r>
            <a:fld id="{9F6C05C9-ABD7-48CD-8479-21961AC121A0}" type="slidenum">
              <a:rPr lang="de-DE" altLang="zh-CN" sz="1400" b="1"/>
              <a:t>4</a:t>
            </a:fld>
            <a:endParaRPr lang="de-DE" altLang="zh-CN" sz="1400" b="1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的基本概念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12750" y="1932623"/>
            <a:ext cx="8418513" cy="376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180000" tIns="0" rIns="0" bIns="0" anchor="ctr"/>
          <a:lstStyle/>
          <a:p>
            <a:pPr marL="342900" indent="-342900" defTabSz="801370">
              <a:buBlip>
                <a:blip r:embed="rId2"/>
              </a:buBlip>
            </a:pPr>
            <a:r>
              <a:rPr lang="en-US" altLang="zh-CN" sz="2000" b="1" dirty="0" smtClean="0">
                <a:ea typeface="宋体" panose="02010600030101010101" pitchFamily="2" charset="-122"/>
              </a:rPr>
              <a:t>spring</a:t>
            </a:r>
            <a:r>
              <a:rPr lang="zh-CN" altLang="en-US" sz="2000" b="1" dirty="0" smtClean="0">
                <a:ea typeface="宋体" panose="02010600030101010101" pitchFamily="2" charset="-122"/>
              </a:rPr>
              <a:t>最早的提出</a:t>
            </a:r>
            <a:endParaRPr lang="de-DE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03225" y="1241425"/>
            <a:ext cx="57531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457200" indent="-457200" defTabSz="801370">
              <a:buFont typeface="+mj-lt"/>
              <a:buAutoNum type="arabicPeriod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提出与发展</a:t>
            </a:r>
            <a:endParaRPr lang="de-DE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0688" y="2405698"/>
            <a:ext cx="8397875" cy="1447800"/>
          </a:xfrm>
          <a:noFill/>
        </p:spPr>
        <p:txBody>
          <a:bodyPr/>
          <a:lstStyle/>
          <a:p>
            <a:pPr marL="0" indent="0">
              <a:lnSpc>
                <a:spcPts val="3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针对</a:t>
            </a:r>
            <a:r>
              <a:rPr lang="en-US" altLang="zh-CN" dirty="0" smtClean="0"/>
              <a:t>Java </a:t>
            </a:r>
            <a:r>
              <a:rPr lang="en-US" altLang="zh-CN" dirty="0"/>
              <a:t>EE </a:t>
            </a:r>
            <a:r>
              <a:rPr lang="zh-CN" altLang="en-US" dirty="0"/>
              <a:t>和 </a:t>
            </a:r>
            <a:r>
              <a:rPr lang="en-US" altLang="zh-CN" dirty="0"/>
              <a:t>EJB </a:t>
            </a:r>
            <a:r>
              <a:rPr lang="zh-CN" altLang="en-US" dirty="0"/>
              <a:t>组件框架中的存在的</a:t>
            </a:r>
            <a:r>
              <a:rPr lang="zh-CN" altLang="en-US" dirty="0" smtClean="0"/>
              <a:t>一些缺陷，</a:t>
            </a:r>
            <a:r>
              <a:rPr lang="en-US" altLang="zh-CN" dirty="0"/>
              <a:t> 2002 </a:t>
            </a:r>
            <a:r>
              <a:rPr lang="zh-CN" altLang="en-US" dirty="0"/>
              <a:t>年 </a:t>
            </a:r>
            <a:r>
              <a:rPr lang="en-US" altLang="zh-CN" dirty="0"/>
              <a:t>10 </a:t>
            </a:r>
            <a:r>
              <a:rPr lang="zh-CN" altLang="en-US" dirty="0"/>
              <a:t>月，</a:t>
            </a:r>
            <a:r>
              <a:rPr lang="en-US" altLang="zh-CN" dirty="0"/>
              <a:t>Rod </a:t>
            </a:r>
            <a:r>
              <a:rPr lang="en-US" altLang="zh-CN" dirty="0" smtClean="0"/>
              <a:t>Johnson</a:t>
            </a:r>
            <a:r>
              <a:rPr lang="zh-CN" altLang="en-US" dirty="0" smtClean="0"/>
              <a:t>首次提出依赖注入的概念，</a:t>
            </a:r>
            <a:r>
              <a:rPr lang="en-US" altLang="zh-CN" dirty="0"/>
              <a:t> Rod</a:t>
            </a:r>
            <a:r>
              <a:rPr lang="zh-CN" altLang="en-US" dirty="0"/>
              <a:t>，</a:t>
            </a:r>
            <a:r>
              <a:rPr lang="en-US" altLang="zh-CN" dirty="0" err="1"/>
              <a:t>Juergen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Yann</a:t>
            </a:r>
            <a:r>
              <a:rPr lang="en-US" altLang="zh-CN" dirty="0"/>
              <a:t> </a:t>
            </a:r>
            <a:r>
              <a:rPr lang="zh-CN" altLang="en-US" dirty="0"/>
              <a:t>于 </a:t>
            </a:r>
            <a:r>
              <a:rPr lang="en-US" altLang="zh-CN" dirty="0"/>
              <a:t>2003 </a:t>
            </a:r>
            <a:r>
              <a:rPr lang="zh-CN" altLang="en-US" dirty="0"/>
              <a:t>年 </a:t>
            </a:r>
            <a:r>
              <a:rPr lang="en-US" altLang="zh-CN" dirty="0"/>
              <a:t>2 </a:t>
            </a:r>
            <a:r>
              <a:rPr lang="zh-CN" altLang="en-US" dirty="0" smtClean="0"/>
              <a:t>月开始开发</a:t>
            </a:r>
            <a:r>
              <a:rPr lang="en-US" altLang="zh-CN" dirty="0" smtClean="0"/>
              <a:t>spring1.0</a:t>
            </a:r>
            <a:r>
              <a:rPr lang="zh-CN" altLang="en-US" dirty="0" smtClean="0"/>
              <a:t>版本并与</a:t>
            </a:r>
            <a:r>
              <a:rPr lang="en-US" altLang="zh-CN" dirty="0" smtClean="0"/>
              <a:t>2004</a:t>
            </a:r>
            <a:r>
              <a:rPr lang="zh-CN" altLang="en-US" dirty="0" smtClean="0"/>
              <a:t>正式发行</a:t>
            </a:r>
            <a:endParaRPr lang="de-DE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" name="Picture 17"/>
          <p:cNvPicPr>
            <a:picLocks noChangeAspect="1"/>
          </p:cNvPicPr>
          <p:nvPr/>
        </p:nvPicPr>
        <p:blipFill>
          <a:blip r:embed="rId3" cstate="email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85050" y="829771"/>
            <a:ext cx="1169193" cy="16273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6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81002" y="820417"/>
            <a:ext cx="1169193" cy="16273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5"/>
          <p:cNvPicPr>
            <a:picLocks noChangeAspect="1"/>
          </p:cNvPicPr>
          <p:nvPr/>
        </p:nvPicPr>
        <p:blipFill>
          <a:blip r:embed="rId3" cstate="email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61714" y="820417"/>
            <a:ext cx="1169193" cy="16273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3" cstate="email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57666" y="820417"/>
            <a:ext cx="1169193" cy="16273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3"/>
          <p:cNvPicPr>
            <a:picLocks noChangeAspect="1"/>
          </p:cNvPicPr>
          <p:nvPr/>
        </p:nvPicPr>
        <p:blipFill>
          <a:blip r:embed="rId3" cstate="email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23139" y="843566"/>
            <a:ext cx="1169193" cy="16273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7"/>
          <p:cNvPicPr>
            <a:picLocks noChangeAspect="1"/>
          </p:cNvPicPr>
          <p:nvPr/>
        </p:nvPicPr>
        <p:blipFill>
          <a:blip r:embed="rId4" cstate="email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93098" y="3537125"/>
            <a:ext cx="1140839" cy="9774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89050" y="3527771"/>
            <a:ext cx="1140839" cy="9774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5"/>
          <p:cNvPicPr>
            <a:picLocks noChangeAspect="1"/>
          </p:cNvPicPr>
          <p:nvPr/>
        </p:nvPicPr>
        <p:blipFill>
          <a:blip r:embed="rId4" cstate="email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69762" y="3527771"/>
            <a:ext cx="1140839" cy="9774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4"/>
          <p:cNvPicPr>
            <a:picLocks noChangeAspect="1"/>
          </p:cNvPicPr>
          <p:nvPr/>
        </p:nvPicPr>
        <p:blipFill>
          <a:blip r:embed="rId4" cstate="email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65714" y="3527771"/>
            <a:ext cx="1140839" cy="9774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3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7831187" y="3550920"/>
            <a:ext cx="1140839" cy="9774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0" presetClass="exit" presetSubtype="0" ac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0" presetClass="exit" presetSubtype="0" ac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0" presetClass="exit" presetSubtype="0" ac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0" presetClass="exit" presetSubtype="0" ac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5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55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0" presetClass="exit" presetSubtype="0" ac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0" presetClass="exit" presetSubtype="0" ac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0" presetClass="exit" presetSubtype="0" ac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0" presetClass="exit" presetSubtype="0" ac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Page </a:t>
            </a:r>
            <a:fld id="{9F6C05C9-ABD7-48CD-8479-21961AC121A0}" type="slidenum">
              <a:rPr lang="de-DE" altLang="zh-CN" sz="1400" b="1"/>
              <a:t>5</a:t>
            </a:fld>
            <a:endParaRPr lang="de-DE" altLang="zh-CN" sz="1400" b="1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.Spring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的基本术语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60336" y="1249685"/>
            <a:ext cx="8418513" cy="376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180000" tIns="0" rIns="0" bIns="0" anchor="ctr"/>
          <a:lstStyle/>
          <a:p>
            <a:pPr marL="342900" indent="-342900" defTabSz="801370">
              <a:buBlip>
                <a:blip r:embed="rId2"/>
              </a:buBlip>
            </a:pPr>
            <a:r>
              <a:rPr lang="en-US" altLang="zh-CN" sz="2000" b="1" dirty="0" smtClean="0"/>
              <a:t>JavaBean :</a:t>
            </a:r>
            <a:r>
              <a:rPr lang="zh-CN" altLang="en-US" sz="2000" b="1" dirty="0" smtClean="0"/>
              <a:t>可以重复利用</a:t>
            </a:r>
            <a:r>
              <a:rPr lang="zh-CN" altLang="en-US" sz="2000" b="1" dirty="0" smtClean="0"/>
              <a:t>的</a:t>
            </a:r>
            <a:r>
              <a:rPr lang="en-US" altLang="zh-CN" sz="2000" b="1" dirty="0" smtClean="0"/>
              <a:t>java</a:t>
            </a:r>
            <a:r>
              <a:rPr lang="zh-CN" altLang="en-US" sz="2000" b="1" dirty="0" smtClean="0"/>
              <a:t>组件</a:t>
            </a:r>
            <a:endParaRPr lang="de-DE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160336" y="1811342"/>
            <a:ext cx="8418513" cy="376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180000" tIns="0" rIns="0" bIns="0" anchor="ctr"/>
          <a:lstStyle/>
          <a:p>
            <a:pPr marL="342900" indent="-342900" defTabSz="801370">
              <a:buBlip>
                <a:blip r:embed="rId2"/>
              </a:buBlip>
            </a:pPr>
            <a:r>
              <a:rPr lang="en-US" altLang="zh-CN" sz="2000" b="1" dirty="0" err="1" smtClean="0">
                <a:ea typeface="宋体" panose="02010600030101010101" pitchFamily="2" charset="-122"/>
              </a:rPr>
              <a:t>Pojo</a:t>
            </a:r>
            <a:r>
              <a:rPr lang="en-US" altLang="zh-CN" sz="2000" b="1" dirty="0" smtClean="0">
                <a:ea typeface="宋体" panose="02010600030101010101" pitchFamily="2" charset="-122"/>
              </a:rPr>
              <a:t>:</a:t>
            </a:r>
            <a:r>
              <a:rPr lang="en-US" altLang="zh-CN" sz="2000" b="1" dirty="0"/>
              <a:t> </a:t>
            </a:r>
            <a:r>
              <a:rPr lang="zh-CN" altLang="en-US" sz="2000" b="1" dirty="0" smtClean="0"/>
              <a:t>简单的</a:t>
            </a:r>
            <a:r>
              <a:rPr lang="en-US" altLang="zh-CN" sz="2000" b="1" dirty="0" err="1" smtClean="0"/>
              <a:t>Javabeans</a:t>
            </a:r>
            <a:r>
              <a:rPr lang="zh-CN" altLang="en-US" sz="2000" b="1" dirty="0" smtClean="0"/>
              <a:t>对象，一般代指模型层</a:t>
            </a:r>
            <a:endParaRPr lang="de-DE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60335" y="2414290"/>
            <a:ext cx="8418513" cy="376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180000" tIns="0" rIns="0" bIns="0" anchor="ctr"/>
          <a:lstStyle/>
          <a:p>
            <a:pPr marL="342900" indent="-342900" defTabSz="801370">
              <a:buBlip>
                <a:blip r:embed="rId2"/>
              </a:buBlip>
            </a:pPr>
            <a:r>
              <a:rPr lang="zh-CN" altLang="en-US" sz="2000" b="1" dirty="0"/>
              <a:t>容器</a:t>
            </a:r>
            <a:r>
              <a:rPr lang="en-US" altLang="zh-CN" sz="2000" b="1" dirty="0" smtClean="0">
                <a:ea typeface="宋体" panose="02010600030101010101" pitchFamily="2" charset="-122"/>
              </a:rPr>
              <a:t>: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指存放对象的对象，负责管理放入其中对象的生命周期</a:t>
            </a:r>
            <a:endParaRPr lang="de-DE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60334" y="3086571"/>
            <a:ext cx="8418513" cy="376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180000" tIns="0" rIns="0" bIns="0" anchor="ctr"/>
          <a:lstStyle/>
          <a:p>
            <a:pPr marL="342900" indent="-342900" defTabSz="801370">
              <a:buBlip>
                <a:blip r:embed="rId2"/>
              </a:buBlip>
            </a:pPr>
            <a:r>
              <a:rPr lang="zh-CN" altLang="en-US" sz="2000" b="1" dirty="0"/>
              <a:t>框架</a:t>
            </a:r>
            <a:r>
              <a:rPr lang="en-US" altLang="zh-CN" sz="2000" b="1" dirty="0" smtClean="0">
                <a:ea typeface="宋体" panose="02010600030101010101" pitchFamily="2" charset="-122"/>
              </a:rPr>
              <a:t>:</a:t>
            </a:r>
            <a:r>
              <a:rPr lang="zh-CN" altLang="en-US" sz="2000" b="1" dirty="0" smtClean="0"/>
              <a:t>指具备一定功能的半成品项目</a:t>
            </a:r>
            <a:endParaRPr lang="de-DE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160333" y="3856617"/>
            <a:ext cx="8418513" cy="376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180000" tIns="0" rIns="0" bIns="0" anchor="ctr"/>
          <a:lstStyle/>
          <a:p>
            <a:pPr marL="342900" indent="-342900" defTabSz="801370">
              <a:buBlip>
                <a:blip r:embed="rId2"/>
              </a:buBlip>
            </a:pPr>
            <a:r>
              <a:rPr lang="zh-CN" altLang="en-US" sz="2000" b="1" dirty="0" smtClean="0">
                <a:ea typeface="宋体" panose="02010600030101010101" pitchFamily="2" charset="-122"/>
              </a:rPr>
              <a:t>轻量级和重量级</a:t>
            </a:r>
            <a:r>
              <a:rPr lang="en-US" altLang="zh-CN" sz="2000" b="1" dirty="0" smtClean="0">
                <a:ea typeface="宋体" panose="02010600030101010101" pitchFamily="2" charset="-122"/>
              </a:rPr>
              <a:t>:</a:t>
            </a:r>
            <a:r>
              <a:rPr lang="zh-CN" altLang="en-US" sz="2000" b="1" dirty="0" smtClean="0">
                <a:ea typeface="宋体" panose="02010600030101010101" pitchFamily="2" charset="-122"/>
              </a:rPr>
              <a:t>轻量级指占用的资源等较少重量级与之相反</a:t>
            </a:r>
            <a:endParaRPr lang="de-DE" altLang="zh-CN" sz="2000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3439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Page </a:t>
            </a:r>
            <a:fld id="{9F6C05C9-ABD7-48CD-8479-21961AC121A0}" type="slidenum">
              <a:rPr lang="de-DE" altLang="zh-CN" sz="1400" b="1"/>
              <a:t>6</a:t>
            </a:fld>
            <a:endParaRPr lang="de-DE" altLang="zh-CN" sz="1400" b="1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的优势和发展前景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20689" y="1844566"/>
            <a:ext cx="4776151" cy="437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1000" indent="-18923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+mn-lt"/>
              </a:defRPr>
            </a:lvl2pPr>
            <a:lvl3pPr marL="561975" indent="-17970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752475" indent="-18923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-"/>
              <a:defRPr>
                <a:solidFill>
                  <a:schemeClr val="tx1"/>
                </a:solidFill>
                <a:latin typeface="+mn-lt"/>
              </a:defRPr>
            </a:lvl4pPr>
            <a:lvl5pPr marL="962025" indent="-20828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1419225" indent="-20828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1876425" indent="-20828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2333625" indent="-20828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2790825" indent="-20828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低耦合方便解耦 简化了开发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非侵入设计对其它框架依赖较小，将对象全部交给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spring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容器管理降低了组件之间的耦合性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方便进行测试可以通过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maven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集成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junit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进行测试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方便集成各种第三方框架便于开发使用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429606" y="2035384"/>
            <a:ext cx="3419246" cy="2432856"/>
            <a:chOff x="1219200" y="2209800"/>
            <a:chExt cx="6553200" cy="4032250"/>
          </a:xfrm>
        </p:grpSpPr>
        <p:sp>
          <p:nvSpPr>
            <p:cNvPr id="13" name="Oval 3" descr="60%"/>
            <p:cNvSpPr>
              <a:spLocks noChangeArrowheads="1"/>
            </p:cNvSpPr>
            <p:nvPr/>
          </p:nvSpPr>
          <p:spPr bwMode="auto">
            <a:xfrm>
              <a:off x="1219200" y="2209800"/>
              <a:ext cx="6553200" cy="403225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algn="ctr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4974971" y="4924646"/>
              <a:ext cx="2447924" cy="561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6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容器化管理</a:t>
              </a:r>
              <a:endPara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5" descr="60%"/>
            <p:cNvSpPr>
              <a:spLocks noChangeArrowheads="1"/>
            </p:cNvSpPr>
            <p:nvPr/>
          </p:nvSpPr>
          <p:spPr bwMode="auto">
            <a:xfrm>
              <a:off x="1363663" y="2641600"/>
              <a:ext cx="4824412" cy="22320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3706412" y="4001437"/>
              <a:ext cx="2423413" cy="561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6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非侵入</a:t>
              </a:r>
              <a:endPara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7" descr="60%"/>
            <p:cNvSpPr>
              <a:spLocks noChangeArrowheads="1"/>
            </p:cNvSpPr>
            <p:nvPr/>
          </p:nvSpPr>
          <p:spPr bwMode="auto">
            <a:xfrm>
              <a:off x="1363663" y="3073400"/>
              <a:ext cx="2808287" cy="11525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1866901" y="3342106"/>
              <a:ext cx="2496438" cy="561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6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低耦合</a:t>
              </a:r>
              <a:endPara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核心功能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250000"/>
              </a:lnSpc>
              <a:buFont typeface="+mj-ea"/>
              <a:buAutoNum type="ea1JpnChsDb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250000"/>
              </a:lnSpc>
              <a:buFont typeface="+mj-ea"/>
              <a:buAutoNum type="ea1JpnChsDbPeriod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资源，数据绑定，类型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250000"/>
              </a:lnSpc>
              <a:buFont typeface="+mj-ea"/>
              <a:buAutoNum type="ea1JpnChsDbPeriod"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SpEL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7" descr="C:\Users\Tany\Desktop\Collaborate Icon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374062" y="3510279"/>
            <a:ext cx="835013" cy="102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C:\Users\Tany\Desktop\Twitter_Icon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394401" y="2139109"/>
            <a:ext cx="794337" cy="79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C:\Users\Tany\Desktop\Cloud Icon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8046159" y="1415621"/>
            <a:ext cx="862717" cy="86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C:\Users\Tany\Desktop\Money Icon.pn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395704" y="1251904"/>
            <a:ext cx="858815" cy="88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email"/>
          <a:stretch>
            <a:fillRect/>
          </a:stretch>
        </p:blipFill>
        <p:spPr bwMode="auto">
          <a:xfrm>
            <a:off x="7102119" y="1097849"/>
            <a:ext cx="4008392" cy="520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15451 0.1164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6" y="581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 dirty="0"/>
              <a:t>Page </a:t>
            </a:r>
            <a:fld id="{9F6C05C9-ABD7-48CD-8479-21961AC121A0}" type="slidenum">
              <a:rPr lang="de-DE" altLang="zh-CN" sz="1400" b="1"/>
              <a:t>8</a:t>
            </a:fld>
            <a:endParaRPr lang="de-DE" altLang="zh-CN" sz="1400" b="1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IOC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0689" y="1354138"/>
            <a:ext cx="4334191" cy="4638889"/>
          </a:xfrm>
          <a:noFill/>
        </p:spPr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就是具有依赖注入功能的容器，是可以创建对象的容器，</a:t>
            </a:r>
            <a:r>
              <a:rPr lang="en-US" altLang="zh-CN" dirty="0"/>
              <a:t>IOC</a:t>
            </a:r>
            <a:r>
              <a:rPr lang="zh-CN" altLang="en-US" dirty="0"/>
              <a:t>容器负责实例化、定位、配置应用程序中的对象及建立这些对象间的</a:t>
            </a:r>
            <a:r>
              <a:rPr lang="zh-CN" altLang="en-US" dirty="0" smtClean="0"/>
              <a:t>依赖。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 descr="container mag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0" y="1926753"/>
            <a:ext cx="4346502" cy="258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7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zh-CN"/>
              <a:t>Page </a:t>
            </a:r>
            <a:fld id="{9F6C05C9-ABD7-48CD-8479-21961AC121A0}" type="slidenum">
              <a:rPr lang="de-DE" altLang="zh-CN" sz="1400" b="1"/>
              <a:t>9</a:t>
            </a:fld>
            <a:endParaRPr lang="de-DE" altLang="zh-CN" sz="1400" b="1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依赖注入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65760" y="1554479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>
              <a:lnSpc>
                <a:spcPct val="250000"/>
              </a:lnSpc>
              <a:buFont typeface="+mj-lt"/>
              <a:buAutoNum type="arabicPeriod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setter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的依赖注入。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250000"/>
              </a:lnSpc>
              <a:buFont typeface="+mj-lt"/>
              <a:buAutoNum type="arabicPeriod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基于注解的依赖注入。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250000"/>
              </a:lnSpc>
              <a:buFont typeface="+mj-lt"/>
              <a:buAutoNum type="arabicPeriod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基于构造函数的依赖注入。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E:\Business 14\business2.jpg"/>
          <p:cNvPicPr>
            <a:picLocks noChangeAspect="1" noChangeArrowheads="1"/>
          </p:cNvPicPr>
          <p:nvPr/>
        </p:nvPicPr>
        <p:blipFill rotWithShape="1">
          <a:blip r:embed="rId2" cstate="email"/>
          <a:srcRect l="53591" t="2016" r="1934" b="56141"/>
          <a:stretch>
            <a:fillRect/>
          </a:stretch>
        </p:blipFill>
        <p:spPr bwMode="auto">
          <a:xfrm>
            <a:off x="6492240" y="2148840"/>
            <a:ext cx="2651760" cy="2529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3563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1_Standarddesign">
  <a:themeElements>
    <a:clrScheme name="1_Standarddesign 1">
      <a:dk1>
        <a:srgbClr val="000000"/>
      </a:dk1>
      <a:lt1>
        <a:srgbClr val="FFFFFF"/>
      </a:lt1>
      <a:dk2>
        <a:srgbClr val="494949"/>
      </a:dk2>
      <a:lt2>
        <a:srgbClr val="3E7EA6"/>
      </a:lt2>
      <a:accent1>
        <a:srgbClr val="6E6E6E"/>
      </a:accent1>
      <a:accent2>
        <a:srgbClr val="9B9B9B"/>
      </a:accent2>
      <a:accent3>
        <a:srgbClr val="FFFFFF"/>
      </a:accent3>
      <a:accent4>
        <a:srgbClr val="000000"/>
      </a:accent4>
      <a:accent5>
        <a:srgbClr val="BABABA"/>
      </a:accent5>
      <a:accent6>
        <a:srgbClr val="8C8C8C"/>
      </a:accent6>
      <a:hlink>
        <a:srgbClr val="C1C1C1"/>
      </a:hlink>
      <a:folHlink>
        <a:srgbClr val="E6E6E6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494949"/>
        </a:dk2>
        <a:lt2>
          <a:srgbClr val="3E7EA6"/>
        </a:lt2>
        <a:accent1>
          <a:srgbClr val="6E6E6E"/>
        </a:accent1>
        <a:accent2>
          <a:srgbClr val="9B9B9B"/>
        </a:accent2>
        <a:accent3>
          <a:srgbClr val="FFFFFF"/>
        </a:accent3>
        <a:accent4>
          <a:srgbClr val="000000"/>
        </a:accent4>
        <a:accent5>
          <a:srgbClr val="BABABA"/>
        </a:accent5>
        <a:accent6>
          <a:srgbClr val="8C8C8C"/>
        </a:accent6>
        <a:hlink>
          <a:srgbClr val="C1C1C1"/>
        </a:hlink>
        <a:folHlink>
          <a:srgbClr val="E6E6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_5">
  <a:themeElements>
    <a:clrScheme name="自定义设计方案_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_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自定义设计方案_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_6">
  <a:themeElements>
    <a:clrScheme name="自定义设计方案_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_6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自定义设计方案_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1098</Words>
  <Application>Microsoft Office PowerPoint</Application>
  <PresentationFormat>全屏显示(4:3)</PresentationFormat>
  <Paragraphs>181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Segoe</vt:lpstr>
      <vt:lpstr>方正平和简体</vt:lpstr>
      <vt:lpstr>黑体</vt:lpstr>
      <vt:lpstr>宋体</vt:lpstr>
      <vt:lpstr>微软雅黑</vt:lpstr>
      <vt:lpstr>Arial</vt:lpstr>
      <vt:lpstr>Wingdings</vt:lpstr>
      <vt:lpstr>1_Standarddesign</vt:lpstr>
      <vt:lpstr>自定义设计方案_5</vt:lpstr>
      <vt:lpstr>自定义设计方案_6</vt:lpstr>
      <vt:lpstr>PowerPoint 演示文稿</vt:lpstr>
      <vt:lpstr>目 录 Contents</vt:lpstr>
      <vt:lpstr>Spring简介</vt:lpstr>
      <vt:lpstr>Spring的基本概念</vt:lpstr>
      <vt:lpstr>二.Spring的基本术语</vt:lpstr>
      <vt:lpstr>三.Spring的优势和发展前景</vt:lpstr>
      <vt:lpstr>Spring核心功能</vt:lpstr>
      <vt:lpstr>IOC 容器</vt:lpstr>
      <vt:lpstr>依赖注入</vt:lpstr>
      <vt:lpstr>Setter依赖注入</vt:lpstr>
      <vt:lpstr>注解依赖注入</vt:lpstr>
      <vt:lpstr>构造器依赖注入</vt:lpstr>
      <vt:lpstr>构造器依赖注入和属性的区别</vt:lpstr>
      <vt:lpstr>Bean的作用范围</vt:lpstr>
      <vt:lpstr>Bean的生命周期管理</vt:lpstr>
      <vt:lpstr>资源</vt:lpstr>
      <vt:lpstr>字符串转成Resource</vt:lpstr>
      <vt:lpstr>类型转换---一对一的数据转换</vt:lpstr>
      <vt:lpstr>类型转换---大量数据转换</vt:lpstr>
      <vt:lpstr>三.SpEL 和 springAop</vt:lpstr>
      <vt:lpstr>SpEL</vt:lpstr>
      <vt:lpstr>SpEL的一些应用场景</vt:lpstr>
      <vt:lpstr>Spring Aop</vt:lpstr>
      <vt:lpstr>Aop的概念和原理</vt:lpstr>
      <vt:lpstr>AOP操作术语</vt:lpstr>
      <vt:lpstr>表达式配置切入点</vt:lpstr>
      <vt:lpstr>表达式配置切入点</vt:lpstr>
      <vt:lpstr>Spring注解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https://800sucai.taobao.com</cp:keywords>
  <dc:description>https://800sucai.taobao.com</dc:description>
  <cp:lastModifiedBy>Ruan, Hao (阮浩)</cp:lastModifiedBy>
  <cp:revision>709</cp:revision>
  <cp:lastPrinted>2005-03-15T07:48:00Z</cp:lastPrinted>
  <dcterms:created xsi:type="dcterms:W3CDTF">2004-11-16T16:03:00Z</dcterms:created>
  <dcterms:modified xsi:type="dcterms:W3CDTF">2019-08-15T06:50:59Z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PPL_Language">
    <vt:r8>1031</vt:r8>
  </property>
  <property fmtid="{D5CDD505-2E9C-101B-9397-08002B2CF9AE}" pid="3" name="KSOProductBuildVer">
    <vt:lpwstr>2052-10.1.0.6235</vt:lpwstr>
  </property>
</Properties>
</file>