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6"/>
  </p:notesMasterIdLst>
  <p:sldIdLst>
    <p:sldId id="261" r:id="rId2"/>
    <p:sldId id="260" r:id="rId3"/>
    <p:sldId id="280" r:id="rId4"/>
    <p:sldId id="279" r:id="rId5"/>
    <p:sldId id="263" r:id="rId6"/>
    <p:sldId id="281" r:id="rId7"/>
    <p:sldId id="278" r:id="rId8"/>
    <p:sldId id="264" r:id="rId9"/>
    <p:sldId id="282" r:id="rId10"/>
    <p:sldId id="266" r:id="rId11"/>
    <p:sldId id="289" r:id="rId12"/>
    <p:sldId id="283" r:id="rId13"/>
    <p:sldId id="285" r:id="rId14"/>
    <p:sldId id="25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87" d="100"/>
          <a:sy n="87" d="100"/>
        </p:scale>
        <p:origin x="14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4135011"/>
            <a:ext cx="7886700" cy="899510"/>
          </a:xfrm>
        </p:spPr>
        <p:txBody>
          <a:bodyPr/>
          <a:lstStyle/>
          <a:p>
            <a:r>
              <a:rPr lang="zh-CN" altLang="en-US" dirty="0"/>
              <a:t>运动会信息管理系统</a:t>
            </a:r>
            <a:r>
              <a:rPr lang="zh-CN" altLang="en-US" dirty="0" smtClean="0"/>
              <a:t>设计与实现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28650" y="5210367"/>
            <a:ext cx="7886700" cy="604299"/>
          </a:xfrm>
        </p:spPr>
        <p:txBody>
          <a:bodyPr/>
          <a:lstStyle/>
          <a:p>
            <a:r>
              <a:rPr lang="zh-CN" altLang="en-US" sz="2000" dirty="0" smtClean="0"/>
              <a:t>                      阮正鑫、李宇凡 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 </a:t>
            </a:r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图，可将其转换为相应的关系模式：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）比赛类别（类别名称，</a:t>
            </a:r>
            <a:r>
              <a:rPr lang="zh-CN" altLang="en-US" u="sng" dirty="0" smtClean="0"/>
              <a:t>类别编号</a:t>
            </a:r>
            <a:r>
              <a:rPr lang="zh-CN" altLang="en-US" dirty="0" smtClean="0"/>
              <a:t>，主管）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）比赛项目（</a:t>
            </a:r>
            <a:r>
              <a:rPr lang="zh-CN" altLang="en-US" u="sng" dirty="0" smtClean="0"/>
              <a:t>项目编号</a:t>
            </a:r>
            <a:r>
              <a:rPr lang="zh-CN" altLang="en-US" dirty="0" smtClean="0"/>
              <a:t>，项目名称，比赛时间，</a:t>
            </a:r>
            <a:r>
              <a:rPr lang="zh-CN" altLang="en-US" dirty="0" smtClean="0">
                <a:solidFill>
                  <a:srgbClr val="FF0000"/>
                </a:solidFill>
              </a:rPr>
              <a:t>类别编号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）系团队（</a:t>
            </a:r>
            <a:r>
              <a:rPr lang="zh-CN" altLang="en-US" u="sng" dirty="0" smtClean="0"/>
              <a:t>系团队编号</a:t>
            </a:r>
            <a:r>
              <a:rPr lang="zh-CN" altLang="en-US" dirty="0" smtClean="0"/>
              <a:t>，团名称，领队）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）运动员（</a:t>
            </a:r>
            <a:r>
              <a:rPr lang="zh-CN" altLang="en-US" u="sng" dirty="0" smtClean="0"/>
              <a:t>运动员编号</a:t>
            </a:r>
            <a:r>
              <a:rPr lang="zh-CN" altLang="en-US" dirty="0" smtClean="0"/>
              <a:t>，姓名，年龄，性别，</a:t>
            </a:r>
            <a:r>
              <a:rPr lang="zh-CN" altLang="en-US" dirty="0" smtClean="0">
                <a:solidFill>
                  <a:srgbClr val="FF0000"/>
                </a:solidFill>
              </a:rPr>
              <a:t>系团队编号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）参赛（</a:t>
            </a:r>
            <a:r>
              <a:rPr lang="zh-CN" altLang="en-US" u="sng" dirty="0" smtClean="0">
                <a:solidFill>
                  <a:srgbClr val="FF0000"/>
                </a:solidFill>
              </a:rPr>
              <a:t>项目编号，运动员编号</a:t>
            </a:r>
            <a:r>
              <a:rPr lang="zh-CN" altLang="en-US" dirty="0" smtClean="0"/>
              <a:t>，成绩）</a:t>
            </a:r>
            <a:endParaRPr lang="en-US" altLang="zh-CN" dirty="0" smtClean="0"/>
          </a:p>
          <a:p>
            <a:r>
              <a:rPr lang="zh-CN" altLang="en-US" dirty="0" smtClean="0"/>
              <a:t>关系模式中下划线属性为主码，红色字体属性为外码</a:t>
            </a:r>
            <a:endParaRPr lang="en-US" altLang="zh-CN" dirty="0" smtClean="0"/>
          </a:p>
          <a:p>
            <a:r>
              <a:rPr lang="zh-CN" altLang="en-US" dirty="0" smtClean="0"/>
              <a:t>以上构成了数据库系统的关系模式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关系模式</a:t>
            </a: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6321669" y="3035319"/>
            <a:ext cx="1415562" cy="173873"/>
          </a:xfrm>
          <a:custGeom>
            <a:avLst/>
            <a:gdLst>
              <a:gd name="connsiteX0" fmla="*/ 0 w 1415562"/>
              <a:gd name="connsiteY0" fmla="*/ 15612 h 173873"/>
              <a:gd name="connsiteX1" fmla="*/ 571500 w 1415562"/>
              <a:gd name="connsiteY1" fmla="*/ 103535 h 173873"/>
              <a:gd name="connsiteX2" fmla="*/ 773723 w 1415562"/>
              <a:gd name="connsiteY2" fmla="*/ 24404 h 173873"/>
              <a:gd name="connsiteX3" fmla="*/ 1116623 w 1415562"/>
              <a:gd name="connsiteY3" fmla="*/ 6819 h 173873"/>
              <a:gd name="connsiteX4" fmla="*/ 1151793 w 1415562"/>
              <a:gd name="connsiteY4" fmla="*/ 15612 h 173873"/>
              <a:gd name="connsiteX5" fmla="*/ 1415562 w 1415562"/>
              <a:gd name="connsiteY5" fmla="*/ 173873 h 17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5562" h="173873">
                <a:moveTo>
                  <a:pt x="0" y="15612"/>
                </a:moveTo>
                <a:cubicBezTo>
                  <a:pt x="221273" y="58841"/>
                  <a:pt x="442546" y="102070"/>
                  <a:pt x="571500" y="103535"/>
                </a:cubicBezTo>
                <a:cubicBezTo>
                  <a:pt x="700454" y="105000"/>
                  <a:pt x="682869" y="40523"/>
                  <a:pt x="773723" y="24404"/>
                </a:cubicBezTo>
                <a:cubicBezTo>
                  <a:pt x="864577" y="8285"/>
                  <a:pt x="1116623" y="6819"/>
                  <a:pt x="1116623" y="6819"/>
                </a:cubicBezTo>
                <a:cubicBezTo>
                  <a:pt x="1179635" y="5354"/>
                  <a:pt x="1101970" y="-12230"/>
                  <a:pt x="1151793" y="15612"/>
                </a:cubicBezTo>
                <a:cubicBezTo>
                  <a:pt x="1201616" y="43454"/>
                  <a:pt x="1364274" y="119654"/>
                  <a:pt x="1415562" y="173873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4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6" y="1673566"/>
            <a:ext cx="8372163" cy="492149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图，可将其转换为相应的关系模式：</a:t>
            </a:r>
            <a:endParaRPr lang="en-US" altLang="zh-CN" dirty="0" smtClean="0"/>
          </a:p>
          <a:p>
            <a:r>
              <a:rPr lang="zh-CN" altLang="en-US" dirty="0" smtClean="0"/>
              <a:t>参赛（</a:t>
            </a:r>
            <a:r>
              <a:rPr lang="zh-CN" altLang="en-US" u="sng" dirty="0" smtClean="0">
                <a:solidFill>
                  <a:srgbClr val="FF0000"/>
                </a:solidFill>
              </a:rPr>
              <a:t>项目编号，运动员编号</a:t>
            </a:r>
            <a:r>
              <a:rPr lang="zh-CN" altLang="en-US" dirty="0" smtClean="0"/>
              <a:t>，成绩</a:t>
            </a:r>
            <a:r>
              <a:rPr lang="zh-CN" altLang="en-US" dirty="0" smtClean="0"/>
              <a:t>）是其中最为主要的表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</a:t>
            </a:r>
            <a:r>
              <a:rPr lang="zh-CN" altLang="en-US" dirty="0" smtClean="0"/>
              <a:t>模式代码（完整性检验以及主要依赖）</a:t>
            </a: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6321669" y="3035319"/>
            <a:ext cx="1415562" cy="173873"/>
          </a:xfrm>
          <a:custGeom>
            <a:avLst/>
            <a:gdLst>
              <a:gd name="connsiteX0" fmla="*/ 0 w 1415562"/>
              <a:gd name="connsiteY0" fmla="*/ 15612 h 173873"/>
              <a:gd name="connsiteX1" fmla="*/ 571500 w 1415562"/>
              <a:gd name="connsiteY1" fmla="*/ 103535 h 173873"/>
              <a:gd name="connsiteX2" fmla="*/ 773723 w 1415562"/>
              <a:gd name="connsiteY2" fmla="*/ 24404 h 173873"/>
              <a:gd name="connsiteX3" fmla="*/ 1116623 w 1415562"/>
              <a:gd name="connsiteY3" fmla="*/ 6819 h 173873"/>
              <a:gd name="connsiteX4" fmla="*/ 1151793 w 1415562"/>
              <a:gd name="connsiteY4" fmla="*/ 15612 h 173873"/>
              <a:gd name="connsiteX5" fmla="*/ 1415562 w 1415562"/>
              <a:gd name="connsiteY5" fmla="*/ 173873 h 17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5562" h="173873">
                <a:moveTo>
                  <a:pt x="0" y="15612"/>
                </a:moveTo>
                <a:cubicBezTo>
                  <a:pt x="221273" y="58841"/>
                  <a:pt x="442546" y="102070"/>
                  <a:pt x="571500" y="103535"/>
                </a:cubicBezTo>
                <a:cubicBezTo>
                  <a:pt x="700454" y="105000"/>
                  <a:pt x="682869" y="40523"/>
                  <a:pt x="773723" y="24404"/>
                </a:cubicBezTo>
                <a:cubicBezTo>
                  <a:pt x="864577" y="8285"/>
                  <a:pt x="1116623" y="6819"/>
                  <a:pt x="1116623" y="6819"/>
                </a:cubicBezTo>
                <a:cubicBezTo>
                  <a:pt x="1179635" y="5354"/>
                  <a:pt x="1101970" y="-12230"/>
                  <a:pt x="1151793" y="15612"/>
                </a:cubicBezTo>
                <a:cubicBezTo>
                  <a:pt x="1201616" y="43454"/>
                  <a:pt x="1364274" y="119654"/>
                  <a:pt x="1415562" y="173873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4" y="2617445"/>
            <a:ext cx="4826244" cy="36778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44661" y="2810876"/>
            <a:ext cx="2523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其他几张表与此类似做系统完整性检验，以及外码主码的设定。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644660" y="4382132"/>
            <a:ext cx="2875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关系模式中，五张表都属于</a:t>
            </a:r>
            <a:r>
              <a:rPr lang="en-US" altLang="zh-CN" sz="2000" dirty="0" smtClean="0"/>
              <a:t>BCNF</a:t>
            </a:r>
            <a:r>
              <a:rPr lang="zh-CN" altLang="en-US" sz="2000" dirty="0" smtClean="0"/>
              <a:t>模式，不会产生更新异常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496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需求分析、功能描述</a:t>
            </a:r>
            <a:endParaRPr lang="zh-CN" altLang="en-US" sz="2400" dirty="0"/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ER</a:t>
            </a:r>
            <a:r>
              <a:rPr lang="zh-CN" altLang="en-US" sz="2400" dirty="0"/>
              <a:t>模型设计</a:t>
            </a:r>
            <a:endParaRPr lang="zh-CN" altLang="en-US" sz="2400" dirty="0"/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关系模式</a:t>
            </a:r>
            <a:endParaRPr lang="zh-CN" altLang="en-US" sz="2400" dirty="0"/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实现形式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48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实现形式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3385" y="1767254"/>
            <a:ext cx="7675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我们计划实现的功能包括：数据的插入、删除、更新、查询。实现运动员参加的项目、参加项目的类别、获得的成绩，以及系团队的成员，成员参赛成绩、团体的总成绩等等信息的查询。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我们计划用</a:t>
            </a:r>
            <a:r>
              <a:rPr lang="en-US" altLang="zh-CN" sz="2400" dirty="0" smtClean="0"/>
              <a:t>ADO.NET</a:t>
            </a:r>
            <a:r>
              <a:rPr lang="zh-CN" altLang="en-US" sz="2400" dirty="0" smtClean="0"/>
              <a:t>实现数据库的访问，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实现图形界面，最终实现</a:t>
            </a:r>
            <a:r>
              <a:rPr lang="zh-CN" altLang="en-US" sz="2400" dirty="0"/>
              <a:t>运动会信息管理</a:t>
            </a:r>
            <a:r>
              <a:rPr lang="zh-CN" altLang="en-US" sz="2400" dirty="0" smtClean="0"/>
              <a:t>系统设计。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13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</a:rPr>
              <a:t>谢 谢！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需求分析、功能描述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ER</a:t>
            </a:r>
            <a:r>
              <a:rPr lang="zh-CN" altLang="en-US" sz="2400" dirty="0" smtClean="0"/>
              <a:t>模型设计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关系模式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实现形式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79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需求分析、功能描述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ER</a:t>
            </a:r>
            <a:r>
              <a:rPr lang="zh-CN" altLang="en-US" sz="2400" dirty="0"/>
              <a:t>模型设计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关系模式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实现形式</a:t>
            </a: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5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4" y="1548462"/>
            <a:ext cx="5761117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在校田径运动会中设置了各类</a:t>
            </a:r>
            <a:r>
              <a:rPr lang="zh-CN" altLang="en-US" dirty="0" smtClean="0"/>
              <a:t>比赛，许多同学积极参加各类比赛，都取得了不错的成绩。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zh-CN" altLang="en-US" dirty="0" smtClean="0"/>
              <a:t>这个过程中，由于比赛项目多样、参与学生众多，就产生了大量的成绩数据需要管理与统计。针对这个需要，我们设计了这个运动会信息管理系统数据库，以方便管理在运动会举办的过程中产生的大量的数据。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数据管理系统中，我们能够实现运动员信息存储、运动员比赛信息的存储与查询、以及与运动员相关联的系团队的信息成绩查询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9"/>
          <a:stretch/>
        </p:blipFill>
        <p:spPr>
          <a:xfrm>
            <a:off x="6255380" y="1685677"/>
            <a:ext cx="2774320" cy="436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数据流图说明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" y="2422610"/>
            <a:ext cx="8372475" cy="3148939"/>
          </a:xfrm>
        </p:spPr>
      </p:pic>
    </p:spTree>
    <p:extLst>
      <p:ext uri="{BB962C8B-B14F-4D97-AF65-F5344CB8AC3E}">
        <p14:creationId xmlns:p14="http://schemas.microsoft.com/office/powerpoint/2010/main" val="4920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需求分析、功能描述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ER</a:t>
            </a:r>
            <a:r>
              <a:rPr lang="zh-CN" altLang="en-US" sz="2400" dirty="0"/>
              <a:t>模型设计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关系模式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实现形式</a:t>
            </a:r>
          </a:p>
        </p:txBody>
      </p:sp>
    </p:spTree>
    <p:extLst>
      <p:ext uri="{BB962C8B-B14F-4D97-AF65-F5344CB8AC3E}">
        <p14:creationId xmlns:p14="http://schemas.microsoft.com/office/powerpoint/2010/main" val="42810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</a:t>
            </a:r>
            <a:r>
              <a:rPr lang="zh-CN" altLang="en-US" dirty="0" smtClean="0"/>
              <a:t>模型设计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在校田径运动会中设置了各类比赛，每一比赛类别有类别编号、类别名称和主管等属性，每一比赛类别包含很多比赛项目；每一比赛项目有项目编号、项目名称、比赛</a:t>
            </a:r>
            <a:r>
              <a:rPr lang="zh-CN" altLang="en-US" dirty="0" smtClean="0"/>
              <a:t>时间等</a:t>
            </a:r>
            <a:r>
              <a:rPr lang="zh-CN" altLang="en-US" dirty="0"/>
              <a:t>属性；各个系团队有团编号、团名称、领队等属性，每一代表团有多名运动员组成，运动员有编号，姓名，年龄，性别等属性；每一名运动员可以参加多个比赛项目，每一比赛项目也有多名运动员参加，运动员参加比赛有成绩属性，成绩限定在</a:t>
            </a:r>
            <a:r>
              <a:rPr lang="en-US" altLang="zh-CN" dirty="0"/>
              <a:t>0~7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根据以上信息，我们可以看到，这个数据库系统中共有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个实体：分别是运动员、系团队、比赛项目、比赛类别，各自包含其属性，之间有一定的关联关系</a:t>
            </a:r>
            <a:endParaRPr lang="en-US" altLang="zh-CN" dirty="0" smtClean="0"/>
          </a:p>
          <a:p>
            <a:r>
              <a:rPr lang="zh-CN" altLang="en-US" dirty="0" smtClean="0"/>
              <a:t>根据以上信息，我们设计的</a:t>
            </a:r>
            <a:r>
              <a:rPr lang="en-US" altLang="zh-CN" dirty="0" smtClean="0"/>
              <a:t>ER</a:t>
            </a:r>
            <a:r>
              <a:rPr lang="zh-CN" altLang="en-US" dirty="0" smtClean="0"/>
              <a:t>模型图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7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3349" y="896471"/>
            <a:ext cx="8372163" cy="574183"/>
          </a:xfrm>
        </p:spPr>
        <p:txBody>
          <a:bodyPr/>
          <a:lstStyle/>
          <a:p>
            <a:r>
              <a:rPr lang="en-US" altLang="zh-CN" dirty="0" smtClean="0"/>
              <a:t>ER</a:t>
            </a:r>
            <a:r>
              <a:rPr lang="zh-CN" altLang="en-US" dirty="0" smtClean="0"/>
              <a:t>模型图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535"/>
            <a:ext cx="9144000" cy="399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需求分析、功能描述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ER</a:t>
            </a:r>
            <a:r>
              <a:rPr lang="zh-CN" altLang="en-US" sz="2400" dirty="0"/>
              <a:t>模型设计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关系模式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实现形式</a:t>
            </a: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1566</TotalTime>
  <Words>655</Words>
  <Application>Microsoft Office PowerPoint</Application>
  <PresentationFormat>全屏显示(4:3)</PresentationFormat>
  <Paragraphs>79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2016-VI主题</vt:lpstr>
      <vt:lpstr>运动会信息管理系统设计与实现</vt:lpstr>
      <vt:lpstr>目录 Contents</vt:lpstr>
      <vt:lpstr>目录 Contents</vt:lpstr>
      <vt:lpstr>需求分析</vt:lpstr>
      <vt:lpstr>数据流图说明</vt:lpstr>
      <vt:lpstr>目录 Contents</vt:lpstr>
      <vt:lpstr>ER模型设计</vt:lpstr>
      <vt:lpstr>ER模型图</vt:lpstr>
      <vt:lpstr>目录 Contents</vt:lpstr>
      <vt:lpstr>关系模式</vt:lpstr>
      <vt:lpstr>关系模式代码（完整性检验以及主要依赖）</vt:lpstr>
      <vt:lpstr>目录 Contents</vt:lpstr>
      <vt:lpstr>实现形式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ruan zheng</cp:lastModifiedBy>
  <cp:revision>85</cp:revision>
  <dcterms:created xsi:type="dcterms:W3CDTF">2016-01-21T16:32:22Z</dcterms:created>
  <dcterms:modified xsi:type="dcterms:W3CDTF">2019-10-26T03:56:42Z</dcterms:modified>
</cp:coreProperties>
</file>