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60" r:id="rId6"/>
    <p:sldId id="267" r:id="rId7"/>
    <p:sldId id="268" r:id="rId8"/>
    <p:sldId id="259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4013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7A605-BFF3-9A45-8A87-6848CE1F3D0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DEA3C-E553-B84A-84ED-A7DE9A6C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no point pretending to be a master of every language</a:t>
            </a:r>
          </a:p>
          <a:p>
            <a:r>
              <a:rPr lang="en-US" dirty="0"/>
              <a:t>There’s no point pretending that, just because you have a preferred language, it is better than any other language at everything</a:t>
            </a:r>
          </a:p>
          <a:p>
            <a:r>
              <a:rPr lang="en-US" dirty="0"/>
              <a:t>Great to understand the basics of a few core languages</a:t>
            </a:r>
          </a:p>
          <a:p>
            <a:r>
              <a:rPr lang="en-US" dirty="0"/>
              <a:t>Unless you’re writing an extremely complex, production ready program the benefit of being comfortable with the language far outweighs the efficiency of the language itself</a:t>
            </a:r>
          </a:p>
          <a:p>
            <a:r>
              <a:rPr lang="en-US" dirty="0"/>
              <a:t>That said, for some applications (such as spatial data), certain tools are LEAGUES ahead in terms of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describe myself as being fluent in R, and a keen amateur in Python.</a:t>
            </a:r>
          </a:p>
          <a:p>
            <a:r>
              <a:rPr lang="en-US" dirty="0"/>
              <a:t>Honest truth is that I chose I because I took a class in my MSc year and found I liked it; had to use it heavily for my PhD, and now I know it well</a:t>
            </a:r>
          </a:p>
          <a:p>
            <a:r>
              <a:rPr lang="en-US" dirty="0"/>
              <a:t>I could just as well have used Python for the same.</a:t>
            </a:r>
          </a:p>
          <a:p>
            <a:r>
              <a:rPr lang="en-US" dirty="0"/>
              <a:t>The important thing is quality and reproducibility of the code, followed by awareness of tools and techniques that may make a *significant* difference to your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survey: how many meteorologists are still using IDL because the UM is easier that way?</a:t>
            </a:r>
          </a:p>
          <a:p>
            <a:endParaRPr lang="en-US" dirty="0"/>
          </a:p>
          <a:p>
            <a:r>
              <a:rPr lang="en-US" dirty="0"/>
              <a:t>Until recently, I would switch to Python any time I wanted to use any of </a:t>
            </a:r>
            <a:r>
              <a:rPr lang="en-US" dirty="0" err="1"/>
              <a:t>scikitlearn’s</a:t>
            </a:r>
            <a:r>
              <a:rPr lang="en-US" dirty="0"/>
              <a:t> tools. Now equivalents are available for R, but I can also call those packages from within an R environment. Either way, some basic understanding of Python is a sensible move.</a:t>
            </a:r>
          </a:p>
          <a:p>
            <a:endParaRPr lang="en-US" dirty="0"/>
          </a:p>
          <a:p>
            <a:r>
              <a:rPr lang="en-US" dirty="0"/>
              <a:t>I work with very large spatial datasets (order 10^9 pixels). This takes some serious discipline in coding / memory management in R or Python, or a more appropriate tool for the job.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extracting and saving data at every stage is a recipe for disaster</a:t>
            </a:r>
          </a:p>
          <a:p>
            <a:r>
              <a:rPr lang="en-US" dirty="0"/>
              <a:t>If we need to save interim data, far better for the script to automatically generate an appropriate filename</a:t>
            </a:r>
          </a:p>
          <a:p>
            <a:r>
              <a:rPr lang="en-US" dirty="0"/>
              <a:t>Better still, better to have an automated version control system (no time for that today, sadly)</a:t>
            </a:r>
          </a:p>
          <a:p>
            <a:r>
              <a:rPr lang="en-US" dirty="0"/>
              <a:t>Having a folder full of separate scripts that need to be run in separate programs, one at a time, to get to an outcome is an absolute pain</a:t>
            </a:r>
          </a:p>
          <a:p>
            <a:r>
              <a:rPr lang="en-US" dirty="0"/>
              <a:t>This all –massively- increases the chances of making mistakes</a:t>
            </a:r>
          </a:p>
          <a:p>
            <a:r>
              <a:rPr lang="en-US" dirty="0"/>
              <a:t>Worst of all, it may create a non-reproducible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assume some basic knowledge of spatial data formats, but briefly: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”Raster” / “Image”: gridded dataset containing regularly spaced pixels, each containing a value. Can represent an optical image, a digital elevation map, output from a climate model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“Vector” / “Feature”: collection of coordinate pairs (nodes) forming a dataset of points, lines or polygons</a:t>
            </a:r>
          </a:p>
          <a:p>
            <a:endParaRPr lang="en-US" dirty="0"/>
          </a:p>
          <a:p>
            <a:r>
              <a:rPr lang="en-US" dirty="0"/>
              <a:t>Massive archive of spatial data including satellite observations, modelled output, geopolitical data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code.earthengine.google.com</a:t>
            </a:r>
            <a:r>
              <a:rPr lang="en-US"/>
              <a:t>/a1d81bd6bd1445e27f808ee29767e179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spend a lot of time becoming an Earth Engine expert. </a:t>
            </a:r>
          </a:p>
          <a:p>
            <a:endParaRPr lang="en-US" dirty="0"/>
          </a:p>
          <a:p>
            <a:r>
              <a:rPr lang="en-US" dirty="0"/>
              <a:t>For some applications, that’s a great idea, but for many applications you’ll find it easier to use it to crunch numbers before analyzing in your preferred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Clearly, this is one operation that can be done natively from Python, but:</a:t>
            </a:r>
          </a:p>
          <a:p>
            <a:pPr marL="228600" indent="-228600">
              <a:buAutoNum type="alphaLcParenR"/>
            </a:pPr>
            <a:r>
              <a:rPr lang="en-US" dirty="0"/>
              <a:t>Where’s the fun in that?</a:t>
            </a:r>
          </a:p>
          <a:p>
            <a:pPr marL="228600" indent="-228600">
              <a:buAutoNum type="alphaLcParenR"/>
            </a:pPr>
            <a:r>
              <a:rPr lang="en-US" dirty="0"/>
              <a:t>This is a simple example of where a multilingual workflow might be useful</a:t>
            </a:r>
          </a:p>
          <a:p>
            <a:pPr marL="228600" indent="-228600">
              <a:buAutoNum type="alphaLcParenR"/>
            </a:pPr>
            <a:endParaRPr lang="en-US" dirty="0"/>
          </a:p>
          <a:p>
            <a:pPr marL="228600" indent="-228600">
              <a:buAutoNum type="alphaLcParenR"/>
            </a:pPr>
            <a:r>
              <a:rPr lang="en-US" dirty="0"/>
              <a:t>If Python is already your native language, you can still apply similar skills. R may be a good choice for some packages, in which case you can drive it from within </a:t>
            </a:r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dirty="0" err="1"/>
              <a:t>n.b.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= Julia/Python/R – always intended to be multi-lingual)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2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Ddz6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new_signup/" TargetMode="External"/><Relationship Id="rId2" Type="http://schemas.openxmlformats.org/officeDocument/2006/relationships/hyperlink" Target="https://github.com/ruari-rhodes/ucl-code-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earthengine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A528-0D0D-114B-911E-E37987CB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Multi-lingual spatial workflow</a:t>
            </a:r>
            <a:br>
              <a:rPr lang="en-US" dirty="0"/>
            </a:br>
            <a:br>
              <a:rPr lang="en-US" sz="3600" dirty="0"/>
            </a:br>
            <a:r>
              <a:rPr lang="en-US" sz="2400" dirty="0"/>
              <a:t>How fickle coding practice makes for happy scientists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CA07-5871-7A4F-8FF6-097BF7D4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48466"/>
          </a:xfrm>
        </p:spPr>
        <p:txBody>
          <a:bodyPr>
            <a:normAutofit/>
          </a:bodyPr>
          <a:lstStyle/>
          <a:p>
            <a:r>
              <a:rPr lang="en-US" sz="2800" dirty="0"/>
              <a:t>Ruari Rhodes, PhD</a:t>
            </a:r>
          </a:p>
        </p:txBody>
      </p:sp>
    </p:spTree>
    <p:extLst>
      <p:ext uri="{BB962C8B-B14F-4D97-AF65-F5344CB8AC3E}">
        <p14:creationId xmlns:p14="http://schemas.microsoft.com/office/powerpoint/2010/main" val="22356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A3AAD-C1EB-0A48-902B-79ABBFBB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305"/>
            <a:ext cx="4137025" cy="687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086C9-46F8-8A44-BAA6-94150FBEC8AB}"/>
              </a:ext>
            </a:extLst>
          </p:cNvPr>
          <p:cNvSpPr txBox="1"/>
          <p:nvPr/>
        </p:nvSpPr>
        <p:spPr>
          <a:xfrm>
            <a:off x="9172575" y="605789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Thanks to </a:t>
            </a:r>
            <a:r>
              <a:rPr lang="en-US" b="1" dirty="0" err="1"/>
              <a:t>xkcd</a:t>
            </a:r>
            <a:r>
              <a:rPr lang="en-US" b="1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/1459/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8F99F-59A3-3043-A747-9F1CDED8B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2524" r="4566" b="51751"/>
          <a:stretch/>
        </p:blipFill>
        <p:spPr>
          <a:xfrm>
            <a:off x="5162295" y="-16306"/>
            <a:ext cx="7016046" cy="5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81D3-B6BF-2040-8C52-E353356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153F-2E6A-1346-9920-AEE7399D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Primarily a raster processing tool (spatial images, e.g. </a:t>
            </a:r>
            <a:r>
              <a:rPr lang="en-US" dirty="0" err="1"/>
              <a:t>geotiff</a:t>
            </a:r>
            <a:r>
              <a:rPr lang="en-US" dirty="0"/>
              <a:t>, .</a:t>
            </a:r>
            <a:r>
              <a:rPr lang="en-US" dirty="0" err="1"/>
              <a:t>grd</a:t>
            </a:r>
            <a:r>
              <a:rPr lang="en-US" dirty="0"/>
              <a:t>, </a:t>
            </a:r>
            <a:r>
              <a:rPr lang="en-US" dirty="0" err="1"/>
              <a:t>netcdf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“Image”: 2/3 dimensional raster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ImageCollection</a:t>
            </a:r>
            <a:r>
              <a:rPr lang="en-US" dirty="0"/>
              <a:t>”: Collection of 2/3 dimensional </a:t>
            </a:r>
            <a:r>
              <a:rPr lang="en-US" dirty="0" err="1"/>
              <a:t>rasters</a:t>
            </a:r>
            <a:r>
              <a:rPr lang="en-US" dirty="0"/>
              <a:t>; can be a collection in time or space</a:t>
            </a:r>
          </a:p>
          <a:p>
            <a:pPr>
              <a:lnSpc>
                <a:spcPct val="200000"/>
              </a:lnSpc>
            </a:pPr>
            <a:r>
              <a:rPr lang="en-US" dirty="0"/>
              <a:t>Also accepts spatial vectors (e.g. shapefile/</a:t>
            </a:r>
            <a:r>
              <a:rPr lang="en-US" dirty="0" err="1"/>
              <a:t>kml</a:t>
            </a:r>
            <a:r>
              <a:rPr lang="en-US" dirty="0"/>
              <a:t>/</a:t>
            </a:r>
            <a:r>
              <a:rPr lang="en-US" dirty="0" err="1"/>
              <a:t>geojson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“Feature”: Spatial vector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FeatureCollection</a:t>
            </a:r>
            <a:r>
              <a:rPr lang="en-US" dirty="0"/>
              <a:t>”: Collection of spatial vectors, can be in time or space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8A7-B43C-7B48-B428-06C3272D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528D-4D7D-F347-B013-1F99BBA0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Interface is through a JavaScript IDE (</a:t>
            </a:r>
            <a:r>
              <a:rPr lang="en-US" dirty="0" err="1"/>
              <a:t>code.earthengine.google.com</a:t>
            </a:r>
            <a:r>
              <a:rPr lang="en-US" dirty="0"/>
              <a:t>) or Python API</a:t>
            </a:r>
          </a:p>
          <a:p>
            <a:pPr>
              <a:lnSpc>
                <a:spcPct val="200000"/>
              </a:lnSpc>
            </a:pPr>
            <a:r>
              <a:rPr lang="en-US" dirty="0"/>
              <a:t>All commands are remotely execute in the Google servers</a:t>
            </a:r>
          </a:p>
          <a:p>
            <a:pPr>
              <a:lnSpc>
                <a:spcPct val="200000"/>
              </a:lnSpc>
            </a:pPr>
            <a:r>
              <a:rPr lang="en-US" dirty="0"/>
              <a:t>Algorithms naturally take care of the difficulties of processing big datasets</a:t>
            </a:r>
          </a:p>
          <a:p>
            <a:pPr>
              <a:lnSpc>
                <a:spcPct val="200000"/>
              </a:lnSpc>
            </a:pPr>
            <a:r>
              <a:rPr lang="en-US" dirty="0"/>
              <a:t>Commands use a dot chain format, e.g.: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image1.add( image2 ).multiply( image3 ).clip( Feature1 )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Python</a:t>
            </a:r>
            <a:r>
              <a:rPr lang="en-US" dirty="0"/>
              <a:t> users, similar to native object methods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R </a:t>
            </a:r>
            <a:r>
              <a:rPr lang="en-US" dirty="0"/>
              <a:t>users, similar to </a:t>
            </a:r>
            <a:r>
              <a:rPr lang="en-US" dirty="0" err="1"/>
              <a:t>dplyr</a:t>
            </a:r>
            <a:r>
              <a:rPr lang="en-US" dirty="0"/>
              <a:t> pipe operator </a:t>
            </a:r>
            <a:r>
              <a:rPr lang="en-US" b="1" dirty="0"/>
              <a:t>%&gt;%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7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3123-0F23-5C45-815C-CCF1974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have a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08E8-D919-BC43-834C-5408AFEB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hlinkClick r:id="rId3"/>
              </a:rPr>
              <a:t>https://</a:t>
            </a:r>
            <a:r>
              <a:rPr lang="en-US" sz="5400" dirty="0" err="1">
                <a:hlinkClick r:id="rId3"/>
              </a:rPr>
              <a:t>goo.gl</a:t>
            </a:r>
            <a:r>
              <a:rPr lang="en-US" sz="5400" dirty="0">
                <a:hlinkClick r:id="rId3"/>
              </a:rPr>
              <a:t>/xDdz6u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2951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5F95-C47A-CA40-8878-B7126891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B525-A41C-0B46-9FC7-D016BBB2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 processing tool</a:t>
            </a:r>
          </a:p>
          <a:p>
            <a:pPr>
              <a:lnSpc>
                <a:spcPct val="200000"/>
              </a:lnSpc>
            </a:pPr>
            <a:r>
              <a:rPr lang="en-US" dirty="0"/>
              <a:t>Great at generating numbers</a:t>
            </a:r>
          </a:p>
          <a:p>
            <a:pPr>
              <a:lnSpc>
                <a:spcPct val="200000"/>
              </a:lnSpc>
            </a:pPr>
            <a:r>
              <a:rPr lang="en-US" dirty="0"/>
              <a:t>Not great at statistical modelling / analysis</a:t>
            </a:r>
          </a:p>
        </p:txBody>
      </p:sp>
    </p:spTree>
    <p:extLst>
      <p:ext uri="{BB962C8B-B14F-4D97-AF65-F5344CB8AC3E}">
        <p14:creationId xmlns:p14="http://schemas.microsoft.com/office/powerpoint/2010/main" val="19801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D7BB-34A0-EA44-A93A-0B50B57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B8-3E55-344D-BCC2-F6CB20A3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Python API to Earth Engine useful for summarizing large image data in batch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difficult to extract data</a:t>
            </a:r>
          </a:p>
          <a:p>
            <a:pPr>
              <a:lnSpc>
                <a:spcPct val="200000"/>
              </a:lnSpc>
            </a:pPr>
            <a:r>
              <a:rPr lang="en-US" dirty="0"/>
              <a:t>Default export via </a:t>
            </a:r>
            <a:r>
              <a:rPr lang="en-US" dirty="0" err="1"/>
              <a:t>GoogleDrive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If </a:t>
            </a:r>
            <a:r>
              <a:rPr lang="en-US" b="1" dirty="0"/>
              <a:t>R</a:t>
            </a:r>
            <a:r>
              <a:rPr lang="en-US" dirty="0"/>
              <a:t> is your preferred language, we can control everything from within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C900-D668-CB40-ACC4-2445028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718F00-FFE0-B845-9F1B-1E90DC11F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75833"/>
              </p:ext>
            </p:extLst>
          </p:nvPr>
        </p:nvGraphicFramePr>
        <p:xfrm>
          <a:off x="819150" y="2222500"/>
          <a:ext cx="10553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791214556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5873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r>
                        <a:rPr lang="en-US" dirty="0"/>
                        <a:t>: Tidy data manipulation</a:t>
                      </a:r>
                    </a:p>
                    <a:p>
                      <a:r>
                        <a:rPr lang="en-US" dirty="0"/>
                        <a:t>(includes </a:t>
                      </a:r>
                      <a:r>
                        <a:rPr lang="en-US" dirty="0" err="1"/>
                        <a:t>dplyr</a:t>
                      </a:r>
                      <a:r>
                        <a:rPr lang="en-US" dirty="0"/>
                        <a:t>, ggplot2, </a:t>
                      </a:r>
                      <a:r>
                        <a:rPr lang="en-US" dirty="0" err="1"/>
                        <a:t>purrr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tibble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tidyr</a:t>
                      </a:r>
                      <a:r>
                        <a:rPr lang="en-US" dirty="0"/>
                        <a:t>…)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Ee</a:t>
                      </a:r>
                      <a:r>
                        <a:rPr lang="en-US" dirty="0"/>
                        <a:t>: Earth Engine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Reticulate: Allows interactive Python sessions within </a:t>
                      </a:r>
                      <a:r>
                        <a:rPr lang="en-US" dirty="0" err="1"/>
                        <a:t>Rstudio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Pandas: Data storage and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Googledrive</a:t>
                      </a:r>
                      <a:r>
                        <a:rPr lang="en-US" dirty="0"/>
                        <a:t>: Google Drive API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95A1-9316-B549-8D32-FB7BEB24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550900"/>
            <a:ext cx="10571998" cy="970450"/>
          </a:xfrm>
        </p:spPr>
        <p:txBody>
          <a:bodyPr/>
          <a:lstStyle/>
          <a:p>
            <a:r>
              <a:rPr lang="en-US" dirty="0"/>
              <a:t>Time to 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354576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F810-E735-BA44-A2B2-954225A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FBEF-2586-314A-A031-668F16A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Powerful, specialized tools are available for spatial data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save hassle by driving multiple languages from one script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ensure reproducibility by creating a fully automated, integrated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582-5AC5-A044-9C78-869DF85C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3E8C-6EDF-0747-9DAA-88B3FCCF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00263"/>
            <a:ext cx="10554574" cy="4224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spent in careful code development almost always leads to </a:t>
            </a:r>
            <a:r>
              <a:rPr lang="en-US" b="1" dirty="0"/>
              <a:t>time saved later</a:t>
            </a:r>
          </a:p>
          <a:p>
            <a:endParaRPr lang="en-US" b="1" dirty="0"/>
          </a:p>
          <a:p>
            <a:r>
              <a:rPr lang="en-US" dirty="0"/>
              <a:t>Patchy, poorly written code inevitably leads to mistakes</a:t>
            </a:r>
          </a:p>
          <a:p>
            <a:pPr lvl="1"/>
            <a:r>
              <a:rPr lang="en-US" dirty="0"/>
              <a:t>Are you </a:t>
            </a:r>
            <a:r>
              <a:rPr lang="en-US" b="1" dirty="0"/>
              <a:t>sure</a:t>
            </a:r>
            <a:r>
              <a:rPr lang="en-US" dirty="0"/>
              <a:t> your code lead you to the right answer? How about the studies that predated you?</a:t>
            </a:r>
          </a:p>
          <a:p>
            <a:pPr lvl="1"/>
            <a:r>
              <a:rPr lang="en-US" dirty="0"/>
              <a:t>Would your code pass </a:t>
            </a:r>
            <a:r>
              <a:rPr lang="en-US" b="1" dirty="0"/>
              <a:t>peer review </a:t>
            </a:r>
            <a:r>
              <a:rPr lang="en-US" dirty="0"/>
              <a:t>in the same way that your paper does?</a:t>
            </a:r>
          </a:p>
          <a:p>
            <a:pPr lvl="1"/>
            <a:r>
              <a:rPr lang="en-US" dirty="0"/>
              <a:t>Are you going to publish the code that supports your conclusions, and if not, </a:t>
            </a:r>
            <a:r>
              <a:rPr lang="en-US" b="1" dirty="0"/>
              <a:t>why not?</a:t>
            </a:r>
          </a:p>
          <a:p>
            <a:pPr lvl="1"/>
            <a:endParaRPr lang="en-US" dirty="0"/>
          </a:p>
          <a:p>
            <a:r>
              <a:rPr lang="en-US" dirty="0"/>
              <a:t>If you updated your inputs, would your code still function?</a:t>
            </a:r>
          </a:p>
          <a:p>
            <a:pPr lvl="1"/>
            <a:r>
              <a:rPr lang="en-US" dirty="0"/>
              <a:t>Does your script cleanse raw data and generate output paths, or are you doing that manually?</a:t>
            </a:r>
          </a:p>
          <a:p>
            <a:pPr lvl="1"/>
            <a:r>
              <a:rPr lang="en-US" dirty="0"/>
              <a:t>If manual, is that truly </a:t>
            </a:r>
            <a:r>
              <a:rPr lang="en-US" b="1" dirty="0"/>
              <a:t>repeatable</a:t>
            </a:r>
            <a:r>
              <a:rPr lang="en-US" dirty="0"/>
              <a:t>? Is it efficient? Where might mistakes creep in?</a:t>
            </a:r>
          </a:p>
          <a:p>
            <a:pPr lvl="1"/>
            <a:endParaRPr lang="en-US" dirty="0"/>
          </a:p>
          <a:p>
            <a:r>
              <a:rPr lang="en-US" dirty="0"/>
              <a:t>If your project is part of a team effort, are you using </a:t>
            </a:r>
            <a:r>
              <a:rPr lang="en-US" b="1" dirty="0"/>
              <a:t>version control? </a:t>
            </a:r>
            <a:r>
              <a:rPr lang="en-US" dirty="0"/>
              <a:t>Is everyone using the right code /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6AEC-7A4D-D345-9256-A489833FB4C3}"/>
              </a:ext>
            </a:extLst>
          </p:cNvPr>
          <p:cNvSpPr txBox="1"/>
          <p:nvPr/>
        </p:nvSpPr>
        <p:spPr>
          <a:xfrm>
            <a:off x="1024319" y="6488668"/>
            <a:ext cx="1084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Pointers: </a:t>
            </a:r>
            <a:r>
              <a:rPr lang="en-US" b="1" dirty="0" err="1"/>
              <a:t>Tidyverse</a:t>
            </a:r>
            <a:r>
              <a:rPr lang="en-US" b="1" dirty="0"/>
              <a:t> (R), projects (</a:t>
            </a:r>
            <a:r>
              <a:rPr lang="en-US" b="1" dirty="0" err="1"/>
              <a:t>Rstudio</a:t>
            </a:r>
            <a:r>
              <a:rPr lang="en-US" b="1" dirty="0"/>
              <a:t>/</a:t>
            </a:r>
            <a:r>
              <a:rPr lang="en-US" b="1" dirty="0" err="1"/>
              <a:t>Spyder</a:t>
            </a:r>
            <a:r>
              <a:rPr lang="en-US" b="1" dirty="0"/>
              <a:t>), GIT, Markdown, filename good practice</a:t>
            </a:r>
          </a:p>
        </p:txBody>
      </p:sp>
    </p:spTree>
    <p:extLst>
      <p:ext uri="{BB962C8B-B14F-4D97-AF65-F5344CB8AC3E}">
        <p14:creationId xmlns:p14="http://schemas.microsoft.com/office/powerpoint/2010/main" val="99002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766-5C10-E34B-8A66-F6F1700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1B8A-E9B1-1B48-8352-384176BB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code, data and slides available at </a:t>
            </a:r>
            <a:r>
              <a:rPr lang="en-US" b="1" dirty="0">
                <a:hlinkClick r:id="rId2"/>
              </a:rPr>
              <a:t>https://github.com/ruari-rhodes/ucl-code-workshop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Earth Engine signup: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err="1">
                <a:hlinkClick r:id="rId3"/>
              </a:rPr>
              <a:t>earthengine.google.com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new_signup</a:t>
            </a:r>
            <a:r>
              <a:rPr lang="en-US" b="1" dirty="0">
                <a:hlinkClick r:id="rId3"/>
              </a:rPr>
              <a:t>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Earth Engine IDE: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code.earthengine.google.com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4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47E-AC1B-FE49-B077-B51BA25F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8AD-4AB8-AC47-9A56-1E9F95C8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all have a preferred programming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They are (almost) all extremely good at something, and less good at something else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no shame in being a master of one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also no shame in being fickle when it suits</a:t>
            </a:r>
          </a:p>
        </p:txBody>
      </p:sp>
    </p:spTree>
    <p:extLst>
      <p:ext uri="{BB962C8B-B14F-4D97-AF65-F5344CB8AC3E}">
        <p14:creationId xmlns:p14="http://schemas.microsoft.com/office/powerpoint/2010/main" val="32618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176D-076E-C843-A5C8-5280A63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A1D-7A4D-5F44-B556-97D0E49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Natural Catastrophe Research at </a:t>
            </a:r>
            <a:r>
              <a:rPr lang="en-US" dirty="0" err="1"/>
              <a:t>Hiscox</a:t>
            </a:r>
            <a:r>
              <a:rPr lang="en-US" dirty="0"/>
              <a:t> (mainly US inland flood)</a:t>
            </a:r>
          </a:p>
          <a:p>
            <a:pPr>
              <a:lnSpc>
                <a:spcPct val="200000"/>
              </a:lnSpc>
            </a:pPr>
            <a:r>
              <a:rPr lang="en-US" dirty="0"/>
              <a:t>Previously Meteorology/Climatology PhD at University of Reading</a:t>
            </a:r>
          </a:p>
          <a:p>
            <a:pPr>
              <a:lnSpc>
                <a:spcPct val="200000"/>
              </a:lnSpc>
            </a:pPr>
            <a:r>
              <a:rPr lang="en-US" dirty="0"/>
              <a:t>Mainly coding in </a:t>
            </a:r>
            <a:r>
              <a:rPr lang="en-US" b="1" dirty="0"/>
              <a:t>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Occasional Python, lots of QGIS/GDAL/OGR/Google Earth Engine</a:t>
            </a:r>
          </a:p>
          <a:p>
            <a:pPr>
              <a:lnSpc>
                <a:spcPct val="200000"/>
              </a:lnSpc>
            </a:pPr>
            <a:r>
              <a:rPr lang="en-US" dirty="0"/>
              <a:t>Avid proponent of thoughtful coding and reproducible workflows</a:t>
            </a:r>
          </a:p>
        </p:txBody>
      </p:sp>
    </p:spTree>
    <p:extLst>
      <p:ext uri="{BB962C8B-B14F-4D97-AF65-F5344CB8AC3E}">
        <p14:creationId xmlns:p14="http://schemas.microsoft.com/office/powerpoint/2010/main" val="5118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9A-5EF9-AA48-8835-DAB3A8FE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multi-lingual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20D-29D5-7944-B4F8-0F468FDF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small projects, use your most fluent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For bigger projects, processing time, efficiency, package quality may be more important</a:t>
            </a:r>
          </a:p>
          <a:p>
            <a:pPr>
              <a:lnSpc>
                <a:spcPct val="200000"/>
              </a:lnSpc>
            </a:pPr>
            <a:r>
              <a:rPr lang="en-US" dirty="0"/>
              <a:t>E.g. Python has useful ML functionality, R has useful modelling/plotting functionality</a:t>
            </a:r>
          </a:p>
          <a:p>
            <a:pPr>
              <a:lnSpc>
                <a:spcPct val="200000"/>
              </a:lnSpc>
            </a:pPr>
            <a:r>
              <a:rPr lang="en-US" dirty="0"/>
              <a:t>Sometimes the custom package that your project needs may only exist in another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Dedicated software may be the best tool for the job</a:t>
            </a:r>
          </a:p>
        </p:txBody>
      </p:sp>
    </p:spTree>
    <p:extLst>
      <p:ext uri="{BB962C8B-B14F-4D97-AF65-F5344CB8AC3E}">
        <p14:creationId xmlns:p14="http://schemas.microsoft.com/office/powerpoint/2010/main" val="8621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54F4-F8CC-F545-9E3D-5BFB7E2B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7" y="2500313"/>
            <a:ext cx="10571998" cy="1303337"/>
          </a:xfrm>
        </p:spPr>
        <p:txBody>
          <a:bodyPr/>
          <a:lstStyle/>
          <a:p>
            <a:r>
              <a:rPr lang="en-US" dirty="0"/>
              <a:t>It is very easy to use one language</a:t>
            </a:r>
            <a:br>
              <a:rPr lang="en-US" dirty="0"/>
            </a:br>
            <a:r>
              <a:rPr lang="en-US" dirty="0"/>
              <a:t>to drive another.</a:t>
            </a:r>
          </a:p>
        </p:txBody>
      </p:sp>
    </p:spTree>
    <p:extLst>
      <p:ext uri="{BB962C8B-B14F-4D97-AF65-F5344CB8AC3E}">
        <p14:creationId xmlns:p14="http://schemas.microsoft.com/office/powerpoint/2010/main" val="2283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C8A-D352-974C-864A-14B4A1EA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0A9F-8EB5-A94E-985A-14CBD37F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endParaRPr lang="en-US" b="1" dirty="0"/>
          </a:p>
          <a:p>
            <a:pPr lvl="1"/>
            <a:r>
              <a:rPr lang="en-US" b="1" dirty="0"/>
              <a:t>“</a:t>
            </a:r>
            <a:r>
              <a:rPr lang="en-US" b="1" i="1" dirty="0"/>
              <a:t>reticulate</a:t>
            </a:r>
            <a:r>
              <a:rPr lang="en-US" b="1" dirty="0"/>
              <a:t>” package (pointing to existing Python interpreter)</a:t>
            </a:r>
          </a:p>
          <a:p>
            <a:pPr lvl="1"/>
            <a:endParaRPr lang="en-US" b="1" dirty="0"/>
          </a:p>
          <a:p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  <a:p>
            <a:pPr lvl="1"/>
            <a:r>
              <a:rPr lang="en-US" b="1" dirty="0"/>
              <a:t>“</a:t>
            </a:r>
            <a:r>
              <a:rPr lang="en-US" b="1" i="1" dirty="0" err="1"/>
              <a:t>IRkernel</a:t>
            </a:r>
            <a:r>
              <a:rPr lang="en-US" b="1" dirty="0"/>
              <a:t>” (R)</a:t>
            </a:r>
          </a:p>
          <a:p>
            <a:pPr lvl="1"/>
            <a:r>
              <a:rPr lang="en-US" b="1" dirty="0"/>
              <a:t>“</a:t>
            </a:r>
            <a:r>
              <a:rPr lang="en-US" b="1" i="1" dirty="0"/>
              <a:t>R-essentials</a:t>
            </a:r>
            <a:r>
              <a:rPr lang="en-US" b="1" dirty="0"/>
              <a:t>” (Python)</a:t>
            </a:r>
          </a:p>
        </p:txBody>
      </p:sp>
    </p:spTree>
    <p:extLst>
      <p:ext uri="{BB962C8B-B14F-4D97-AF65-F5344CB8AC3E}">
        <p14:creationId xmlns:p14="http://schemas.microsoft.com/office/powerpoint/2010/main" val="2334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C38A-6F82-8440-8C6B-78B7D8D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Earth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997-1818-B444-BF4B-33EEDFC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56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Python, R </a:t>
            </a:r>
            <a:r>
              <a:rPr lang="en-US" dirty="0" err="1"/>
              <a:t>etc</a:t>
            </a:r>
            <a:r>
              <a:rPr lang="en-US" dirty="0"/>
              <a:t> all have good spatial packages</a:t>
            </a:r>
          </a:p>
          <a:p>
            <a:pPr>
              <a:lnSpc>
                <a:spcPct val="200000"/>
              </a:lnSpc>
            </a:pPr>
            <a:r>
              <a:rPr lang="en-US" dirty="0"/>
              <a:t>For small data projects, use whichever language you are most fluent in</a:t>
            </a:r>
          </a:p>
          <a:p>
            <a:pPr>
              <a:lnSpc>
                <a:spcPct val="200000"/>
              </a:lnSpc>
            </a:pPr>
            <a:r>
              <a:rPr lang="en-US" dirty="0"/>
              <a:t>Spatial data can be huge, e.g. multiple years of satellite swaths</a:t>
            </a:r>
          </a:p>
          <a:p>
            <a:pPr>
              <a:lnSpc>
                <a:spcPct val="200000"/>
              </a:lnSpc>
            </a:pPr>
            <a:r>
              <a:rPr lang="en-US" dirty="0"/>
              <a:t>Local processing takes a lot of time and effort writing batch analysis scripts</a:t>
            </a:r>
          </a:p>
          <a:p>
            <a:pPr>
              <a:lnSpc>
                <a:spcPct val="200000"/>
              </a:lnSpc>
            </a:pPr>
            <a:r>
              <a:rPr lang="en-US" dirty="0"/>
              <a:t>Earth Engine simplifies raster operations and performs them </a:t>
            </a:r>
            <a:r>
              <a:rPr lang="en-US" b="1" dirty="0"/>
              <a:t>fast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Straightforward to integrate into wider workflow with Python API</a:t>
            </a:r>
          </a:p>
        </p:txBody>
      </p:sp>
    </p:spTree>
    <p:extLst>
      <p:ext uri="{BB962C8B-B14F-4D97-AF65-F5344CB8AC3E}">
        <p14:creationId xmlns:p14="http://schemas.microsoft.com/office/powerpoint/2010/main" val="6021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932-E6CE-F140-867D-903EE73B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integrated workflows?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495A-C362-7F47-9C14-6EE4570B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6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Survey</a:t>
            </a:r>
            <a:r>
              <a:rPr lang="en-US" sz="3200" dirty="0"/>
              <a:t>: How many people have ended up with projects that look like this?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0427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AFE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{0478993C-68AE-E14D-8C49-EC6E33A034D8}tf10001122</Template>
  <TotalTime>6237</TotalTime>
  <Words>1493</Words>
  <Application>Microsoft Macintosh PowerPoint</Application>
  <PresentationFormat>Widescreen</PresentationFormat>
  <Paragraphs>141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Quotable</vt:lpstr>
      <vt:lpstr>Multi-lingual spatial workflow  How fickle coding practice makes for happy scientists</vt:lpstr>
      <vt:lpstr>Preamble</vt:lpstr>
      <vt:lpstr>Introduction</vt:lpstr>
      <vt:lpstr>About me</vt:lpstr>
      <vt:lpstr>Why multi-lingual workflow?</vt:lpstr>
      <vt:lpstr>It is very easy to use one language to drive another.</vt:lpstr>
      <vt:lpstr>Tools for the job</vt:lpstr>
      <vt:lpstr>Why Earth Engine?</vt:lpstr>
      <vt:lpstr>Why integrated workflows?</vt:lpstr>
      <vt:lpstr>PowerPoint Presentation</vt:lpstr>
      <vt:lpstr>Earth Engine basics</vt:lpstr>
      <vt:lpstr>Earth Engine basics continued</vt:lpstr>
      <vt:lpstr>Time to have a go</vt:lpstr>
      <vt:lpstr>Integrating Earth Engine with R/Python</vt:lpstr>
      <vt:lpstr>Integrating Earth Engine with R/Python</vt:lpstr>
      <vt:lpstr>Packages</vt:lpstr>
      <vt:lpstr>Time to see it in action</vt:lpstr>
      <vt:lpstr>Conclusions</vt:lpstr>
      <vt:lpstr>Finally…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Multi-lingual spatial workflow  </dc:title>
  <dc:creator>Rhodes Ruari</dc:creator>
  <cp:lastModifiedBy>Rhodes Ruari</cp:lastModifiedBy>
  <cp:revision>45</cp:revision>
  <dcterms:created xsi:type="dcterms:W3CDTF">2018-09-13T13:52:39Z</dcterms:created>
  <dcterms:modified xsi:type="dcterms:W3CDTF">2018-09-17T21:50:05Z</dcterms:modified>
</cp:coreProperties>
</file>