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2" r:id="rId1"/>
  </p:sldMasterIdLst>
  <p:notesMasterIdLst>
    <p:notesMasterId r:id="rId19"/>
  </p:notesMasterIdLst>
  <p:sldIdLst>
    <p:sldId id="256" r:id="rId2"/>
    <p:sldId id="257" r:id="rId3"/>
    <p:sldId id="258" r:id="rId4"/>
    <p:sldId id="260" r:id="rId5"/>
    <p:sldId id="267" r:id="rId6"/>
    <p:sldId id="268" r:id="rId7"/>
    <p:sldId id="259" r:id="rId8"/>
    <p:sldId id="271" r:id="rId9"/>
    <p:sldId id="272" r:id="rId10"/>
    <p:sldId id="261" r:id="rId11"/>
    <p:sldId id="262" r:id="rId12"/>
    <p:sldId id="263" r:id="rId13"/>
    <p:sldId id="264" r:id="rId14"/>
    <p:sldId id="265" r:id="rId15"/>
    <p:sldId id="266" r:id="rId16"/>
    <p:sldId id="269" r:id="rId17"/>
    <p:sldId id="27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84017"/>
  </p:normalViewPr>
  <p:slideViewPr>
    <p:cSldViewPr snapToGrid="0" snapToObjects="1">
      <p:cViewPr varScale="1">
        <p:scale>
          <a:sx n="90" d="100"/>
          <a:sy n="90" d="100"/>
        </p:scale>
        <p:origin x="232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F7A605-BFF3-9A45-8A87-6848CE1F3D0B}" type="datetimeFigureOut">
              <a:rPr lang="en-US" smtClean="0"/>
              <a:t>9/14/18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9DEA3C-E553-B84A-84ED-A7DE9A6CD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058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Manually extracting and saving data at every stage is a recipe for disaster</a:t>
            </a:r>
          </a:p>
          <a:p>
            <a:r>
              <a:rPr lang="en-US" dirty="0"/>
              <a:t>If we need to save interim data, far better for the script to automatically generate an appropriate filename</a:t>
            </a:r>
          </a:p>
          <a:p>
            <a:r>
              <a:rPr lang="en-US" dirty="0"/>
              <a:t>Better still, better to have an automated version control system (no time for that today, sadly)</a:t>
            </a:r>
          </a:p>
          <a:p>
            <a:r>
              <a:rPr lang="en-US" dirty="0"/>
              <a:t>Having a folder full of separate scripts that need to be run in separate programs, one at a time, to get to an outcome is an absolute pain</a:t>
            </a:r>
          </a:p>
          <a:p>
            <a:r>
              <a:rPr lang="en-US" dirty="0"/>
              <a:t>This all –massively- increases the chances of making mistakes</a:t>
            </a:r>
          </a:p>
          <a:p>
            <a:r>
              <a:rPr lang="en-US" dirty="0"/>
              <a:t>Worst of all, it may create a </a:t>
            </a:r>
            <a:r>
              <a:rPr lang="en-US"/>
              <a:t>non-reproducible workflow.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9DEA3C-E553-B84A-84ED-A7DE9A6CD79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425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9/13/18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198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9/13/18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716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9/13/18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6684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smtClean="0"/>
              <a:pPr/>
              <a:t>9/13/18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9369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9/13/18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1092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9/13/18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507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9/13/18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734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9/13/18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478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9/13/18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118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9/13/18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054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9/13/18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668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9/13/18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101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9/13/18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497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smtClean="0"/>
              <a:pPr/>
              <a:t>9/13/18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936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9/13/18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3721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AA528-0D0D-114B-911E-E37987CB6B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Multi-lingual spatial workflow</a:t>
            </a:r>
            <a:br>
              <a:rPr lang="en-US" dirty="0"/>
            </a:br>
            <a:br>
              <a:rPr lang="en-US" sz="3600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A7CA07-5871-7A4F-8FF6-097BF7D48D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639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681D3-B6BF-2040-8C52-E35335664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Earth Engine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F153F-2E6A-1346-9920-AEE7399D9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407113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Primarily a raster processing tool (spatial images, e.g. </a:t>
            </a:r>
            <a:r>
              <a:rPr lang="en-US" dirty="0" err="1"/>
              <a:t>geotiff</a:t>
            </a:r>
            <a:r>
              <a:rPr lang="en-US" dirty="0"/>
              <a:t>, .</a:t>
            </a:r>
            <a:r>
              <a:rPr lang="en-US" dirty="0" err="1"/>
              <a:t>grd</a:t>
            </a:r>
            <a:r>
              <a:rPr lang="en-US" dirty="0"/>
              <a:t>, </a:t>
            </a:r>
            <a:r>
              <a:rPr lang="en-US" dirty="0" err="1"/>
              <a:t>netcdf</a:t>
            </a:r>
            <a:r>
              <a:rPr lang="en-US" dirty="0"/>
              <a:t>)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“Image”: 2/3 dimensional raster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“</a:t>
            </a:r>
            <a:r>
              <a:rPr lang="en-US" dirty="0" err="1"/>
              <a:t>ImageCollection</a:t>
            </a:r>
            <a:r>
              <a:rPr lang="en-US" dirty="0"/>
              <a:t>”: Collection of 2/3 dimensional </a:t>
            </a:r>
            <a:r>
              <a:rPr lang="en-US" dirty="0" err="1"/>
              <a:t>rasters</a:t>
            </a:r>
            <a:r>
              <a:rPr lang="en-US" dirty="0"/>
              <a:t>; can be a collection in time or space</a:t>
            </a:r>
          </a:p>
          <a:p>
            <a:pPr>
              <a:lnSpc>
                <a:spcPct val="200000"/>
              </a:lnSpc>
            </a:pPr>
            <a:r>
              <a:rPr lang="en-US" dirty="0"/>
              <a:t>Also accepts spatial vectors (e.g. shapefile/</a:t>
            </a:r>
            <a:r>
              <a:rPr lang="en-US" dirty="0" err="1"/>
              <a:t>kml</a:t>
            </a:r>
            <a:r>
              <a:rPr lang="en-US" dirty="0"/>
              <a:t>/</a:t>
            </a:r>
            <a:r>
              <a:rPr lang="en-US" dirty="0" err="1"/>
              <a:t>geojson</a:t>
            </a:r>
            <a:r>
              <a:rPr lang="en-US" dirty="0"/>
              <a:t>)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“Feature”: Spatial vector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“</a:t>
            </a:r>
            <a:r>
              <a:rPr lang="en-US" dirty="0" err="1"/>
              <a:t>FeatureCollection</a:t>
            </a:r>
            <a:r>
              <a:rPr lang="en-US" dirty="0"/>
              <a:t>”: Collection of spatial vectors, can be in time or space</a:t>
            </a:r>
          </a:p>
          <a:p>
            <a:pPr>
              <a:lnSpc>
                <a:spcPct val="2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467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C48A7-B43C-7B48-B428-06C3272DE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Earth Engine basics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3528D-4D7D-F347-B013-1F99BBA0E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72131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200000"/>
              </a:lnSpc>
            </a:pPr>
            <a:r>
              <a:rPr lang="en-US" dirty="0"/>
              <a:t>Interface is through a JavaScript IDE (</a:t>
            </a:r>
            <a:r>
              <a:rPr lang="en-US" dirty="0" err="1"/>
              <a:t>code.earthengine.google.com</a:t>
            </a:r>
            <a:r>
              <a:rPr lang="en-US" dirty="0"/>
              <a:t>) or Python API</a:t>
            </a:r>
          </a:p>
          <a:p>
            <a:pPr>
              <a:lnSpc>
                <a:spcPct val="200000"/>
              </a:lnSpc>
            </a:pPr>
            <a:r>
              <a:rPr lang="en-US" dirty="0"/>
              <a:t>All commands are remotely execute in the Google servers</a:t>
            </a:r>
          </a:p>
          <a:p>
            <a:pPr>
              <a:lnSpc>
                <a:spcPct val="200000"/>
              </a:lnSpc>
            </a:pPr>
            <a:r>
              <a:rPr lang="en-US" dirty="0"/>
              <a:t>Algorithms naturally take care of the difficulties of processing big datasets</a:t>
            </a:r>
          </a:p>
          <a:p>
            <a:pPr>
              <a:lnSpc>
                <a:spcPct val="200000"/>
              </a:lnSpc>
            </a:pPr>
            <a:r>
              <a:rPr lang="en-US" dirty="0"/>
              <a:t>Commands use a dot chain format, e.g.: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en-US" dirty="0"/>
              <a:t>image1.add( image2 ).multiply( image3 ).clip( Feature1 )</a:t>
            </a:r>
          </a:p>
          <a:p>
            <a:pPr>
              <a:lnSpc>
                <a:spcPct val="200000"/>
              </a:lnSpc>
            </a:pPr>
            <a:r>
              <a:rPr lang="en-US" dirty="0"/>
              <a:t>For </a:t>
            </a:r>
            <a:r>
              <a:rPr lang="en-US" b="1" dirty="0"/>
              <a:t>R </a:t>
            </a:r>
            <a:r>
              <a:rPr lang="en-US" dirty="0"/>
              <a:t>users, similar to </a:t>
            </a:r>
            <a:r>
              <a:rPr lang="en-US" dirty="0" err="1"/>
              <a:t>dplyr</a:t>
            </a:r>
            <a:r>
              <a:rPr lang="en-US" dirty="0"/>
              <a:t> %&gt;% pipe operator</a:t>
            </a:r>
          </a:p>
          <a:p>
            <a:pPr marL="457200" lvl="1" indent="0">
              <a:lnSpc>
                <a:spcPct val="20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677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63123-0F23-5C45-815C-CCF1974AF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to have a 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B08E8-D919-BC43-834C-5408AFEB2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err="1"/>
              <a:t>code.earthengine.google.com</a:t>
            </a:r>
            <a:endParaRPr lang="en-US" sz="4000" dirty="0"/>
          </a:p>
          <a:p>
            <a:pPr marL="0" indent="0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529514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45F95-C47A-CA40-8878-B7126891E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Integrating Earth Engine with R/Python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7B525-A41C-0B46-9FC7-D016BBB21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Powerful processing tool</a:t>
            </a:r>
          </a:p>
          <a:p>
            <a:pPr>
              <a:lnSpc>
                <a:spcPct val="200000"/>
              </a:lnSpc>
            </a:pPr>
            <a:r>
              <a:rPr lang="en-US" dirty="0"/>
              <a:t>Great at generating numbers</a:t>
            </a:r>
          </a:p>
          <a:p>
            <a:pPr>
              <a:lnSpc>
                <a:spcPct val="200000"/>
              </a:lnSpc>
            </a:pPr>
            <a:r>
              <a:rPr lang="en-US" dirty="0"/>
              <a:t>Not great at statistical modelling / analysis</a:t>
            </a:r>
          </a:p>
        </p:txBody>
      </p:sp>
    </p:spTree>
    <p:extLst>
      <p:ext uri="{BB962C8B-B14F-4D97-AF65-F5344CB8AC3E}">
        <p14:creationId xmlns:p14="http://schemas.microsoft.com/office/powerpoint/2010/main" val="19801301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7D7BB-34A0-EA44-A93A-0B50B576C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Integrating Earth Engine with R/Python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4C8B8-3E55-344D-BCC2-F6CB20A3C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Python API to Earth Engine useful for summarizing large image data in batch</a:t>
            </a:r>
          </a:p>
          <a:p>
            <a:pPr>
              <a:lnSpc>
                <a:spcPct val="200000"/>
              </a:lnSpc>
            </a:pPr>
            <a:r>
              <a:rPr lang="en-US" dirty="0"/>
              <a:t>Can be difficult to extract data</a:t>
            </a:r>
          </a:p>
          <a:p>
            <a:pPr>
              <a:lnSpc>
                <a:spcPct val="200000"/>
              </a:lnSpc>
            </a:pPr>
            <a:r>
              <a:rPr lang="en-US" dirty="0"/>
              <a:t>Default export via </a:t>
            </a:r>
            <a:r>
              <a:rPr lang="en-US" dirty="0" err="1"/>
              <a:t>GoogleDrive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dirty="0"/>
              <a:t>If </a:t>
            </a:r>
            <a:r>
              <a:rPr lang="en-US" b="1" dirty="0"/>
              <a:t>R</a:t>
            </a:r>
            <a:r>
              <a:rPr lang="en-US" dirty="0"/>
              <a:t> is your preferred language, we can control everything from within </a:t>
            </a:r>
            <a:r>
              <a:rPr lang="en-US" dirty="0" err="1"/>
              <a:t>Rstudio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8559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CC900-D668-CB40-ACC4-2445028BE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B718F00-FFE0-B845-9F1B-1E90DC11FF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5675833"/>
              </p:ext>
            </p:extLst>
          </p:nvPr>
        </p:nvGraphicFramePr>
        <p:xfrm>
          <a:off x="819150" y="2222500"/>
          <a:ext cx="10553700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6850">
                  <a:extLst>
                    <a:ext uri="{9D8B030D-6E8A-4147-A177-3AD203B41FA5}">
                      <a16:colId xmlns:a16="http://schemas.microsoft.com/office/drawing/2014/main" val="2791214556"/>
                    </a:ext>
                  </a:extLst>
                </a:gridCol>
                <a:gridCol w="5276850">
                  <a:extLst>
                    <a:ext uri="{9D8B030D-6E8A-4147-A177-3AD203B41FA5}">
                      <a16:colId xmlns:a16="http://schemas.microsoft.com/office/drawing/2014/main" val="28587323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6724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Tidyverse</a:t>
                      </a:r>
                      <a:r>
                        <a:rPr lang="en-US" dirty="0"/>
                        <a:t>: Tidy data manipulation</a:t>
                      </a:r>
                    </a:p>
                    <a:p>
                      <a:r>
                        <a:rPr lang="en-US" dirty="0"/>
                        <a:t>(includes </a:t>
                      </a:r>
                      <a:r>
                        <a:rPr lang="en-US" dirty="0" err="1"/>
                        <a:t>dplyr</a:t>
                      </a:r>
                      <a:r>
                        <a:rPr lang="en-US" dirty="0"/>
                        <a:t>, ggplot2, </a:t>
                      </a:r>
                      <a:r>
                        <a:rPr lang="en-US" dirty="0" err="1"/>
                        <a:t>purrr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tibble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tidyr</a:t>
                      </a:r>
                      <a:r>
                        <a:rPr lang="en-US" dirty="0"/>
                        <a:t>…)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Ee</a:t>
                      </a:r>
                      <a:r>
                        <a:rPr lang="en-US" dirty="0"/>
                        <a:t>: Earth Engine API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3297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Reticulate: Allows interactive Python sessions within </a:t>
                      </a:r>
                      <a:r>
                        <a:rPr lang="en-US" dirty="0" err="1"/>
                        <a:t>Rstudio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Numpy</a:t>
                      </a:r>
                      <a:r>
                        <a:rPr lang="en-US" dirty="0"/>
                        <a:t>, Pandas: Data storage and manipulation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1601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Googledrive</a:t>
                      </a:r>
                      <a:r>
                        <a:rPr lang="en-US" dirty="0"/>
                        <a:t>: Google Drive API access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65538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76664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495A1-9316-B549-8D32-FB7BEB242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712" y="2550900"/>
            <a:ext cx="10571998" cy="970450"/>
          </a:xfrm>
        </p:spPr>
        <p:txBody>
          <a:bodyPr/>
          <a:lstStyle/>
          <a:p>
            <a:r>
              <a:rPr lang="en-US" dirty="0"/>
              <a:t>Time to see it in action</a:t>
            </a:r>
          </a:p>
        </p:txBody>
      </p:sp>
    </p:spTree>
    <p:extLst>
      <p:ext uri="{BB962C8B-B14F-4D97-AF65-F5344CB8AC3E}">
        <p14:creationId xmlns:p14="http://schemas.microsoft.com/office/powerpoint/2010/main" val="35457689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7F810-E735-BA44-A2B2-954225A19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DFBEF-2586-314A-A031-668F16A63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range of powerful tools are available for spatial data</a:t>
            </a:r>
          </a:p>
          <a:p>
            <a:r>
              <a:rPr lang="en-US" dirty="0"/>
              <a:t>They might not be great for end-to-end analysis</a:t>
            </a:r>
          </a:p>
          <a:p>
            <a:r>
              <a:rPr lang="en-US" dirty="0"/>
              <a:t>We can save hassle by driving multiple languages from one script</a:t>
            </a:r>
          </a:p>
          <a:p>
            <a:r>
              <a:rPr lang="en-US" dirty="0"/>
              <a:t>We can ensure reproducibility by creating a fully automated, integrated workflow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991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9047E-AC1B-FE49-B077-B51BA25F7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AE8AD-4AB8-AC47-9A56-1E9F95C81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We all have a preferred programming language</a:t>
            </a:r>
          </a:p>
          <a:p>
            <a:pPr>
              <a:lnSpc>
                <a:spcPct val="200000"/>
              </a:lnSpc>
            </a:pPr>
            <a:r>
              <a:rPr lang="en-US" dirty="0"/>
              <a:t>They are (almost) all extremely good at something, and less good at something else</a:t>
            </a:r>
          </a:p>
          <a:p>
            <a:pPr>
              <a:lnSpc>
                <a:spcPct val="200000"/>
              </a:lnSpc>
            </a:pPr>
            <a:r>
              <a:rPr lang="en-US" dirty="0"/>
              <a:t>There’s no shame in being a master of one language</a:t>
            </a:r>
          </a:p>
          <a:p>
            <a:pPr>
              <a:lnSpc>
                <a:spcPct val="200000"/>
              </a:lnSpc>
            </a:pPr>
            <a:r>
              <a:rPr lang="en-US" dirty="0"/>
              <a:t>There’s also no shame in being fickle when it suits</a:t>
            </a:r>
          </a:p>
        </p:txBody>
      </p:sp>
    </p:spTree>
    <p:extLst>
      <p:ext uri="{BB962C8B-B14F-4D97-AF65-F5344CB8AC3E}">
        <p14:creationId xmlns:p14="http://schemas.microsoft.com/office/powerpoint/2010/main" val="3261803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3176D-076E-C843-A5C8-5280A63EF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96A1D-7A4D-5F44-B556-97D0E4996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Natural Catastrophe Research at </a:t>
            </a:r>
            <a:r>
              <a:rPr lang="en-US" dirty="0" err="1"/>
              <a:t>Hiscox</a:t>
            </a:r>
            <a:r>
              <a:rPr lang="en-US" dirty="0"/>
              <a:t> (mainly US inland flood)</a:t>
            </a:r>
          </a:p>
          <a:p>
            <a:pPr>
              <a:lnSpc>
                <a:spcPct val="200000"/>
              </a:lnSpc>
            </a:pPr>
            <a:r>
              <a:rPr lang="en-US" dirty="0"/>
              <a:t>Previously Meteorology/Climatology PhD at University of Reading</a:t>
            </a:r>
          </a:p>
          <a:p>
            <a:pPr>
              <a:lnSpc>
                <a:spcPct val="200000"/>
              </a:lnSpc>
            </a:pPr>
            <a:r>
              <a:rPr lang="en-US" dirty="0"/>
              <a:t>Mainly coding in </a:t>
            </a:r>
            <a:r>
              <a:rPr lang="en-US" b="1" dirty="0"/>
              <a:t>R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dirty="0"/>
              <a:t>Occasional Python, lots of QGIS/GDAL/OGR/Google Earth Engine</a:t>
            </a:r>
          </a:p>
          <a:p>
            <a:pPr>
              <a:lnSpc>
                <a:spcPct val="200000"/>
              </a:lnSpc>
            </a:pPr>
            <a:r>
              <a:rPr lang="en-US" dirty="0"/>
              <a:t>Avid proponent of thoughtful coding and reproducible workflows</a:t>
            </a:r>
          </a:p>
        </p:txBody>
      </p:sp>
    </p:spTree>
    <p:extLst>
      <p:ext uri="{BB962C8B-B14F-4D97-AF65-F5344CB8AC3E}">
        <p14:creationId xmlns:p14="http://schemas.microsoft.com/office/powerpoint/2010/main" val="511873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F909A-5EF9-AA48-8835-DAB3A8FE4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multi-lingual workflow?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7B20D-29D5-7944-B4F8-0F468FDF8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262596"/>
          </a:xfrm>
        </p:spPr>
        <p:txBody>
          <a:bodyPr>
            <a:normAutofit fontScale="92500"/>
          </a:bodyPr>
          <a:lstStyle/>
          <a:p>
            <a:pPr>
              <a:lnSpc>
                <a:spcPct val="200000"/>
              </a:lnSpc>
            </a:pPr>
            <a:r>
              <a:rPr lang="en-US" dirty="0"/>
              <a:t>For small projects, use your most fluent language</a:t>
            </a:r>
          </a:p>
          <a:p>
            <a:pPr>
              <a:lnSpc>
                <a:spcPct val="200000"/>
              </a:lnSpc>
            </a:pPr>
            <a:r>
              <a:rPr lang="en-US" dirty="0"/>
              <a:t>For bigger projects, processing time, efficiency, package quality may be more important</a:t>
            </a:r>
          </a:p>
          <a:p>
            <a:pPr>
              <a:lnSpc>
                <a:spcPct val="200000"/>
              </a:lnSpc>
            </a:pPr>
            <a:r>
              <a:rPr lang="en-US" dirty="0"/>
              <a:t>E.g. Python has useful ML functionality, R has useful modelling/plotting functionality</a:t>
            </a:r>
          </a:p>
          <a:p>
            <a:pPr>
              <a:lnSpc>
                <a:spcPct val="200000"/>
              </a:lnSpc>
            </a:pPr>
            <a:r>
              <a:rPr lang="en-US" dirty="0"/>
              <a:t>Sometimes the custom package that your project needs may only exist in another language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en-US" dirty="0"/>
              <a:t>(How many meteorologists are still using IDL because the UM is easier that way?)</a:t>
            </a:r>
          </a:p>
          <a:p>
            <a:pPr>
              <a:lnSpc>
                <a:spcPct val="200000"/>
              </a:lnSpc>
            </a:pPr>
            <a:r>
              <a:rPr lang="en-US" dirty="0"/>
              <a:t>Dedicated software may be the best tool for the job</a:t>
            </a:r>
          </a:p>
        </p:txBody>
      </p:sp>
    </p:spTree>
    <p:extLst>
      <p:ext uri="{BB962C8B-B14F-4D97-AF65-F5344CB8AC3E}">
        <p14:creationId xmlns:p14="http://schemas.microsoft.com/office/powerpoint/2010/main" val="862192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654F4-F8CC-F545-9E3D-5BFB7E2B4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287" y="2500313"/>
            <a:ext cx="10571998" cy="1303337"/>
          </a:xfrm>
        </p:spPr>
        <p:txBody>
          <a:bodyPr/>
          <a:lstStyle/>
          <a:p>
            <a:r>
              <a:rPr lang="en-US" dirty="0"/>
              <a:t>It is very easy to use one language</a:t>
            </a:r>
            <a:br>
              <a:rPr lang="en-US" dirty="0"/>
            </a:br>
            <a:r>
              <a:rPr lang="en-US" dirty="0"/>
              <a:t>to drive another.</a:t>
            </a:r>
          </a:p>
        </p:txBody>
      </p:sp>
    </p:spTree>
    <p:extLst>
      <p:ext uri="{BB962C8B-B14F-4D97-AF65-F5344CB8AC3E}">
        <p14:creationId xmlns:p14="http://schemas.microsoft.com/office/powerpoint/2010/main" val="228340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A4C8A-D352-974C-864A-14B4A1EA5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for the job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A0A9F-8EB5-A94E-985A-14CBD37F3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Rstudio</a:t>
            </a:r>
            <a:endParaRPr lang="en-US" b="1" dirty="0"/>
          </a:p>
          <a:p>
            <a:pPr lvl="1"/>
            <a:r>
              <a:rPr lang="en-US" b="1" dirty="0"/>
              <a:t>“</a:t>
            </a:r>
            <a:r>
              <a:rPr lang="en-US" b="1" i="1" dirty="0"/>
              <a:t>reticulate</a:t>
            </a:r>
            <a:r>
              <a:rPr lang="en-US" b="1" dirty="0"/>
              <a:t>” package (pointing to existing Python interpreter)</a:t>
            </a:r>
          </a:p>
          <a:p>
            <a:pPr lvl="1"/>
            <a:endParaRPr lang="en-US" b="1" dirty="0"/>
          </a:p>
          <a:p>
            <a:r>
              <a:rPr lang="en-US" b="1" dirty="0" err="1"/>
              <a:t>Jupyter</a:t>
            </a:r>
            <a:r>
              <a:rPr lang="en-US" b="1" dirty="0"/>
              <a:t> Notebooks</a:t>
            </a:r>
          </a:p>
          <a:p>
            <a:pPr lvl="1"/>
            <a:r>
              <a:rPr lang="en-US" b="1" dirty="0"/>
              <a:t>“</a:t>
            </a:r>
            <a:r>
              <a:rPr lang="en-US" b="1" i="1" dirty="0" err="1"/>
              <a:t>IRkernel</a:t>
            </a:r>
            <a:r>
              <a:rPr lang="en-US" b="1" dirty="0"/>
              <a:t>” (R)</a:t>
            </a:r>
          </a:p>
          <a:p>
            <a:pPr lvl="1"/>
            <a:r>
              <a:rPr lang="en-US" b="1" dirty="0"/>
              <a:t>“</a:t>
            </a:r>
            <a:r>
              <a:rPr lang="en-US" b="1" i="1" dirty="0"/>
              <a:t>R-essentials</a:t>
            </a:r>
            <a:r>
              <a:rPr lang="en-US" b="1" dirty="0"/>
              <a:t>” (Python)</a:t>
            </a:r>
          </a:p>
        </p:txBody>
      </p:sp>
    </p:spTree>
    <p:extLst>
      <p:ext uri="{BB962C8B-B14F-4D97-AF65-F5344CB8AC3E}">
        <p14:creationId xmlns:p14="http://schemas.microsoft.com/office/powerpoint/2010/main" val="2334454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3C38A-6F82-8440-8C6B-78B7D8DBA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Earth Engine?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4E997-1818-B444-BF4B-33EEDFCCA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035638"/>
          </a:xfrm>
        </p:spPr>
        <p:txBody>
          <a:bodyPr>
            <a:normAutofit lnSpcReduction="10000"/>
          </a:bodyPr>
          <a:lstStyle/>
          <a:p>
            <a:pPr>
              <a:lnSpc>
                <a:spcPct val="200000"/>
              </a:lnSpc>
            </a:pPr>
            <a:r>
              <a:rPr lang="en-US" dirty="0"/>
              <a:t>Python, R </a:t>
            </a:r>
            <a:r>
              <a:rPr lang="en-US" dirty="0" err="1"/>
              <a:t>etc</a:t>
            </a:r>
            <a:r>
              <a:rPr lang="en-US" dirty="0"/>
              <a:t> all have good spatial packages</a:t>
            </a:r>
          </a:p>
          <a:p>
            <a:pPr>
              <a:lnSpc>
                <a:spcPct val="200000"/>
              </a:lnSpc>
            </a:pPr>
            <a:r>
              <a:rPr lang="en-US" dirty="0"/>
              <a:t>For small data projects, use whichever language you are most fluent in</a:t>
            </a:r>
          </a:p>
          <a:p>
            <a:pPr>
              <a:lnSpc>
                <a:spcPct val="200000"/>
              </a:lnSpc>
            </a:pPr>
            <a:r>
              <a:rPr lang="en-US" dirty="0"/>
              <a:t>Spatial data can be huge, e.g. multiple years of satellite swaths</a:t>
            </a:r>
          </a:p>
          <a:p>
            <a:pPr>
              <a:lnSpc>
                <a:spcPct val="200000"/>
              </a:lnSpc>
            </a:pPr>
            <a:r>
              <a:rPr lang="en-US" dirty="0"/>
              <a:t>Local processing takes a lot of time and effort writing batch analysis scripts</a:t>
            </a:r>
          </a:p>
          <a:p>
            <a:pPr>
              <a:lnSpc>
                <a:spcPct val="200000"/>
              </a:lnSpc>
            </a:pPr>
            <a:r>
              <a:rPr lang="en-US" dirty="0"/>
              <a:t>Earth Engine simplifies raster operations and performs them </a:t>
            </a:r>
            <a:r>
              <a:rPr lang="en-US" b="1" dirty="0"/>
              <a:t>fast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dirty="0"/>
              <a:t>Straightforward to integrate into wider workflow with Python API</a:t>
            </a:r>
          </a:p>
        </p:txBody>
      </p:sp>
    </p:spTree>
    <p:extLst>
      <p:ext uri="{BB962C8B-B14F-4D97-AF65-F5344CB8AC3E}">
        <p14:creationId xmlns:p14="http://schemas.microsoft.com/office/powerpoint/2010/main" val="602130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F6932-E6CE-F140-867D-903EE73B5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integrated workflows?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3495A-C362-7F47-9C14-6EE4570B5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29640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Survey</a:t>
            </a:r>
            <a:r>
              <a:rPr lang="en-US" sz="3200" dirty="0"/>
              <a:t>: How many people have ended up with projects that look like this?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530427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48A3AAD-C1EB-0A48-902B-79ABBFBB4C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6762" y="-1"/>
            <a:ext cx="4137025" cy="687430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CA086C9-46F8-8A44-BAA6-94150FBEC8AB}"/>
              </a:ext>
            </a:extLst>
          </p:cNvPr>
          <p:cNvSpPr txBox="1"/>
          <p:nvPr/>
        </p:nvSpPr>
        <p:spPr>
          <a:xfrm>
            <a:off x="9001125" y="2400300"/>
            <a:ext cx="28248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Thanks to </a:t>
            </a:r>
            <a:r>
              <a:rPr lang="en-US" b="1" dirty="0" err="1"/>
              <a:t>xkcd</a:t>
            </a:r>
            <a:r>
              <a:rPr lang="en-US" b="1" dirty="0"/>
              <a:t>:</a:t>
            </a:r>
          </a:p>
          <a:p>
            <a:r>
              <a:rPr lang="en-US" dirty="0"/>
              <a:t>https://</a:t>
            </a:r>
            <a:r>
              <a:rPr lang="en-US" dirty="0" err="1"/>
              <a:t>xkcd.com</a:t>
            </a:r>
            <a:r>
              <a:rPr lang="en-US" dirty="0"/>
              <a:t>/1459/</a:t>
            </a:r>
          </a:p>
        </p:txBody>
      </p:sp>
    </p:spTree>
    <p:extLst>
      <p:ext uri="{BB962C8B-B14F-4D97-AF65-F5344CB8AC3E}">
        <p14:creationId xmlns:p14="http://schemas.microsoft.com/office/powerpoint/2010/main" val="21876041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ACECE1E4-636E-48DB-87ED-4A76DC93378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{0478993C-68AE-E14D-8C49-EC6E33A034D8}tf10001122</Template>
  <TotalTime>1793</TotalTime>
  <Words>755</Words>
  <Application>Microsoft Macintosh PowerPoint</Application>
  <PresentationFormat>Widescreen</PresentationFormat>
  <Paragraphs>85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Calibri</vt:lpstr>
      <vt:lpstr>Century Gothic</vt:lpstr>
      <vt:lpstr>Wingdings 2</vt:lpstr>
      <vt:lpstr>Quotable</vt:lpstr>
      <vt:lpstr>Multi-lingual spatial workflow  </vt:lpstr>
      <vt:lpstr>Introduction</vt:lpstr>
      <vt:lpstr>About me</vt:lpstr>
      <vt:lpstr>Why multi-lingual workflow?</vt:lpstr>
      <vt:lpstr>It is very easy to use one language to drive another.</vt:lpstr>
      <vt:lpstr>Tools for the job</vt:lpstr>
      <vt:lpstr>Why Earth Engine?</vt:lpstr>
      <vt:lpstr>Why integrated workflows?</vt:lpstr>
      <vt:lpstr>PowerPoint Presentation</vt:lpstr>
      <vt:lpstr>Earth Engine basics</vt:lpstr>
      <vt:lpstr>Earth Engine basics continued</vt:lpstr>
      <vt:lpstr>Time to have a go</vt:lpstr>
      <vt:lpstr>Integrating Earth Engine with R/Python</vt:lpstr>
      <vt:lpstr>Integrating Earth Engine with R/Python</vt:lpstr>
      <vt:lpstr>Packages</vt:lpstr>
      <vt:lpstr>Time to see it in action</vt:lpstr>
      <vt:lpstr>Conclusions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Multi-lingual spatial workflow  </dc:title>
  <dc:creator>Rhodes Ruari</dc:creator>
  <cp:lastModifiedBy>Rhodes Ruari</cp:lastModifiedBy>
  <cp:revision>26</cp:revision>
  <dcterms:created xsi:type="dcterms:W3CDTF">2018-09-13T13:52:39Z</dcterms:created>
  <dcterms:modified xsi:type="dcterms:W3CDTF">2018-09-14T19:46:31Z</dcterms:modified>
</cp:coreProperties>
</file>