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2" r:id="rId5"/>
    <p:sldId id="285" r:id="rId6"/>
    <p:sldId id="286" r:id="rId7"/>
    <p:sldId id="259" r:id="rId8"/>
    <p:sldId id="287" r:id="rId9"/>
    <p:sldId id="260" r:id="rId10"/>
    <p:sldId id="277" r:id="rId11"/>
    <p:sldId id="278" r:id="rId12"/>
    <p:sldId id="279" r:id="rId13"/>
    <p:sldId id="261" r:id="rId14"/>
    <p:sldId id="281" r:id="rId15"/>
    <p:sldId id="282" r:id="rId16"/>
    <p:sldId id="283" r:id="rId17"/>
    <p:sldId id="263" r:id="rId18"/>
    <p:sldId id="267" r:id="rId19"/>
    <p:sldId id="262" r:id="rId20"/>
    <p:sldId id="272" r:id="rId21"/>
    <p:sldId id="265" r:id="rId22"/>
    <p:sldId id="268" r:id="rId23"/>
    <p:sldId id="269" r:id="rId24"/>
    <p:sldId id="270" r:id="rId25"/>
    <p:sldId id="271" r:id="rId26"/>
    <p:sldId id="273" r:id="rId27"/>
    <p:sldId id="274" r:id="rId28"/>
    <p:sldId id="275" r:id="rId29"/>
    <p:sldId id="276" r:id="rId30"/>
    <p:sldId id="284" r:id="rId31"/>
    <p:sldId id="266" r:id="rId32"/>
    <p:sldId id="289" r:id="rId33"/>
    <p:sldId id="290" r:id="rId34"/>
    <p:sldId id="291" r:id="rId35"/>
    <p:sldId id="28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3000" baseline="0" dirty="0" smtClean="0"/>
              <a:t>Já havia utilizado algum dos dispositivos?</a:t>
            </a:r>
            <a:endParaRPr lang="en-US" sz="30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1.5624999999999924E-2"/>
                  <c:y val="-1.01357795412083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EA0FC6-D725-4C03-A7CC-B4A9B1BE9CC5}" type="CATEGORYNAME">
                      <a:rPr lang="en-US" sz="2000"/>
                      <a:pPr>
                        <a:defRPr/>
                      </a:pPr>
                      <a:t>[CATEGORY NAME]</a:t>
                    </a:fld>
                    <a:r>
                      <a:rPr lang="en-US" sz="2000" baseline="0" dirty="0"/>
                      <a:t>: </a:t>
                    </a:r>
                    <a:fld id="{88A118A1-1B99-406D-90C9-64D942664FBC}" type="VALUE">
                      <a:rPr lang="en-US" sz="2000" baseline="0"/>
                      <a:pPr>
                        <a:defRPr/>
                      </a:pPr>
                      <a:t>[VALUE]</a:t>
                    </a:fld>
                    <a:endParaRPr lang="en-US" sz="2000" baseline="0" dirty="0"/>
                  </a:p>
                  <a:p>
                    <a:pPr>
                      <a:defRPr/>
                    </a:pPr>
                    <a:fld id="{A0C61106-A393-4D96-91BF-E138BD2118E2}" type="PERCENTAGE">
                      <a:rPr lang="en-US" sz="2000" baseline="0"/>
                      <a:pPr>
                        <a:defRPr/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44225721784778"/>
                      <c:h val="0.170550053591936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6737213485010837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202248-072B-4E2C-8C91-211A541B35D6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 dirty="0"/>
                      <a:t>: </a:t>
                    </a:r>
                    <a:fld id="{2580BD74-8711-42C8-99FE-96CA020108FD}" type="VALU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2000" baseline="0" dirty="0"/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fld id="{52A58B34-0D58-4BE4-BA7E-CD8AC299D335}" type="PERCENTAG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62B8FB-10AB-4C97-B896-BA0CA64C0C19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 dirty="0"/>
                      <a:t>: </a:t>
                    </a:r>
                    <a:fld id="{73D50808-D8C4-4B96-A08A-00916347D42B}" type="VALU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2000" baseline="0" dirty="0"/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fld id="{B27D476D-B3EB-494F-8544-7E7870F7C3FA}" type="PERCENTAG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C11C5C6-58F8-452E-9F19-A58782E82D75}" type="CATEGORYNAME">
                      <a:rPr lang="en-US" sz="200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2000" baseline="0" dirty="0"/>
                      <a:t>: </a:t>
                    </a:r>
                    <a:fld id="{F0D84863-BA98-4EA9-A72D-475625CFC65B}" type="VALU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2000" baseline="0" dirty="0"/>
                  </a:p>
                  <a:p>
                    <a:pPr>
                      <a:defRPr>
                        <a:solidFill>
                          <a:schemeClr val="accent1"/>
                        </a:solidFill>
                      </a:defRPr>
                    </a:pPr>
                    <a:fld id="{F9AF13B0-CE60-419F-B386-90A8E7FB30EB}" type="PERCENTAGE">
                      <a:rPr lang="en-US" sz="2000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Microsoft Kinect</c:v>
                </c:pt>
                <c:pt idx="1">
                  <c:v>Leap Motion</c:v>
                </c:pt>
                <c:pt idx="2">
                  <c:v>Ambos</c:v>
                </c:pt>
                <c:pt idx="3">
                  <c:v>Nenhum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Utilização dos dispositivos em outras situações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Plan1!$A$2:$A$6</c:f>
              <c:strCache>
                <c:ptCount val="5"/>
                <c:pt idx="0">
                  <c:v>Jogos</c:v>
                </c:pt>
                <c:pt idx="1">
                  <c:v>Mouse/Teclado</c:v>
                </c:pt>
                <c:pt idx="2">
                  <c:v>Ferramenta de Ensino</c:v>
                </c:pt>
                <c:pt idx="3">
                  <c:v>Reabilitação Física</c:v>
                </c:pt>
                <c:pt idx="4">
                  <c:v>Outro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20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149600"/>
        <c:axId val="764151232"/>
      </c:barChart>
      <c:catAx>
        <c:axId val="76414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51232"/>
        <c:crosses val="autoZero"/>
        <c:auto val="1"/>
        <c:lblAlgn val="ctr"/>
        <c:lblOffset val="100"/>
        <c:noMultiLvlLbl val="0"/>
      </c:catAx>
      <c:valAx>
        <c:axId val="764151232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4960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fácil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7639344"/>
        <c:axId val="637644784"/>
      </c:barChart>
      <c:catAx>
        <c:axId val="63763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44784"/>
        <c:crosses val="autoZero"/>
        <c:auto val="1"/>
        <c:lblAlgn val="ctr"/>
        <c:lblOffset val="100"/>
        <c:noMultiLvlLbl val="0"/>
      </c:catAx>
      <c:valAx>
        <c:axId val="637644784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393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eficiente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7631728"/>
        <c:axId val="637632272"/>
      </c:barChart>
      <c:catAx>
        <c:axId val="6376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32272"/>
        <c:crosses val="autoZero"/>
        <c:auto val="1"/>
        <c:lblAlgn val="ctr"/>
        <c:lblOffset val="100"/>
        <c:noMultiLvlLbl val="0"/>
      </c:catAx>
      <c:valAx>
        <c:axId val="637632272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3172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fácil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7634448"/>
        <c:axId val="637635536"/>
      </c:barChart>
      <c:catAx>
        <c:axId val="63763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35536"/>
        <c:crosses val="autoZero"/>
        <c:auto val="1"/>
        <c:lblAlgn val="ctr"/>
        <c:lblOffset val="100"/>
        <c:noMultiLvlLbl val="0"/>
      </c:catAx>
      <c:valAx>
        <c:axId val="637635536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634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eficiente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161024"/>
        <c:axId val="764154496"/>
      </c:barChart>
      <c:catAx>
        <c:axId val="76416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54496"/>
        <c:crosses val="autoZero"/>
        <c:auto val="1"/>
        <c:lblAlgn val="ctr"/>
        <c:lblOffset val="100"/>
        <c:noMultiLvlLbl val="0"/>
      </c:catAx>
      <c:valAx>
        <c:axId val="764154496"/>
        <c:scaling>
          <c:orientation val="minMax"/>
          <c:max val="2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610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</a:t>
            </a:r>
            <a:r>
              <a:rPr lang="pt-BR" sz="2000" baseline="0" dirty="0" smtClean="0"/>
              <a:t>intuitivo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158848"/>
        <c:axId val="764147424"/>
      </c:barChart>
      <c:catAx>
        <c:axId val="76415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47424"/>
        <c:crosses val="autoZero"/>
        <c:auto val="1"/>
        <c:lblAlgn val="ctr"/>
        <c:lblOffset val="100"/>
        <c:noMultiLvlLbl val="0"/>
      </c:catAx>
      <c:valAx>
        <c:axId val="764147424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588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Dispositivo </a:t>
            </a:r>
            <a:r>
              <a:rPr lang="pt-BR" sz="2000" baseline="0" dirty="0"/>
              <a:t>mais eficiente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160480"/>
        <c:axId val="764149056"/>
      </c:barChart>
      <c:catAx>
        <c:axId val="7641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49056"/>
        <c:crosses val="autoZero"/>
        <c:auto val="1"/>
        <c:lblAlgn val="ctr"/>
        <c:lblOffset val="100"/>
        <c:noMultiLvlLbl val="0"/>
      </c:catAx>
      <c:valAx>
        <c:axId val="764149056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6048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aseline="0" dirty="0" smtClean="0"/>
              <a:t>Melhor </a:t>
            </a:r>
            <a:r>
              <a:rPr lang="pt-BR" sz="2000" baseline="0" dirty="0"/>
              <a:t>dispositivo</a:t>
            </a:r>
            <a:endParaRPr lang="pt-BR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Muito Melhor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Melhor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Igual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Plan1!$A$2:$A$4</c:f>
              <c:strCache>
                <c:ptCount val="3"/>
                <c:pt idx="0">
                  <c:v>Microsoft Kinect</c:v>
                </c:pt>
                <c:pt idx="1">
                  <c:v>Igual</c:v>
                </c:pt>
                <c:pt idx="2">
                  <c:v>Leap Motion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162112"/>
        <c:axId val="764150144"/>
      </c:barChart>
      <c:catAx>
        <c:axId val="7641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50144"/>
        <c:crosses val="autoZero"/>
        <c:auto val="1"/>
        <c:lblAlgn val="ctr"/>
        <c:lblOffset val="100"/>
        <c:noMultiLvlLbl val="0"/>
      </c:catAx>
      <c:valAx>
        <c:axId val="764150144"/>
        <c:scaling>
          <c:orientation val="minMax"/>
          <c:max val="2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641621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Interação</a:t>
            </a:r>
            <a:r>
              <a:rPr lang="pt-BR" baseline="0" dirty="0" smtClean="0"/>
              <a:t> por Gestos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"/>
                  <c:y val="9.57539682539682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EA0FC6-D725-4C03-A7CC-B4A9B1BE9CC5}" type="CATEGORYNAME">
                      <a:rPr lang="en-US" sz="1800"/>
                      <a:pPr>
                        <a:defRPr sz="1800"/>
                      </a:pPr>
                      <a:t>[CATEGORY NAME]</a:t>
                    </a:fld>
                    <a:r>
                      <a:rPr lang="en-US" sz="1800" baseline="0"/>
                      <a:t>: </a:t>
                    </a:r>
                    <a:fld id="{88A118A1-1B99-406D-90C9-64D942664FBC}" type="VALUE">
                      <a:rPr lang="en-US" sz="1800" baseline="0"/>
                      <a:pPr>
                        <a:defRPr sz="1800"/>
                      </a:pPr>
                      <a:t>[VALUE]</a:t>
                    </a:fld>
                    <a:endParaRPr lang="en-US" sz="1800" baseline="0"/>
                  </a:p>
                  <a:p>
                    <a:pPr>
                      <a:defRPr sz="1800"/>
                    </a:pPr>
                    <a:fld id="{A0C61106-A393-4D96-91BF-E138BD2118E2}" type="PERCENTAGE">
                      <a:rPr lang="en-US" sz="1800" baseline="0"/>
                      <a:pPr>
                        <a:defRPr sz="1800"/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202248-072B-4E2C-8C91-211A541B35D6}" type="CATEGORYNAME">
                      <a:rPr lang="en-US" sz="180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/>
                      <a:t>: </a:t>
                    </a:r>
                    <a:fld id="{2580BD74-8711-42C8-99FE-96CA020108FD}" type="VALU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800" baseline="0"/>
                  </a:p>
                  <a:p>
                    <a:pPr>
                      <a:defRPr sz="1800">
                        <a:solidFill>
                          <a:schemeClr val="accent1"/>
                        </a:solidFill>
                      </a:defRPr>
                    </a:pPr>
                    <a:fld id="{52A58B34-0D58-4BE4-BA7E-CD8AC299D335}" type="PERCENTAG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20839506172839506"/>
                  <c:y val="5.22222222222222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62B8FB-10AB-4C97-B896-BA0CA64C0C19}" type="CATEGORYNAME">
                      <a:rPr lang="en-US" sz="180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/>
                      <a:t>: </a:t>
                    </a:r>
                    <a:fld id="{73D50808-D8C4-4B96-A08A-00916347D42B}" type="VALU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800" baseline="0"/>
                  </a:p>
                  <a:p>
                    <a:pPr>
                      <a:defRPr sz="1800">
                        <a:solidFill>
                          <a:schemeClr val="accent1"/>
                        </a:solidFill>
                      </a:defRPr>
                    </a:pPr>
                    <a:fld id="{B27D476D-B3EB-494F-8544-7E7870F7C3FA}" type="PERCENTAG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6674382716049377"/>
                  <c:y val="4.78769841269841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C11C5C6-58F8-452E-9F19-A58782E82D75}" type="CATEGORYNAME">
                      <a:rPr lang="en-US" sz="180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/>
                      <a:t>: </a:t>
                    </a:r>
                    <a:fld id="{F0D84863-BA98-4EA9-A72D-475625CFC65B}" type="VALU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800" baseline="0" dirty="0"/>
                  </a:p>
                  <a:p>
                    <a:pPr>
                      <a:defRPr sz="1800">
                        <a:solidFill>
                          <a:schemeClr val="accent1"/>
                        </a:solidFill>
                      </a:defRPr>
                    </a:pPr>
                    <a:fld id="{F9AF13B0-CE60-419F-B386-90A8E7FB30EB}" type="PERCENTAG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3567746913580247"/>
                  <c:y val="9.3293650793650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119EFE-DEAB-47E0-8112-0925B03A42B7}" type="CATEGORYNAME">
                      <a:rPr lang="en-US" sz="180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 dirty="0"/>
                      <a:t>: </a:t>
                    </a:r>
                    <a:fld id="{7B5DFE5C-00D2-460B-921A-1481A0A3C98D}" type="VALU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 sz="1800" baseline="0" dirty="0"/>
                  </a:p>
                  <a:p>
                    <a:pPr>
                      <a:defRPr sz="1800">
                        <a:solidFill>
                          <a:schemeClr val="accent1"/>
                        </a:solidFill>
                      </a:defRPr>
                    </a:pPr>
                    <a:fld id="{AA1A3D96-E14F-410C-878C-20D753481E93}" type="PERCENTAG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Plan1!$A$2:$A$6</c:f>
              <c:strCache>
                <c:ptCount val="5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  <c:pt idx="3">
                  <c:v>Ruim</c:v>
                </c:pt>
                <c:pt idx="4">
                  <c:v>Péssimo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9</c:v>
                </c:pt>
                <c:pt idx="1">
                  <c:v>12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09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58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7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0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6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39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4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8D0E71-AAC8-4AAA-9974-EB802E8EA4BB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A851947-C58F-41F7-BC5D-ADF4BD6918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6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000" dirty="0" smtClean="0"/>
              <a:t>Avaliando interfaces naturais: </a:t>
            </a:r>
            <a:r>
              <a:rPr lang="pt-BR" sz="6000" smtClean="0"/>
              <a:t>KINECT VS </a:t>
            </a:r>
            <a:r>
              <a:rPr lang="pt-BR" sz="6000" dirty="0" smtClean="0"/>
              <a:t>LEAP MOTION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553248"/>
            <a:ext cx="7891272" cy="184755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David Guilherme</a:t>
            </a:r>
          </a:p>
          <a:p>
            <a:r>
              <a:rPr lang="pt-BR" dirty="0" smtClean="0"/>
              <a:t>Emmanuel Viana</a:t>
            </a:r>
          </a:p>
          <a:p>
            <a:r>
              <a:rPr lang="pt-BR" dirty="0" smtClean="0"/>
              <a:t>José Neto</a:t>
            </a:r>
          </a:p>
          <a:p>
            <a:r>
              <a:rPr lang="pt-BR" dirty="0" smtClean="0"/>
              <a:t>Raul Fernandes</a:t>
            </a:r>
          </a:p>
          <a:p>
            <a:r>
              <a:rPr lang="pt-BR" dirty="0" smtClean="0"/>
              <a:t>Vinicius Fagundes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0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Microsoft </a:t>
            </a:r>
            <a:r>
              <a:rPr lang="pt-BR" dirty="0" smtClean="0"/>
              <a:t>Kinect - Surgimento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em 2010</a:t>
            </a:r>
          </a:p>
          <a:p>
            <a:pPr lvl="1"/>
            <a:r>
              <a:rPr lang="pt-BR" dirty="0" smtClean="0"/>
              <a:t>Project Natal</a:t>
            </a:r>
          </a:p>
          <a:p>
            <a:pPr lvl="1"/>
            <a:r>
              <a:rPr lang="pt-BR" dirty="0" smtClean="0"/>
              <a:t>Criado para diversão (Xbox 360)</a:t>
            </a:r>
          </a:p>
          <a:p>
            <a:pPr lvl="1"/>
            <a:r>
              <a:rPr lang="pt-BR" dirty="0" smtClean="0"/>
              <a:t>Livrar-se de Joysticks</a:t>
            </a:r>
          </a:p>
          <a:p>
            <a:endParaRPr lang="pt-BR" dirty="0"/>
          </a:p>
          <a:p>
            <a:r>
              <a:rPr lang="pt-BR" dirty="0" smtClean="0"/>
              <a:t>Utilizado hoje para diversos fins</a:t>
            </a:r>
          </a:p>
          <a:p>
            <a:pPr lvl="1"/>
            <a:r>
              <a:rPr lang="pt-BR" dirty="0" smtClean="0"/>
              <a:t>[01] </a:t>
            </a:r>
            <a:r>
              <a:rPr lang="pt-BR" dirty="0" err="1" smtClean="0"/>
              <a:t>SuperMirror</a:t>
            </a:r>
            <a:endParaRPr lang="pt-BR" dirty="0" smtClean="0"/>
          </a:p>
          <a:p>
            <a:pPr lvl="1"/>
            <a:r>
              <a:rPr lang="pt-BR" dirty="0" smtClean="0"/>
              <a:t>[02] </a:t>
            </a:r>
            <a:r>
              <a:rPr lang="pt-BR" dirty="0" err="1" smtClean="0"/>
              <a:t>KinectFusion</a:t>
            </a:r>
            <a:endParaRPr lang="pt-BR" dirty="0" smtClean="0"/>
          </a:p>
          <a:p>
            <a:pPr lvl="1"/>
            <a:r>
              <a:rPr lang="pt-BR" dirty="0" smtClean="0"/>
              <a:t>[03] </a:t>
            </a:r>
            <a:r>
              <a:rPr lang="pt-BR" dirty="0" err="1" smtClean="0"/>
              <a:t>Eat</a:t>
            </a:r>
            <a:r>
              <a:rPr lang="pt-BR" dirty="0" smtClean="0"/>
              <a:t> as </a:t>
            </a:r>
            <a:r>
              <a:rPr lang="pt-BR" dirty="0" err="1" smtClean="0"/>
              <a:t>much</a:t>
            </a:r>
            <a:r>
              <a:rPr lang="pt-BR" dirty="0" smtClean="0"/>
              <a:t> as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Microsoft </a:t>
            </a:r>
            <a:r>
              <a:rPr lang="pt-BR" dirty="0" smtClean="0"/>
              <a:t>Kinect - componentes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40" y="2514600"/>
            <a:ext cx="830981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Microsoft </a:t>
            </a:r>
            <a:r>
              <a:rPr lang="pt-BR" dirty="0" smtClean="0"/>
              <a:t>Kinect -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Kinect for Windows SDK (Oficial)</a:t>
            </a:r>
          </a:p>
          <a:p>
            <a:pPr lvl="1"/>
            <a:r>
              <a:rPr lang="pt-BR" dirty="0" smtClean="0"/>
              <a:t>API com suporte a reconhecimento de voz e gestos corporais</a:t>
            </a:r>
          </a:p>
          <a:p>
            <a:pPr lvl="1"/>
            <a:r>
              <a:rPr lang="pt-BR" dirty="0" smtClean="0"/>
              <a:t>C++, C# ou Visual Basic</a:t>
            </a:r>
          </a:p>
          <a:p>
            <a:endParaRPr lang="pt-BR" dirty="0" smtClean="0"/>
          </a:p>
          <a:p>
            <a:r>
              <a:rPr lang="pt-BR" dirty="0" smtClean="0"/>
              <a:t>Suporte a outras linguagens e </a:t>
            </a:r>
            <a:r>
              <a:rPr lang="pt-BR" dirty="0" err="1" smtClean="0"/>
              <a:t>API’s</a:t>
            </a:r>
            <a:r>
              <a:rPr lang="pt-BR" dirty="0" smtClean="0"/>
              <a:t> (Não-oficiais)</a:t>
            </a:r>
          </a:p>
          <a:p>
            <a:pPr lvl="2"/>
            <a:r>
              <a:rPr lang="pt-BR" dirty="0" err="1" smtClean="0"/>
              <a:t>OpenKinect</a:t>
            </a:r>
            <a:r>
              <a:rPr lang="pt-BR" dirty="0" smtClean="0"/>
              <a:t> (Windows, </a:t>
            </a:r>
            <a:r>
              <a:rPr lang="pt-BR" dirty="0" err="1" smtClean="0"/>
              <a:t>MacOS</a:t>
            </a:r>
            <a:r>
              <a:rPr lang="pt-BR" dirty="0" smtClean="0"/>
              <a:t> X e Linux)</a:t>
            </a:r>
          </a:p>
          <a:p>
            <a:pPr lvl="2"/>
            <a:r>
              <a:rPr lang="pt-BR" dirty="0" err="1" smtClean="0"/>
              <a:t>OpenNI</a:t>
            </a:r>
            <a:r>
              <a:rPr lang="pt-BR" dirty="0" smtClean="0"/>
              <a:t> (Windows, </a:t>
            </a:r>
            <a:r>
              <a:rPr lang="pt-BR" dirty="0" err="1" smtClean="0"/>
              <a:t>MacOS</a:t>
            </a:r>
            <a:r>
              <a:rPr lang="pt-BR" dirty="0" smtClean="0"/>
              <a:t> X e Linux)</a:t>
            </a:r>
          </a:p>
          <a:p>
            <a:endParaRPr lang="pt-BR" dirty="0"/>
          </a:p>
          <a:p>
            <a:r>
              <a:rPr lang="pt-BR" dirty="0" smtClean="0"/>
              <a:t>Mapeamento  do ambiente e do(s) esqueleto(s)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6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Leap</a:t>
            </a:r>
            <a:r>
              <a:rPr lang="pt-BR" dirty="0" smtClean="0"/>
              <a:t> Motion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Surgimento</a:t>
            </a:r>
          </a:p>
          <a:p>
            <a:endParaRPr lang="pt-BR" dirty="0"/>
          </a:p>
          <a:p>
            <a:r>
              <a:rPr lang="pt-BR" dirty="0" smtClean="0"/>
              <a:t>Componentes</a:t>
            </a:r>
          </a:p>
          <a:p>
            <a:endParaRPr lang="pt-BR" dirty="0"/>
          </a:p>
          <a:p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2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Leap</a:t>
            </a:r>
            <a:r>
              <a:rPr lang="pt-BR" dirty="0"/>
              <a:t> </a:t>
            </a:r>
            <a:r>
              <a:rPr lang="pt-BR" dirty="0" smtClean="0"/>
              <a:t>Motion - surgimento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Desenvolvido em 2012</a:t>
            </a:r>
          </a:p>
          <a:p>
            <a:pPr lvl="1"/>
            <a:r>
              <a:rPr lang="pt-BR" dirty="0" smtClean="0"/>
              <a:t>Alternativa para interação por gestos manuais</a:t>
            </a:r>
          </a:p>
          <a:p>
            <a:pPr lvl="1"/>
            <a:r>
              <a:rPr lang="pt-BR" dirty="0" smtClean="0"/>
              <a:t>Substituir atividades com métodos tradicionais de interação</a:t>
            </a:r>
          </a:p>
          <a:p>
            <a:endParaRPr lang="pt-BR" dirty="0"/>
          </a:p>
          <a:p>
            <a:r>
              <a:rPr lang="pt-BR" dirty="0" smtClean="0"/>
              <a:t>Começou a ser comercializado em 2013</a:t>
            </a:r>
          </a:p>
          <a:p>
            <a:pPr lvl="1"/>
            <a:r>
              <a:rPr lang="pt-BR" dirty="0" smtClean="0"/>
              <a:t>Loja de aplicativos própria</a:t>
            </a:r>
          </a:p>
          <a:p>
            <a:pPr lvl="1"/>
            <a:r>
              <a:rPr lang="pt-BR" dirty="0" smtClean="0"/>
              <a:t>Kit de desenvolvimento básico disponível</a:t>
            </a:r>
          </a:p>
          <a:p>
            <a:pPr lvl="1"/>
            <a:r>
              <a:rPr lang="pt-BR" dirty="0" smtClean="0"/>
              <a:t>API robusta para reconhecimento de mãos</a:t>
            </a:r>
          </a:p>
          <a:p>
            <a:endParaRPr lang="pt-BR" dirty="0"/>
          </a:p>
          <a:p>
            <a:r>
              <a:rPr lang="pt-BR" dirty="0" smtClean="0"/>
              <a:t>Exemplo de Utilização</a:t>
            </a:r>
          </a:p>
          <a:p>
            <a:pPr lvl="1"/>
            <a:r>
              <a:rPr lang="pt-BR" dirty="0" smtClean="0"/>
              <a:t>[04] </a:t>
            </a:r>
            <a:r>
              <a:rPr lang="pt-BR" dirty="0" err="1" smtClean="0"/>
              <a:t>MotionInput</a:t>
            </a:r>
            <a:endParaRPr lang="pt-BR" dirty="0" smtClean="0"/>
          </a:p>
          <a:p>
            <a:pPr lvl="1"/>
            <a:r>
              <a:rPr lang="pt-BR" dirty="0" smtClean="0"/>
              <a:t>[05] </a:t>
            </a:r>
            <a:r>
              <a:rPr lang="pt-BR" dirty="0" err="1" smtClean="0"/>
              <a:t>Handwriting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6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Leap</a:t>
            </a:r>
            <a:r>
              <a:rPr lang="pt-BR" dirty="0"/>
              <a:t> </a:t>
            </a:r>
            <a:r>
              <a:rPr lang="pt-BR" dirty="0" smtClean="0"/>
              <a:t>Motion - componentes</a:t>
            </a:r>
            <a:endParaRPr lang="pt-BR" dirty="0"/>
          </a:p>
        </p:txBody>
      </p:sp>
      <p:pic>
        <p:nvPicPr>
          <p:cNvPr id="3074" name="Picture 2" descr="http://www.xbitlabs.com/images/news/2013-01/leapmotion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68" y="2093976"/>
            <a:ext cx="6840360" cy="47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Leap</a:t>
            </a:r>
            <a:r>
              <a:rPr lang="pt-BR" dirty="0"/>
              <a:t> </a:t>
            </a:r>
            <a:r>
              <a:rPr lang="pt-BR" dirty="0" smtClean="0"/>
              <a:t>Motion -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Leap</a:t>
            </a:r>
            <a:r>
              <a:rPr lang="pt-BR" sz="2400" dirty="0" smtClean="0"/>
              <a:t> Motion SDK</a:t>
            </a:r>
          </a:p>
          <a:p>
            <a:pPr lvl="1"/>
            <a:r>
              <a:rPr lang="pt-BR" dirty="0" smtClean="0"/>
              <a:t>Capacidade de reconhecimento: mãos, dedos, ferramentas e gestos</a:t>
            </a:r>
          </a:p>
          <a:p>
            <a:pPr lvl="1"/>
            <a:r>
              <a:rPr lang="pt-BR" dirty="0" smtClean="0"/>
              <a:t>Suporte para diversas linguagens de programação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sz="2400" dirty="0" smtClean="0"/>
              <a:t>API</a:t>
            </a:r>
          </a:p>
          <a:p>
            <a:pPr lvl="1"/>
            <a:r>
              <a:rPr lang="pt-BR" dirty="0" smtClean="0"/>
              <a:t>Movimentação</a:t>
            </a:r>
          </a:p>
          <a:p>
            <a:pPr lvl="1"/>
            <a:r>
              <a:rPr lang="pt-BR" dirty="0" smtClean="0"/>
              <a:t>Posição</a:t>
            </a:r>
          </a:p>
          <a:p>
            <a:pPr lvl="1"/>
            <a:r>
              <a:rPr lang="pt-BR" dirty="0" smtClean="0"/>
              <a:t>Gestos</a:t>
            </a:r>
          </a:p>
          <a:p>
            <a:pPr lvl="1"/>
            <a:r>
              <a:rPr lang="pt-BR" dirty="0" smtClean="0"/>
              <a:t>Interação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29" y="4032193"/>
            <a:ext cx="1033068" cy="1202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42" y="3993159"/>
            <a:ext cx="1143754" cy="1328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535" y="3993159"/>
            <a:ext cx="1151134" cy="1438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106" y="3962772"/>
            <a:ext cx="1136375" cy="1402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950" y="3998542"/>
            <a:ext cx="1217545" cy="1409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5304" y="3956294"/>
            <a:ext cx="1313472" cy="13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Elementos físicos</a:t>
            </a:r>
          </a:p>
          <a:p>
            <a:pPr lvl="1"/>
            <a:r>
              <a:rPr lang="pt-BR" dirty="0" smtClean="0"/>
              <a:t>Posicionamento: 	Dispositivos + Computadores</a:t>
            </a:r>
          </a:p>
          <a:p>
            <a:pPr lvl="1"/>
            <a:r>
              <a:rPr lang="pt-BR" dirty="0" smtClean="0"/>
              <a:t>Utilização: 		Aplicações</a:t>
            </a:r>
          </a:p>
          <a:p>
            <a:endParaRPr lang="pt-BR" dirty="0"/>
          </a:p>
          <a:p>
            <a:r>
              <a:rPr lang="pt-BR" sz="2400" dirty="0" smtClean="0"/>
              <a:t>Cenário Virtual</a:t>
            </a:r>
          </a:p>
          <a:p>
            <a:pPr lvl="1"/>
            <a:r>
              <a:rPr lang="pt-BR" dirty="0" smtClean="0"/>
              <a:t>Sequência de quadros numerados</a:t>
            </a:r>
          </a:p>
          <a:p>
            <a:pPr lvl="2"/>
            <a:r>
              <a:rPr lang="pt-BR" dirty="0" smtClean="0"/>
              <a:t>Selecionáveis</a:t>
            </a:r>
          </a:p>
          <a:p>
            <a:pPr lvl="1"/>
            <a:r>
              <a:rPr lang="pt-BR" dirty="0" smtClean="0"/>
              <a:t>Setas direcionais para movimentação</a:t>
            </a:r>
          </a:p>
          <a:p>
            <a:pPr lvl="1"/>
            <a:r>
              <a:rPr lang="pt-BR" dirty="0" smtClean="0"/>
              <a:t>Gesto de movimentação</a:t>
            </a:r>
          </a:p>
          <a:p>
            <a:pPr lvl="1"/>
            <a:r>
              <a:rPr lang="pt-BR" dirty="0" smtClean="0"/>
              <a:t>Gesto de seleção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808" y="1328468"/>
            <a:ext cx="2969440" cy="20979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81" y="3920533"/>
            <a:ext cx="2251667" cy="22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Kinect</a:t>
            </a:r>
          </a:p>
          <a:p>
            <a:pPr lvl="1"/>
            <a:r>
              <a:rPr lang="pt-BR" dirty="0" smtClean="0"/>
              <a:t>Reconhecimento Corporal</a:t>
            </a:r>
          </a:p>
          <a:p>
            <a:pPr lvl="1"/>
            <a:r>
              <a:rPr lang="pt-BR" dirty="0" smtClean="0"/>
              <a:t>Gesto de Seleção/Movimentação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 err="1" smtClean="0"/>
              <a:t>Leap</a:t>
            </a:r>
            <a:r>
              <a:rPr lang="pt-BR" dirty="0" smtClean="0"/>
              <a:t> Motion</a:t>
            </a:r>
          </a:p>
          <a:p>
            <a:pPr lvl="1"/>
            <a:r>
              <a:rPr lang="pt-BR" dirty="0" smtClean="0"/>
              <a:t>Reconhecimento da Mão</a:t>
            </a:r>
          </a:p>
          <a:p>
            <a:pPr lvl="1"/>
            <a:r>
              <a:rPr lang="pt-BR" dirty="0" smtClean="0"/>
              <a:t>Gestos de Seleção/Movimentação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4" y="1289304"/>
            <a:ext cx="5355244" cy="53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pt-BR" dirty="0" smtClean="0"/>
              <a:t>Realizada no REUNI</a:t>
            </a:r>
          </a:p>
          <a:p>
            <a:pPr lvl="1"/>
            <a:r>
              <a:rPr lang="pt-BR" dirty="0" smtClean="0"/>
              <a:t>22 Voluntários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5" y="2988860"/>
            <a:ext cx="2899501" cy="38691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59" y="3927212"/>
            <a:ext cx="3873915" cy="29054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47" y="1050078"/>
            <a:ext cx="3475024" cy="2606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1" y="4119372"/>
            <a:ext cx="3616657" cy="27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Interação Humano-Computador</a:t>
            </a:r>
          </a:p>
          <a:p>
            <a:pPr lvl="1"/>
            <a:r>
              <a:rPr lang="pt-BR" dirty="0" smtClean="0"/>
              <a:t>Interfaces</a:t>
            </a:r>
          </a:p>
          <a:p>
            <a:r>
              <a:rPr lang="pt-BR" dirty="0" smtClean="0"/>
              <a:t>Interação Natural</a:t>
            </a:r>
          </a:p>
          <a:p>
            <a:pPr lvl="1"/>
            <a:r>
              <a:rPr lang="pt-BR" dirty="0" smtClean="0"/>
              <a:t>Interfaces Naturais de Usuário</a:t>
            </a:r>
          </a:p>
          <a:p>
            <a:pPr lvl="1"/>
            <a:r>
              <a:rPr lang="pt-BR" dirty="0" smtClean="0"/>
              <a:t>Microsoft Kinect</a:t>
            </a:r>
          </a:p>
          <a:p>
            <a:pPr lvl="1"/>
            <a:r>
              <a:rPr lang="pt-BR" dirty="0" err="1" smtClean="0"/>
              <a:t>Leap</a:t>
            </a:r>
            <a:r>
              <a:rPr lang="pt-BR" dirty="0" smtClean="0"/>
              <a:t> Motion</a:t>
            </a:r>
          </a:p>
          <a:p>
            <a:r>
              <a:rPr lang="pt-BR" dirty="0" smtClean="0"/>
              <a:t>Experiência de Uso</a:t>
            </a:r>
          </a:p>
          <a:p>
            <a:pPr lvl="1"/>
            <a:r>
              <a:rPr lang="pt-BR" dirty="0" smtClean="0"/>
              <a:t>Cenário de Uso</a:t>
            </a:r>
          </a:p>
          <a:p>
            <a:pPr lvl="1"/>
            <a:r>
              <a:rPr lang="pt-BR" dirty="0" smtClean="0"/>
              <a:t>Aplicações</a:t>
            </a:r>
          </a:p>
          <a:p>
            <a:r>
              <a:rPr lang="pt-BR" dirty="0" smtClean="0"/>
              <a:t>Resultados Obtidos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8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Gesto de Seleção</a:t>
            </a:r>
          </a:p>
          <a:p>
            <a:pPr lvl="1"/>
            <a:r>
              <a:rPr lang="pt-BR" dirty="0" smtClean="0"/>
              <a:t>Mais fácil</a:t>
            </a:r>
          </a:p>
          <a:p>
            <a:pPr lvl="1"/>
            <a:r>
              <a:rPr lang="pt-BR" dirty="0" smtClean="0"/>
              <a:t>Mais eficiente</a:t>
            </a:r>
          </a:p>
          <a:p>
            <a:endParaRPr lang="pt-BR" dirty="0"/>
          </a:p>
          <a:p>
            <a:r>
              <a:rPr lang="pt-BR" dirty="0" smtClean="0"/>
              <a:t>Gesto de Movimentação</a:t>
            </a:r>
          </a:p>
          <a:p>
            <a:pPr lvl="1"/>
            <a:r>
              <a:rPr lang="pt-BR" dirty="0" smtClean="0"/>
              <a:t>Mais fácil</a:t>
            </a:r>
          </a:p>
          <a:p>
            <a:pPr lvl="1"/>
            <a:r>
              <a:rPr lang="pt-BR" dirty="0" smtClean="0"/>
              <a:t>Mais eficiente</a:t>
            </a:r>
          </a:p>
          <a:p>
            <a:endParaRPr lang="pt-BR" dirty="0"/>
          </a:p>
          <a:p>
            <a:r>
              <a:rPr lang="pt-BR" dirty="0" smtClean="0"/>
              <a:t>Reconhecimento Corporal</a:t>
            </a:r>
          </a:p>
          <a:p>
            <a:pPr lvl="1"/>
            <a:r>
              <a:rPr lang="pt-BR" dirty="0" smtClean="0"/>
              <a:t>Mais intuitivo</a:t>
            </a:r>
          </a:p>
          <a:p>
            <a:pPr lvl="1"/>
            <a:r>
              <a:rPr lang="pt-BR" dirty="0" smtClean="0"/>
              <a:t>Mais eficiente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77" y="1911096"/>
            <a:ext cx="2430018" cy="12988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77" y="3657167"/>
            <a:ext cx="2303360" cy="10615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77" y="4937759"/>
            <a:ext cx="1453131" cy="14397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19" y="4936236"/>
            <a:ext cx="1441230" cy="14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601161001"/>
              </p:ext>
            </p:extLst>
          </p:nvPr>
        </p:nvGraphicFramePr>
        <p:xfrm>
          <a:off x="0" y="1846052"/>
          <a:ext cx="12192000" cy="5011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Gesto de seleção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228469"/>
            <a:ext cx="2804922" cy="1499182"/>
          </a:xfrm>
          <a:prstGeom prst="rect">
            <a:avLst/>
          </a:prstGeom>
        </p:spPr>
      </p:pic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711940940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87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Gesto de seleção</a:t>
            </a:r>
            <a:endParaRPr lang="pt-BR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87438103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228469"/>
            <a:ext cx="2804922" cy="14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Gesto de movimentação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899561243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44" y="2225611"/>
            <a:ext cx="2551605" cy="11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Gesto de movimentação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44" y="2225611"/>
            <a:ext cx="2551605" cy="1175957"/>
          </a:xfrm>
          <a:prstGeom prst="rect">
            <a:avLst/>
          </a:prstGeom>
        </p:spPr>
      </p:pic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956078351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58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Reconhecimento corporal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744765128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09" y="2095499"/>
            <a:ext cx="1453131" cy="14397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51" y="2093976"/>
            <a:ext cx="1441230" cy="14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Reconhecimento corporal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733373502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09" y="2095499"/>
            <a:ext cx="1453131" cy="14397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51" y="2093976"/>
            <a:ext cx="1441230" cy="14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de uso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406656791"/>
              </p:ext>
            </p:extLst>
          </p:nvPr>
        </p:nvGraphicFramePr>
        <p:xfrm>
          <a:off x="0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8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Experiência de uso</a:t>
            </a:r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945958869"/>
              </p:ext>
            </p:extLst>
          </p:nvPr>
        </p:nvGraphicFramePr>
        <p:xfrm>
          <a:off x="2429774" y="1818000"/>
          <a:ext cx="64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2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Interface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Conceito amplo, associado com comunicação ou transição</a:t>
            </a:r>
          </a:p>
          <a:p>
            <a:pPr lvl="1"/>
            <a:r>
              <a:rPr lang="pt-BR" dirty="0" smtClean="0"/>
              <a:t>Em computação:</a:t>
            </a:r>
          </a:p>
          <a:p>
            <a:pPr lvl="2"/>
            <a:r>
              <a:rPr lang="pt-BR" dirty="0" smtClean="0"/>
              <a:t>Ferramentas que mediam o diálogo entre sistema e usuário</a:t>
            </a:r>
          </a:p>
          <a:p>
            <a:endParaRPr lang="pt-BR" sz="2400" dirty="0" smtClean="0"/>
          </a:p>
          <a:p>
            <a:r>
              <a:rPr lang="pt-BR" sz="2400" dirty="0" smtClean="0"/>
              <a:t>Interfaces Naturais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Conceito alternativo de interface</a:t>
            </a:r>
          </a:p>
          <a:p>
            <a:pPr lvl="1"/>
            <a:r>
              <a:rPr lang="pt-BR" dirty="0" smtClean="0"/>
              <a:t>Sensação de mais controle ao usuário</a:t>
            </a:r>
          </a:p>
          <a:p>
            <a:pPr lvl="1"/>
            <a:r>
              <a:rPr lang="pt-BR" dirty="0" smtClean="0"/>
              <a:t>Interação a partir de estímulos cognitivos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2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em outras situações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14074"/>
              </p:ext>
            </p:extLst>
          </p:nvPr>
        </p:nvGraphicFramePr>
        <p:xfrm>
          <a:off x="2118359" y="1828800"/>
          <a:ext cx="8022858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Preferência pelo Kinect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Mais tempo no mercado que o </a:t>
            </a:r>
            <a:r>
              <a:rPr lang="pt-BR" dirty="0" err="1" smtClean="0"/>
              <a:t>Leap</a:t>
            </a:r>
            <a:r>
              <a:rPr lang="pt-BR" dirty="0" smtClean="0"/>
              <a:t> Motion</a:t>
            </a:r>
          </a:p>
          <a:p>
            <a:pPr lvl="1"/>
            <a:r>
              <a:rPr lang="pt-BR" dirty="0" smtClean="0"/>
              <a:t>Maior conhecimento prévio entre os entrevistados</a:t>
            </a:r>
            <a:endParaRPr lang="pt-BR" dirty="0"/>
          </a:p>
          <a:p>
            <a:pPr lvl="1"/>
            <a:r>
              <a:rPr lang="pt-BR" dirty="0"/>
              <a:t>Integração com </a:t>
            </a:r>
            <a:r>
              <a:rPr lang="pt-BR" dirty="0" smtClean="0"/>
              <a:t>Xbox</a:t>
            </a:r>
          </a:p>
          <a:p>
            <a:pPr lvl="1"/>
            <a:r>
              <a:rPr lang="pt-BR" dirty="0" smtClean="0"/>
              <a:t>Maior estabilidade funcional que o </a:t>
            </a:r>
            <a:r>
              <a:rPr lang="pt-BR" dirty="0" err="1" smtClean="0"/>
              <a:t>Leap</a:t>
            </a:r>
            <a:r>
              <a:rPr lang="pt-BR" dirty="0" smtClean="0"/>
              <a:t> Motion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5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Aplicações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Pequenas diferenças notadas podem ter influenciado</a:t>
            </a:r>
          </a:p>
          <a:p>
            <a:pPr lvl="1"/>
            <a:r>
              <a:rPr lang="pt-BR" dirty="0" smtClean="0"/>
              <a:t>Utilização de aplicação estável já existente para Kinect</a:t>
            </a:r>
          </a:p>
          <a:p>
            <a:pPr lvl="1"/>
            <a:r>
              <a:rPr lang="pt-BR" dirty="0" smtClean="0"/>
              <a:t>Desenvolvimento de aplicação semelhante para o </a:t>
            </a:r>
            <a:r>
              <a:rPr lang="pt-BR" dirty="0" err="1" smtClean="0"/>
              <a:t>Leap</a:t>
            </a:r>
            <a:r>
              <a:rPr lang="pt-BR" dirty="0" smtClean="0"/>
              <a:t> Motion</a:t>
            </a:r>
          </a:p>
          <a:p>
            <a:pPr lvl="1"/>
            <a:r>
              <a:rPr lang="pt-BR" dirty="0" smtClean="0"/>
              <a:t>Diferença na representação visual da mão do usuário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Experiência com interação através de gestos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Ainda relativamente desconhecida</a:t>
            </a:r>
          </a:p>
          <a:p>
            <a:pPr lvl="2"/>
            <a:r>
              <a:rPr lang="pt-BR" dirty="0" smtClean="0"/>
              <a:t>Participantes da área de tecnologia</a:t>
            </a:r>
          </a:p>
          <a:p>
            <a:pPr lvl="2"/>
            <a:r>
              <a:rPr lang="pt-BR" dirty="0" smtClean="0"/>
              <a:t>Alguns não haviam tido qualquer contato</a:t>
            </a:r>
          </a:p>
          <a:p>
            <a:pPr lvl="1"/>
            <a:r>
              <a:rPr lang="pt-BR" dirty="0" smtClean="0"/>
              <a:t>Bem aceita por todos os entrevistados</a:t>
            </a:r>
          </a:p>
          <a:p>
            <a:pPr lvl="1"/>
            <a:r>
              <a:rPr lang="pt-BR" dirty="0" smtClean="0"/>
              <a:t>Entusiasmo com a nova forma de interação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4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Utilização em novos contextos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Todos os participantes assinalaram pelo menos um contexto alternativo</a:t>
            </a:r>
          </a:p>
          <a:p>
            <a:pPr lvl="2"/>
            <a:r>
              <a:rPr lang="pt-BR" dirty="0" smtClean="0"/>
              <a:t>Destaque para jogos e reabilitação </a:t>
            </a:r>
            <a:r>
              <a:rPr lang="pt-BR" dirty="0"/>
              <a:t>física </a:t>
            </a:r>
            <a:r>
              <a:rPr lang="pt-BR" dirty="0" smtClean="0"/>
              <a:t>(associação </a:t>
            </a:r>
            <a:r>
              <a:rPr lang="pt-BR" dirty="0"/>
              <a:t>da </a:t>
            </a:r>
            <a:r>
              <a:rPr lang="pt-BR" dirty="0" smtClean="0"/>
              <a:t>movimentação corporal)</a:t>
            </a:r>
          </a:p>
          <a:p>
            <a:pPr lvl="2"/>
            <a:r>
              <a:rPr lang="pt-BR" dirty="0" smtClean="0"/>
              <a:t>Sistemas mais complexos X Oscilações dos dispositivos</a:t>
            </a:r>
          </a:p>
          <a:p>
            <a:pPr lvl="1"/>
            <a:r>
              <a:rPr lang="pt-BR" dirty="0" smtClean="0"/>
              <a:t>Sugestões variada de outras aplicações:</a:t>
            </a:r>
          </a:p>
          <a:p>
            <a:pPr lvl="2"/>
            <a:r>
              <a:rPr lang="pt-BR" dirty="0" smtClean="0"/>
              <a:t>Treinamento em sistemas profissionais</a:t>
            </a:r>
          </a:p>
          <a:p>
            <a:pPr lvl="2"/>
            <a:r>
              <a:rPr lang="pt-BR" dirty="0" smtClean="0"/>
              <a:t>Simulação de ambientes e situações reais</a:t>
            </a:r>
          </a:p>
          <a:p>
            <a:pPr lvl="2"/>
            <a:r>
              <a:rPr lang="pt-BR" dirty="0" smtClean="0"/>
              <a:t>Dinâmicas de grupo</a:t>
            </a:r>
          </a:p>
          <a:p>
            <a:pPr lvl="2"/>
            <a:r>
              <a:rPr lang="pt-BR" dirty="0" smtClean="0"/>
              <a:t>Cirurgia à distância (?)</a:t>
            </a:r>
          </a:p>
        </p:txBody>
      </p:sp>
    </p:spTree>
    <p:extLst>
      <p:ext uri="{BB962C8B-B14F-4D97-AF65-F5344CB8AC3E}">
        <p14:creationId xmlns:p14="http://schemas.microsoft.com/office/powerpoint/2010/main" val="16896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500" dirty="0"/>
              <a:t>[</a:t>
            </a:r>
            <a:r>
              <a:rPr lang="pt-BR" sz="1500" dirty="0" smtClean="0"/>
              <a:t>01] </a:t>
            </a:r>
            <a:r>
              <a:rPr lang="pt-BR" sz="1500" dirty="0"/>
              <a:t>MARQUARDT, Zoe; BEIRA, João; PAIVA, Isabela. </a:t>
            </a:r>
            <a:r>
              <a:rPr lang="en-US" sz="1500" dirty="0"/>
              <a:t>"</a:t>
            </a:r>
            <a:r>
              <a:rPr lang="en-US" sz="1500" dirty="0" err="1"/>
              <a:t>SuperMirrorÇ</a:t>
            </a:r>
            <a:r>
              <a:rPr lang="en-US" sz="1500" dirty="0"/>
              <a:t> a </a:t>
            </a:r>
            <a:r>
              <a:rPr lang="en-US" sz="1500" dirty="0" err="1"/>
              <a:t>kinect</a:t>
            </a:r>
            <a:r>
              <a:rPr lang="en-US" sz="1500" dirty="0"/>
              <a:t> interface for ballet dancers". Proceeding CHI EA '12 CHI '12 Extended Abstracts </a:t>
            </a:r>
            <a:r>
              <a:rPr lang="en-US" sz="1500" dirty="0" err="1"/>
              <a:t>onHumanFactors</a:t>
            </a:r>
            <a:r>
              <a:rPr lang="en-US" sz="1500" dirty="0"/>
              <a:t> in Computing Systems. Pages 1619-1624</a:t>
            </a:r>
            <a:endParaRPr lang="pt-BR" sz="1500" dirty="0"/>
          </a:p>
          <a:p>
            <a:pPr algn="just"/>
            <a:r>
              <a:rPr lang="en-US" sz="1500" dirty="0"/>
              <a:t>[</a:t>
            </a:r>
            <a:r>
              <a:rPr lang="en-US" sz="1500" dirty="0" smtClean="0"/>
              <a:t>02] </a:t>
            </a:r>
            <a:r>
              <a:rPr lang="en-US" sz="1500" dirty="0"/>
              <a:t>IZADI, </a:t>
            </a:r>
            <a:r>
              <a:rPr lang="en-US" sz="1500" dirty="0" err="1"/>
              <a:t>shahram</a:t>
            </a:r>
            <a:r>
              <a:rPr lang="en-US" sz="1500" dirty="0"/>
              <a:t>; KIM, David; HILLIGES, </a:t>
            </a:r>
            <a:r>
              <a:rPr lang="en-US" sz="1500" dirty="0" err="1"/>
              <a:t>Otmar</a:t>
            </a:r>
            <a:r>
              <a:rPr lang="en-US" sz="1500" dirty="0"/>
              <a:t>; MOLYNEAUX, David; NEWCOMBE, Richard; SHOTTON, James; HODGES, Steve; FREEMAN, Dustin; DAVISON, Andrew; FITZGIBBON, Andrew. “</a:t>
            </a:r>
            <a:r>
              <a:rPr lang="en-US" sz="1500" dirty="0" err="1"/>
              <a:t>KinectFusion</a:t>
            </a:r>
            <a:r>
              <a:rPr lang="en-US" sz="1500" dirty="0"/>
              <a:t>: real-time 3D </a:t>
            </a:r>
            <a:r>
              <a:rPr lang="en-US" sz="1500" dirty="0" err="1"/>
              <a:t>reconstructionandinteractionusing</a:t>
            </a:r>
            <a:r>
              <a:rPr lang="en-US" sz="1500" dirty="0"/>
              <a:t> a </a:t>
            </a:r>
            <a:r>
              <a:rPr lang="en-US" sz="1500" dirty="0" err="1"/>
              <a:t>movingdepthcâmera</a:t>
            </a:r>
            <a:r>
              <a:rPr lang="en-US" sz="1500" dirty="0"/>
              <a:t>”. Proceeding UIST '11 </a:t>
            </a:r>
            <a:r>
              <a:rPr lang="en-US" sz="1500" dirty="0" err="1"/>
              <a:t>Proceedingsofthe</a:t>
            </a:r>
            <a:r>
              <a:rPr lang="en-US" sz="1500" dirty="0"/>
              <a:t> 24th annual ACM </a:t>
            </a:r>
            <a:r>
              <a:rPr lang="en-US" sz="1500" dirty="0" err="1"/>
              <a:t>symposiumonUser</a:t>
            </a:r>
            <a:r>
              <a:rPr lang="en-US" sz="1500" dirty="0"/>
              <a:t> interface software </a:t>
            </a:r>
            <a:r>
              <a:rPr lang="en-US" sz="1500" dirty="0" err="1"/>
              <a:t>andtechnology</a:t>
            </a:r>
            <a:r>
              <a:rPr lang="en-US" sz="1500" dirty="0"/>
              <a:t>. Pages 559-568. </a:t>
            </a:r>
            <a:endParaRPr lang="pt-BR" sz="1500" dirty="0"/>
          </a:p>
          <a:p>
            <a:pPr algn="just"/>
            <a:r>
              <a:rPr lang="en-US" sz="1500" dirty="0"/>
              <a:t>[</a:t>
            </a:r>
            <a:r>
              <a:rPr lang="en-US" sz="1500" dirty="0" smtClean="0"/>
              <a:t>03] </a:t>
            </a:r>
            <a:r>
              <a:rPr lang="en-US" sz="1500" dirty="0"/>
              <a:t>WANG, Yong-Xiang; LO, Li-Yun; HU, Min-Chun. "Eat as much as </a:t>
            </a:r>
            <a:r>
              <a:rPr lang="en-US" sz="1500" dirty="0" err="1"/>
              <a:t>youcanÇ</a:t>
            </a:r>
            <a:r>
              <a:rPr lang="en-US" sz="1500" dirty="0"/>
              <a:t> a </a:t>
            </a:r>
            <a:r>
              <a:rPr lang="en-US" sz="1500" dirty="0" err="1"/>
              <a:t>kinect</a:t>
            </a:r>
            <a:r>
              <a:rPr lang="en-US" sz="1500" dirty="0"/>
              <a:t>-based facial rehabilitation game </a:t>
            </a:r>
            <a:r>
              <a:rPr lang="en-US" sz="1500" dirty="0" err="1"/>
              <a:t>basedonmouthandtonguemovements</a:t>
            </a:r>
            <a:r>
              <a:rPr lang="en-US" sz="1500" dirty="0"/>
              <a:t>". </a:t>
            </a:r>
            <a:r>
              <a:rPr lang="pt-BR" sz="1500" dirty="0"/>
              <a:t>MM '14 </a:t>
            </a:r>
            <a:r>
              <a:rPr lang="pt-BR" sz="1500" dirty="0" err="1"/>
              <a:t>Proceedingsofthe</a:t>
            </a:r>
            <a:r>
              <a:rPr lang="pt-BR" sz="1500" dirty="0"/>
              <a:t> ACM </a:t>
            </a:r>
            <a:r>
              <a:rPr lang="pt-BR" sz="1500" dirty="0" err="1"/>
              <a:t>InternationalConferenceonMultimedia</a:t>
            </a:r>
            <a:r>
              <a:rPr lang="pt-BR" sz="1500" dirty="0"/>
              <a:t>. </a:t>
            </a:r>
            <a:r>
              <a:rPr lang="pt-BR" sz="1500" dirty="0" err="1"/>
              <a:t>Pages</a:t>
            </a:r>
            <a:r>
              <a:rPr lang="pt-BR" sz="1500" dirty="0"/>
              <a:t> </a:t>
            </a:r>
            <a:r>
              <a:rPr lang="pt-BR" sz="1500" dirty="0" smtClean="0"/>
              <a:t>743-744</a:t>
            </a:r>
          </a:p>
          <a:p>
            <a:pPr algn="just"/>
            <a:r>
              <a:rPr lang="en-US" sz="1500" dirty="0" smtClean="0"/>
              <a:t>[04] </a:t>
            </a:r>
            <a:r>
              <a:rPr lang="en-US" sz="1500" dirty="0"/>
              <a:t>QIU, S.; REGO, K.; ZHANG, L.; ZHONG, F.; ZHONG, M.; “</a:t>
            </a:r>
            <a:r>
              <a:rPr lang="en-US" sz="1500" dirty="0" err="1"/>
              <a:t>MotionImput</a:t>
            </a:r>
            <a:r>
              <a:rPr lang="en-US" sz="1500" dirty="0"/>
              <a:t>: Gestural Text Entry in the Air”, 2013</a:t>
            </a:r>
            <a:r>
              <a:rPr lang="en-US" sz="1500" dirty="0" smtClean="0"/>
              <a:t>.</a:t>
            </a:r>
          </a:p>
          <a:p>
            <a:pPr algn="just"/>
            <a:r>
              <a:rPr lang="en-US" sz="1500" dirty="0" smtClean="0"/>
              <a:t>[05] </a:t>
            </a:r>
            <a:r>
              <a:rPr lang="en-US" sz="1500" dirty="0" err="1" smtClean="0"/>
              <a:t>Vikram</a:t>
            </a:r>
            <a:r>
              <a:rPr lang="en-US" sz="1500" dirty="0" smtClean="0"/>
              <a:t>, S; Li, L; </a:t>
            </a:r>
            <a:r>
              <a:rPr lang="en-US" sz="1500" dirty="0" err="1" smtClean="0"/>
              <a:t>Russel</a:t>
            </a:r>
            <a:r>
              <a:rPr lang="en-US" sz="1500" dirty="0" smtClean="0"/>
              <a:t>, S.; “</a:t>
            </a:r>
            <a:r>
              <a:rPr lang="en-US" sz="1500" dirty="0"/>
              <a:t>Handwriting and Gestures in the Air, Recognizing on the </a:t>
            </a:r>
            <a:r>
              <a:rPr lang="en-US" sz="1500" dirty="0" smtClean="0"/>
              <a:t>Fly”, 2013.</a:t>
            </a:r>
            <a:endParaRPr lang="en-US" sz="1500" dirty="0"/>
          </a:p>
          <a:p>
            <a:pPr algn="just"/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Avaliação de Interfaces Naturais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Utilização de aplicações semelhantes</a:t>
            </a:r>
          </a:p>
          <a:p>
            <a:pPr lvl="1"/>
            <a:r>
              <a:rPr lang="pt-BR" dirty="0" smtClean="0"/>
              <a:t>Gestos padronizados para aproximar as experiências</a:t>
            </a:r>
          </a:p>
          <a:p>
            <a:pPr lvl="1"/>
            <a:r>
              <a:rPr lang="pt-BR" dirty="0" smtClean="0"/>
              <a:t>Escolha de dispositivos </a:t>
            </a:r>
            <a:r>
              <a:rPr lang="pt-BR" b="1" i="1" u="sng" dirty="0" smtClean="0"/>
              <a:t>Microsoft Kinect </a:t>
            </a:r>
            <a:r>
              <a:rPr lang="pt-BR" dirty="0" smtClean="0"/>
              <a:t>e </a:t>
            </a:r>
            <a:r>
              <a:rPr lang="pt-BR" b="1" i="1" u="sng" dirty="0" err="1" smtClean="0"/>
              <a:t>Leap</a:t>
            </a:r>
            <a:r>
              <a:rPr lang="pt-BR" b="1" i="1" u="sng" dirty="0" smtClean="0"/>
              <a:t> Motion </a:t>
            </a:r>
            <a:r>
              <a:rPr lang="pt-BR" b="1" i="1" u="sng" dirty="0" err="1" smtClean="0"/>
              <a:t>Controller</a:t>
            </a:r>
            <a:endParaRPr lang="pt-BR" b="1" i="1" u="sng" dirty="0" smtClean="0"/>
          </a:p>
          <a:p>
            <a:pPr lvl="2"/>
            <a:r>
              <a:rPr lang="pt-BR" dirty="0" smtClean="0"/>
              <a:t>Interação a partir de gestos corporais</a:t>
            </a:r>
          </a:p>
          <a:p>
            <a:pPr lvl="2"/>
            <a:r>
              <a:rPr lang="pt-BR" dirty="0" smtClean="0"/>
              <a:t>Utilização de movimentação e gestos específicos para a mão dos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3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HUMANO-COMPUTADOR (IHC)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(Software + Hardware)</a:t>
            </a:r>
          </a:p>
          <a:p>
            <a:endParaRPr lang="pt-BR" dirty="0"/>
          </a:p>
          <a:p>
            <a:r>
              <a:rPr lang="pt-BR" dirty="0" smtClean="0"/>
              <a:t>Pessoas (</a:t>
            </a:r>
            <a:r>
              <a:rPr lang="pt-BR" dirty="0" err="1" smtClean="0"/>
              <a:t>Peopleware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Interfaces (Comunicação)</a:t>
            </a:r>
            <a:endParaRPr lang="pt-B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54" y="3735827"/>
            <a:ext cx="6776324" cy="26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Gráficos</a:t>
            </a:r>
          </a:p>
          <a:p>
            <a:r>
              <a:rPr lang="pt-BR" dirty="0" smtClean="0"/>
              <a:t>Elementos Físicos</a:t>
            </a:r>
          </a:p>
        </p:txBody>
      </p:sp>
      <p:pic>
        <p:nvPicPr>
          <p:cNvPr id="1026" name="Picture 2" descr="https://tecnoblog.net/wp-content/uploads/2012/08/interface-windows8-h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02" y="2224585"/>
            <a:ext cx="5343202" cy="33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71" y="3707405"/>
            <a:ext cx="3780714" cy="31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natural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Inversão de papéis</a:t>
            </a:r>
          </a:p>
          <a:p>
            <a:pPr lvl="1"/>
            <a:r>
              <a:rPr lang="pt-BR" dirty="0" smtClean="0"/>
              <a:t>O sistema enxerga as intenções do usuário</a:t>
            </a:r>
          </a:p>
          <a:p>
            <a:endParaRPr lang="pt-BR" dirty="0"/>
          </a:p>
          <a:p>
            <a:r>
              <a:rPr lang="pt-BR" dirty="0" smtClean="0"/>
              <a:t>Comunicação Natural</a:t>
            </a:r>
          </a:p>
          <a:p>
            <a:pPr lvl="1"/>
            <a:r>
              <a:rPr lang="pt-BR" dirty="0" smtClean="0"/>
              <a:t>Características cognitivas</a:t>
            </a:r>
          </a:p>
          <a:p>
            <a:pPr lvl="1"/>
            <a:r>
              <a:rPr lang="pt-BR" dirty="0" smtClean="0"/>
              <a:t>Interpretação Pessoal</a:t>
            </a:r>
          </a:p>
          <a:p>
            <a:endParaRPr lang="pt-BR" dirty="0"/>
          </a:p>
          <a:p>
            <a:r>
              <a:rPr lang="pt-BR" dirty="0"/>
              <a:t>Interfaces Naturais</a:t>
            </a:r>
          </a:p>
          <a:p>
            <a:pPr lvl="1"/>
            <a:r>
              <a:rPr lang="pt-BR" dirty="0"/>
              <a:t>Microsoft Kinect</a:t>
            </a:r>
          </a:p>
          <a:p>
            <a:pPr lvl="1"/>
            <a:r>
              <a:rPr lang="pt-BR" dirty="0" err="1"/>
              <a:t>Leap</a:t>
            </a:r>
            <a:r>
              <a:rPr lang="pt-BR" dirty="0"/>
              <a:t> Motion</a:t>
            </a:r>
          </a:p>
          <a:p>
            <a:pPr lvl="1"/>
            <a:r>
              <a:rPr lang="pt-BR" dirty="0"/>
              <a:t>Interação com gestos</a:t>
            </a:r>
          </a:p>
          <a:p>
            <a:endParaRPr lang="pt-BR" dirty="0"/>
          </a:p>
        </p:txBody>
      </p:sp>
      <p:pic>
        <p:nvPicPr>
          <p:cNvPr id="2052" name="Picture 4" descr="http://www.perfect12.co/wp-content/uploads/2014/03/bgimg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3126336"/>
            <a:ext cx="5602063" cy="37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NATURAL DE USUÁRIO (NUI)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“invisível”</a:t>
            </a:r>
          </a:p>
          <a:p>
            <a:pPr lvl="1"/>
            <a:r>
              <a:rPr lang="pt-BR" dirty="0" smtClean="0"/>
              <a:t>Atuação direta do usuário</a:t>
            </a:r>
          </a:p>
          <a:p>
            <a:pPr lvl="1"/>
            <a:r>
              <a:rPr lang="pt-BR" dirty="0" smtClean="0"/>
              <a:t>Menor impacto de instrumentos intermediários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89" y="3322749"/>
            <a:ext cx="5488917" cy="35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Kinect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Surgimento</a:t>
            </a:r>
          </a:p>
          <a:p>
            <a:endParaRPr lang="pt-BR" dirty="0" smtClean="0"/>
          </a:p>
          <a:p>
            <a:r>
              <a:rPr lang="pt-BR" dirty="0" smtClean="0"/>
              <a:t>Componentes</a:t>
            </a:r>
          </a:p>
          <a:p>
            <a:endParaRPr lang="pt-BR" dirty="0" smtClean="0"/>
          </a:p>
          <a:p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3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708</TotalTime>
  <Words>903</Words>
  <Application>Microsoft Office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Rockwell</vt:lpstr>
      <vt:lpstr>Rockwell Condensed</vt:lpstr>
      <vt:lpstr>Wingdings</vt:lpstr>
      <vt:lpstr>Tipo de Madeira</vt:lpstr>
      <vt:lpstr>Avaliando interfaces naturais: KINECT VS LEAP MOTION</vt:lpstr>
      <vt:lpstr>Sumário</vt:lpstr>
      <vt:lpstr>Introdução</vt:lpstr>
      <vt:lpstr>Introdução</vt:lpstr>
      <vt:lpstr>INTERAÇÃO HUMANO-COMPUTADOR (IHC)</vt:lpstr>
      <vt:lpstr>INTERFACES</vt:lpstr>
      <vt:lpstr>Interação natural</vt:lpstr>
      <vt:lpstr>INTERFACES NATURAL DE USUÁRIO (NUI)</vt:lpstr>
      <vt:lpstr>Microsoft Kinect</vt:lpstr>
      <vt:lpstr>Microsoft Kinect - Surgimento</vt:lpstr>
      <vt:lpstr>Microsoft Kinect - componentes</vt:lpstr>
      <vt:lpstr>Microsoft Kinect - desenvolvimento</vt:lpstr>
      <vt:lpstr>Leap Motion</vt:lpstr>
      <vt:lpstr>Leap Motion - surgimento</vt:lpstr>
      <vt:lpstr>Leap Motion - componentes</vt:lpstr>
      <vt:lpstr>Leap Motion - desenvolvimento</vt:lpstr>
      <vt:lpstr>Cenário de uso</vt:lpstr>
      <vt:lpstr>aplicações</vt:lpstr>
      <vt:lpstr>Experiência de uso</vt:lpstr>
      <vt:lpstr>Resultados obtidos</vt:lpstr>
      <vt:lpstr>Resultados obtidos</vt:lpstr>
      <vt:lpstr>Gesto de seleção</vt:lpstr>
      <vt:lpstr>Gesto de seleção</vt:lpstr>
      <vt:lpstr>Gesto de movimentação</vt:lpstr>
      <vt:lpstr>Gesto de movimentação</vt:lpstr>
      <vt:lpstr>Reconhecimento corporal</vt:lpstr>
      <vt:lpstr>Reconhecimento corporal</vt:lpstr>
      <vt:lpstr>Experiência de uso</vt:lpstr>
      <vt:lpstr>Experiência de uso</vt:lpstr>
      <vt:lpstr>Utilização em outras situações</vt:lpstr>
      <vt:lpstr>conclusão</vt:lpstr>
      <vt:lpstr>conclusão</vt:lpstr>
      <vt:lpstr>conclusão</vt:lpstr>
      <vt:lpstr>conclusão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e Leap Motion: Avaliação dos dispositivos</dc:title>
  <dc:creator>Vinicius Fagundes</dc:creator>
  <cp:lastModifiedBy>Raul Fernandes</cp:lastModifiedBy>
  <cp:revision>59</cp:revision>
  <dcterms:created xsi:type="dcterms:W3CDTF">2015-02-24T13:22:42Z</dcterms:created>
  <dcterms:modified xsi:type="dcterms:W3CDTF">2015-02-26T06:35:25Z</dcterms:modified>
</cp:coreProperties>
</file>