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bookmarkIdSeed="3">
  <p:sldMasterIdLst>
    <p:sldMasterId id="2147483673" r:id="rId1"/>
  </p:sldMasterIdLst>
  <p:notesMasterIdLst>
    <p:notesMasterId r:id="rId40"/>
  </p:notesMasterIdLst>
  <p:handoutMasterIdLst>
    <p:handoutMasterId r:id="rId41"/>
  </p:handoutMasterIdLst>
  <p:sldIdLst>
    <p:sldId id="257" r:id="rId2"/>
    <p:sldId id="433" r:id="rId3"/>
    <p:sldId id="434" r:id="rId4"/>
    <p:sldId id="438" r:id="rId5"/>
    <p:sldId id="440" r:id="rId6"/>
    <p:sldId id="441" r:id="rId7"/>
    <p:sldId id="439" r:id="rId8"/>
    <p:sldId id="443" r:id="rId9"/>
    <p:sldId id="442" r:id="rId10"/>
    <p:sldId id="444" r:id="rId11"/>
    <p:sldId id="449" r:id="rId12"/>
    <p:sldId id="448" r:id="rId13"/>
    <p:sldId id="435" r:id="rId14"/>
    <p:sldId id="445" r:id="rId15"/>
    <p:sldId id="447" r:id="rId16"/>
    <p:sldId id="451" r:id="rId17"/>
    <p:sldId id="450" r:id="rId18"/>
    <p:sldId id="436" r:id="rId19"/>
    <p:sldId id="446" r:id="rId20"/>
    <p:sldId id="453" r:id="rId21"/>
    <p:sldId id="455" r:id="rId22"/>
    <p:sldId id="454" r:id="rId23"/>
    <p:sldId id="458" r:id="rId24"/>
    <p:sldId id="457" r:id="rId25"/>
    <p:sldId id="465" r:id="rId26"/>
    <p:sldId id="466" r:id="rId27"/>
    <p:sldId id="459" r:id="rId28"/>
    <p:sldId id="467" r:id="rId29"/>
    <p:sldId id="463" r:id="rId30"/>
    <p:sldId id="468" r:id="rId31"/>
    <p:sldId id="462" r:id="rId32"/>
    <p:sldId id="469" r:id="rId33"/>
    <p:sldId id="460" r:id="rId34"/>
    <p:sldId id="470" r:id="rId35"/>
    <p:sldId id="461" r:id="rId36"/>
    <p:sldId id="464" r:id="rId37"/>
    <p:sldId id="437" r:id="rId38"/>
    <p:sldId id="432" r:id="rId39"/>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227"/>
    <a:srgbClr val="6DD6F4"/>
    <a:srgbClr val="996633"/>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4" autoAdjust="0"/>
    <p:restoredTop sz="76150" autoAdjust="0"/>
  </p:normalViewPr>
  <p:slideViewPr>
    <p:cSldViewPr snapToGrid="0">
      <p:cViewPr varScale="1">
        <p:scale>
          <a:sx n="53" d="100"/>
          <a:sy n="53" d="100"/>
        </p:scale>
        <p:origin x="776"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96"/>
    </p:cViewPr>
  </p:sorterViewPr>
  <p:notesViewPr>
    <p:cSldViewPr snapToGrid="0">
      <p:cViewPr varScale="1">
        <p:scale>
          <a:sx n="60" d="100"/>
          <a:sy n="60" d="100"/>
        </p:scale>
        <p:origin x="321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Header Placeholder 3"/>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pt-PT"/>
          </a:p>
        </p:txBody>
      </p:sp>
      <p:sp>
        <p:nvSpPr>
          <p:cNvPr id="8" name="Footer Placeholder 7"/>
          <p:cNvSpPr>
            <a:spLocks noGrp="1"/>
          </p:cNvSpPr>
          <p:nvPr>
            <p:ph type="ftr" sz="quarter" idx="2"/>
          </p:nvPr>
        </p:nvSpPr>
        <p:spPr>
          <a:xfrm>
            <a:off x="1" y="9429305"/>
            <a:ext cx="2945406" cy="497333"/>
          </a:xfrm>
          <a:prstGeom prst="rect">
            <a:avLst/>
          </a:prstGeom>
        </p:spPr>
        <p:txBody>
          <a:bodyPr vert="horz" lIns="88194" tIns="44097" rIns="88194" bIns="44097" rtlCol="0" anchor="b"/>
          <a:lstStyle>
            <a:lvl1pPr algn="l">
              <a:defRPr sz="1200"/>
            </a:lvl1pPr>
          </a:lstStyle>
          <a:p>
            <a:endParaRPr lang="pt-PT"/>
          </a:p>
        </p:txBody>
      </p:sp>
      <p:sp>
        <p:nvSpPr>
          <p:cNvPr id="9" name="Date Placeholder 8"/>
          <p:cNvSpPr>
            <a:spLocks noGrp="1"/>
          </p:cNvSpPr>
          <p:nvPr>
            <p:ph type="dt" sz="quarter" idx="1"/>
          </p:nvPr>
        </p:nvSpPr>
        <p:spPr>
          <a:xfrm>
            <a:off x="3850750" y="1"/>
            <a:ext cx="2945405" cy="497333"/>
          </a:xfrm>
          <a:prstGeom prst="rect">
            <a:avLst/>
          </a:prstGeom>
        </p:spPr>
        <p:txBody>
          <a:bodyPr vert="horz" lIns="88194" tIns="44097" rIns="88194" bIns="44097" rtlCol="0"/>
          <a:lstStyle>
            <a:lvl1pPr algn="r">
              <a:defRPr sz="1200"/>
            </a:lvl1pPr>
          </a:lstStyle>
          <a:p>
            <a:r>
              <a:rPr lang="pt-PT" smtClean="0"/>
              <a:t>LEI - Fundamentos de Computação Gráfica</a:t>
            </a:r>
            <a:endParaRPr lang="pt-PT"/>
          </a:p>
        </p:txBody>
      </p:sp>
      <p:sp>
        <p:nvSpPr>
          <p:cNvPr id="10" name="Slide Number Placeholder 9"/>
          <p:cNvSpPr>
            <a:spLocks noGrp="1"/>
          </p:cNvSpPr>
          <p:nvPr>
            <p:ph type="sldNum" sz="quarter" idx="3"/>
          </p:nvPr>
        </p:nvSpPr>
        <p:spPr>
          <a:xfrm>
            <a:off x="3850750" y="9429305"/>
            <a:ext cx="2945405" cy="497333"/>
          </a:xfrm>
          <a:prstGeom prst="rect">
            <a:avLst/>
          </a:prstGeom>
        </p:spPr>
        <p:txBody>
          <a:bodyPr vert="horz" lIns="88194" tIns="44097" rIns="88194" bIns="44097" rtlCol="0" anchor="b"/>
          <a:lstStyle>
            <a:lvl1pPr algn="r">
              <a:defRPr sz="1200"/>
            </a:lvl1pPr>
          </a:lstStyle>
          <a:p>
            <a:fld id="{0660C8BA-132A-4C5C-B890-0A4F4A39ABA7}" type="slidenum">
              <a:rPr lang="pt-PT" smtClean="0"/>
              <a:t>‹#›</a:t>
            </a:fld>
            <a:endParaRPr lang="pt-PT"/>
          </a:p>
        </p:txBody>
      </p:sp>
    </p:spTree>
    <p:extLst>
      <p:ext uri="{BB962C8B-B14F-4D97-AF65-F5344CB8AC3E}">
        <p14:creationId xmlns:p14="http://schemas.microsoft.com/office/powerpoint/2010/main" val="32151108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5659" cy="498056"/>
          </a:xfrm>
          <a:prstGeom prst="rect">
            <a:avLst/>
          </a:prstGeom>
        </p:spPr>
        <p:txBody>
          <a:bodyPr vert="horz" lIns="95508" tIns="47754" rIns="95508" bIns="47754" rtlCol="0"/>
          <a:lstStyle>
            <a:lvl1pPr algn="l">
              <a:defRPr sz="1300"/>
            </a:lvl1pPr>
          </a:lstStyle>
          <a:p>
            <a:endParaRPr lang="en-GB"/>
          </a:p>
        </p:txBody>
      </p:sp>
      <p:sp>
        <p:nvSpPr>
          <p:cNvPr id="3" name="Date Placeholder 2"/>
          <p:cNvSpPr>
            <a:spLocks noGrp="1"/>
          </p:cNvSpPr>
          <p:nvPr>
            <p:ph type="dt" idx="1"/>
          </p:nvPr>
        </p:nvSpPr>
        <p:spPr>
          <a:xfrm>
            <a:off x="3850447" y="0"/>
            <a:ext cx="2945659" cy="498056"/>
          </a:xfrm>
          <a:prstGeom prst="rect">
            <a:avLst/>
          </a:prstGeom>
        </p:spPr>
        <p:txBody>
          <a:bodyPr vert="horz" lIns="95508" tIns="47754" rIns="95508" bIns="47754" rtlCol="0"/>
          <a:lstStyle>
            <a:lvl1pPr algn="r">
              <a:defRPr sz="1300"/>
            </a:lvl1pPr>
          </a:lstStyle>
          <a:p>
            <a:r>
              <a:rPr lang="pt-PT" smtClean="0"/>
              <a:t>LEI - Fundamentos de Computação Gráfica</a:t>
            </a:r>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5508" tIns="47754" rIns="95508" bIns="47754" rtlCol="0" anchor="ctr"/>
          <a:lstStyle/>
          <a:p>
            <a:endParaRPr lang="en-GB"/>
          </a:p>
        </p:txBody>
      </p:sp>
      <p:sp>
        <p:nvSpPr>
          <p:cNvPr id="5" name="Notes Placeholder 4"/>
          <p:cNvSpPr>
            <a:spLocks noGrp="1"/>
          </p:cNvSpPr>
          <p:nvPr>
            <p:ph type="body" sz="quarter" idx="3"/>
          </p:nvPr>
        </p:nvSpPr>
        <p:spPr>
          <a:xfrm>
            <a:off x="679769" y="4777195"/>
            <a:ext cx="5438140" cy="3908614"/>
          </a:xfrm>
          <a:prstGeom prst="rect">
            <a:avLst/>
          </a:prstGeom>
        </p:spPr>
        <p:txBody>
          <a:bodyPr vert="horz" lIns="95508" tIns="47754" rIns="95508" bIns="477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3" y="9428589"/>
            <a:ext cx="2945659" cy="498055"/>
          </a:xfrm>
          <a:prstGeom prst="rect">
            <a:avLst/>
          </a:prstGeom>
        </p:spPr>
        <p:txBody>
          <a:bodyPr vert="horz" lIns="95508" tIns="47754" rIns="95508" bIns="47754" rtlCol="0" anchor="b"/>
          <a:lstStyle>
            <a:lvl1pPr algn="l">
              <a:defRPr sz="1300"/>
            </a:lvl1pPr>
          </a:lstStyle>
          <a:p>
            <a:r>
              <a:rPr lang="en-GB" smtClean="0"/>
              <a:t>César Páris (cparis@isec.pt)</a:t>
            </a:r>
            <a:endParaRPr lang="en-GB" dirty="0"/>
          </a:p>
        </p:txBody>
      </p:sp>
      <p:sp>
        <p:nvSpPr>
          <p:cNvPr id="7" name="Slide Number Placeholder 6"/>
          <p:cNvSpPr>
            <a:spLocks noGrp="1"/>
          </p:cNvSpPr>
          <p:nvPr>
            <p:ph type="sldNum" sz="quarter" idx="5"/>
          </p:nvPr>
        </p:nvSpPr>
        <p:spPr>
          <a:xfrm>
            <a:off x="3850447" y="9428589"/>
            <a:ext cx="2945659" cy="498055"/>
          </a:xfrm>
          <a:prstGeom prst="rect">
            <a:avLst/>
          </a:prstGeom>
        </p:spPr>
        <p:txBody>
          <a:bodyPr vert="horz" lIns="95508" tIns="47754" rIns="95508" bIns="47754" rtlCol="0" anchor="b"/>
          <a:lstStyle>
            <a:lvl1pPr algn="r">
              <a:defRPr sz="1300"/>
            </a:lvl1pPr>
          </a:lstStyle>
          <a:p>
            <a:fld id="{4DECF18C-0A33-4082-B792-683A386BF41F}" type="slidenum">
              <a:rPr lang="en-GB" smtClean="0"/>
              <a:t>‹#›</a:t>
            </a:fld>
            <a:endParaRPr lang="en-GB"/>
          </a:p>
        </p:txBody>
      </p:sp>
    </p:spTree>
    <p:extLst>
      <p:ext uri="{BB962C8B-B14F-4D97-AF65-F5344CB8AC3E}">
        <p14:creationId xmlns:p14="http://schemas.microsoft.com/office/powerpoint/2010/main" val="30635370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smtClean="0"/>
          </a:p>
        </p:txBody>
      </p:sp>
      <p:sp>
        <p:nvSpPr>
          <p:cNvPr id="8" name="Footer Placeholder 7"/>
          <p:cNvSpPr>
            <a:spLocks noGrp="1"/>
          </p:cNvSpPr>
          <p:nvPr>
            <p:ph type="ftr" sz="quarter" idx="10"/>
          </p:nvPr>
        </p:nvSpPr>
        <p:spPr/>
        <p:txBody>
          <a:bodyPr/>
          <a:lstStyle/>
          <a:p>
            <a:r>
              <a:rPr lang="en-GB" smtClean="0"/>
              <a:t>César Páris (cparis@isec.pt)</a:t>
            </a:r>
            <a:endParaRPr lang="en-GB" dirty="0"/>
          </a:p>
        </p:txBody>
      </p:sp>
      <p:sp>
        <p:nvSpPr>
          <p:cNvPr id="9" name="Slide Number Placeholder 8"/>
          <p:cNvSpPr>
            <a:spLocks noGrp="1"/>
          </p:cNvSpPr>
          <p:nvPr>
            <p:ph type="sldNum" sz="quarter" idx="11"/>
          </p:nvPr>
        </p:nvSpPr>
        <p:spPr/>
        <p:txBody>
          <a:bodyPr/>
          <a:lstStyle/>
          <a:p>
            <a:fld id="{4DECF18C-0A33-4082-B792-683A386BF41F}" type="slidenum">
              <a:rPr lang="en-GB" smtClean="0"/>
              <a:t>1</a:t>
            </a:fld>
            <a:endParaRPr lang="en-GB"/>
          </a:p>
        </p:txBody>
      </p:sp>
      <p:sp>
        <p:nvSpPr>
          <p:cNvPr id="5" name="Date Placeholder 4"/>
          <p:cNvSpPr>
            <a:spLocks noGrp="1"/>
          </p:cNvSpPr>
          <p:nvPr>
            <p:ph type="dt" idx="13"/>
          </p:nvPr>
        </p:nvSpPr>
        <p:spPr/>
        <p:txBody>
          <a:bodyPr/>
          <a:lstStyle/>
          <a:p>
            <a:r>
              <a:rPr lang="pt-PT" smtClean="0"/>
              <a:t>LEI - Fundamentos de Computação Gráfica</a:t>
            </a:r>
            <a:endParaRPr lang="en-GB"/>
          </a:p>
        </p:txBody>
      </p:sp>
      <p:sp>
        <p:nvSpPr>
          <p:cNvPr id="4" name="Header Placeholder 3"/>
          <p:cNvSpPr>
            <a:spLocks noGrp="1"/>
          </p:cNvSpPr>
          <p:nvPr>
            <p:ph type="hdr" sz="quarter" idx="14"/>
          </p:nvPr>
        </p:nvSpPr>
        <p:spPr/>
        <p:txBody>
          <a:bodyPr/>
          <a:lstStyle/>
          <a:p>
            <a:endParaRPr lang="en-GB"/>
          </a:p>
        </p:txBody>
      </p:sp>
    </p:spTree>
    <p:extLst>
      <p:ext uri="{BB962C8B-B14F-4D97-AF65-F5344CB8AC3E}">
        <p14:creationId xmlns:p14="http://schemas.microsoft.com/office/powerpoint/2010/main" val="521272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pode observar-se a existência de brilho no corpo da chaleira representada na imagem.</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21</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56643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22</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4055526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23</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246065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Sombreamento Phong: interpola linearmente a superfície normal na faceta, aplicando o modelo de iluminação Phong em cada pixel</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24</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2609444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Gouraud e Phong</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25</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3239323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Gouraud e Phong</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26</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2415149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Gouraud e Phong</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28</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364774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Gouraud e Phong</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30</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3459181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Uma segunda limitação resulta do facto da interpolação de intensidades ser executada em coordenadas de ecrã, embora partindo de vetores normais calculados em coordenadas do mundo. Não tendo impacte negativo no calculo da imagem de uma  cena, poderá no entanto conduzir a perturbações percetíveis em sequências animadas(com rotações, translações e movimentos de camara), como pode observar-se nas figuras seguintes em que os resultados são significativamente diferentes.</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31</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1381243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Gouraud e Phong</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32</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278786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Sombras dizem-nos sobre as localizações relativas e os movimentos de objetos</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2</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447517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Gouraud e Phong</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34</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139944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Na figura estão desenhados os vetores normais a cada uma de quatro facetas. </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35</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4156061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6</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2079439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Wireframe</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10</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409141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11</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58451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16</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172136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939">
              <a:defRPr/>
            </a:pPr>
            <a:r>
              <a:rPr lang="pt-PT" dirty="0" smtClean="0"/>
              <a:t>é possível verificar o aumento de realismo que se obtém ao aplicar o método de sombreamento de Gouraud relativamente ao método de sombreamento constante.</a:t>
            </a:r>
          </a:p>
          <a:p>
            <a:pPr defTabSz="881939">
              <a:defRPr/>
            </a:pPr>
            <a:endParaRPr lang="pt-PT" dirty="0" smtClean="0"/>
          </a:p>
          <a:p>
            <a:pPr defTabSz="881939">
              <a:defRPr/>
            </a:pPr>
            <a:r>
              <a:rPr lang="pt-PT" dirty="0" smtClean="0"/>
              <a:t>(a seguir) falta componente especular, ou é monótono</a:t>
            </a:r>
          </a:p>
          <a:p>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17</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149551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Sombreamento Phong: interpola linearmente a superfície normal na faceta, aplicando o modelo de iluminação Phong em cada pixel</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19</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276366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smtClean="0"/>
              <a:t>Na e </a:t>
            </a:r>
            <a:r>
              <a:rPr lang="pt-PT" dirty="0" err="1" smtClean="0"/>
              <a:t>Nb</a:t>
            </a:r>
            <a:r>
              <a:rPr lang="pt-PT" dirty="0" smtClean="0"/>
              <a:t>  depois </a:t>
            </a:r>
            <a:r>
              <a:rPr lang="pt-PT" dirty="0" err="1" smtClean="0"/>
              <a:t>Ns</a:t>
            </a:r>
            <a:endParaRPr lang="pt-PT" dirty="0"/>
          </a:p>
        </p:txBody>
      </p:sp>
      <p:sp>
        <p:nvSpPr>
          <p:cNvPr id="4" name="Date Placeholder 3"/>
          <p:cNvSpPr>
            <a:spLocks noGrp="1"/>
          </p:cNvSpPr>
          <p:nvPr>
            <p:ph type="dt" idx="10"/>
          </p:nvPr>
        </p:nvSpPr>
        <p:spPr/>
        <p:txBody>
          <a:bodyPr/>
          <a:lstStyle/>
          <a:p>
            <a:r>
              <a:rPr lang="pt-PT" smtClean="0"/>
              <a:t>LEI - Fundamentos de Computação Gráfica</a:t>
            </a:r>
            <a:endParaRPr lang="en-GB"/>
          </a:p>
        </p:txBody>
      </p:sp>
      <p:sp>
        <p:nvSpPr>
          <p:cNvPr id="5" name="Footer Placeholder 4"/>
          <p:cNvSpPr>
            <a:spLocks noGrp="1"/>
          </p:cNvSpPr>
          <p:nvPr>
            <p:ph type="ftr" sz="quarter" idx="11"/>
          </p:nvPr>
        </p:nvSpPr>
        <p:spPr/>
        <p:txBody>
          <a:bodyPr/>
          <a:lstStyle/>
          <a:p>
            <a:r>
              <a:rPr lang="en-GB" smtClean="0"/>
              <a:t>César Páris (cparis@isec.pt)</a:t>
            </a:r>
            <a:endParaRPr lang="en-GB" dirty="0"/>
          </a:p>
        </p:txBody>
      </p:sp>
      <p:sp>
        <p:nvSpPr>
          <p:cNvPr id="6" name="Slide Number Placeholder 5"/>
          <p:cNvSpPr>
            <a:spLocks noGrp="1"/>
          </p:cNvSpPr>
          <p:nvPr>
            <p:ph type="sldNum" sz="quarter" idx="12"/>
          </p:nvPr>
        </p:nvSpPr>
        <p:spPr/>
        <p:txBody>
          <a:bodyPr/>
          <a:lstStyle/>
          <a:p>
            <a:fld id="{4DECF18C-0A33-4082-B792-683A386BF41F}" type="slidenum">
              <a:rPr lang="en-GB" smtClean="0"/>
              <a:t>20</a:t>
            </a:fld>
            <a:endParaRPr lang="en-GB"/>
          </a:p>
        </p:txBody>
      </p:sp>
      <p:sp>
        <p:nvSpPr>
          <p:cNvPr id="7" name="Header Placeholder 6"/>
          <p:cNvSpPr>
            <a:spLocks noGrp="1"/>
          </p:cNvSpPr>
          <p:nvPr>
            <p:ph type="hdr" sz="quarter" idx="13"/>
          </p:nvPr>
        </p:nvSpPr>
        <p:spPr/>
        <p:txBody>
          <a:bodyPr/>
          <a:lstStyle/>
          <a:p>
            <a:endParaRPr lang="en-GB"/>
          </a:p>
        </p:txBody>
      </p:sp>
    </p:spTree>
    <p:extLst>
      <p:ext uri="{BB962C8B-B14F-4D97-AF65-F5344CB8AC3E}">
        <p14:creationId xmlns:p14="http://schemas.microsoft.com/office/powerpoint/2010/main" val="79427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1387848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65427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227504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4" name="Slide Number Placeholder 3"/>
          <p:cNvSpPr>
            <a:spLocks noGrp="1"/>
          </p:cNvSpPr>
          <p:nvPr>
            <p:ph type="sldNum" sz="quarter" idx="11"/>
          </p:nvPr>
        </p:nvSpPr>
        <p:spPr/>
        <p:txBody>
          <a:body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140357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4" name="Slide Number Placeholder 3"/>
          <p:cNvSpPr>
            <a:spLocks noGrp="1"/>
          </p:cNvSpPr>
          <p:nvPr>
            <p:ph type="sldNum" sz="quarter" idx="11"/>
          </p:nvPr>
        </p:nvSpPr>
        <p:spPr/>
        <p:txBody>
          <a:body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29094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8"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7838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1" name="Footer Placeholder 4"/>
          <p:cNvSpPr>
            <a:spLocks noGrp="1"/>
          </p:cNvSpPr>
          <p:nvPr>
            <p:ph type="ftr" sz="quarter" idx="1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02613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6"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128976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
        <p:nvSpPr>
          <p:cNvPr id="6"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197256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9"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81946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1218334" y="4571999"/>
            <a:ext cx="973666" cy="274320"/>
          </a:xfrm>
        </p:spPr>
        <p:txBody>
          <a:bodyPr/>
          <a:lstStyle>
            <a:lvl1pPr algn="r">
              <a:defRPr/>
            </a:lvl1pPr>
          </a:lstStyle>
          <a:p>
            <a:fld id="{867E5644-1E61-4311-A31E-84CB9C7AA8A9}"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87792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024128" y="6388206"/>
            <a:ext cx="590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pt-PT" smtClean="0"/>
              <a:t>Fundamentos de Computação Gráfica - Teórica - 2021/22 - César Páris (cparis@isec.pt)</a:t>
            </a:r>
            <a:endParaRPr lang="en-US" dirty="0"/>
          </a:p>
        </p:txBody>
      </p:sp>
      <p:sp>
        <p:nvSpPr>
          <p:cNvPr id="6" name="Slide Number Placeholder 5"/>
          <p:cNvSpPr>
            <a:spLocks noGrp="1"/>
          </p:cNvSpPr>
          <p:nvPr>
            <p:ph type="sldNum" sz="quarter" idx="4"/>
          </p:nvPr>
        </p:nvSpPr>
        <p:spPr>
          <a:xfrm>
            <a:off x="11006327" y="310896"/>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3"/>
          <p:cNvSpPr txBox="1">
            <a:spLocks/>
          </p:cNvSpPr>
          <p:nvPr userDrawn="1"/>
        </p:nvSpPr>
        <p:spPr>
          <a:xfrm>
            <a:off x="1024128" y="6616496"/>
            <a:ext cx="2154142" cy="274320"/>
          </a:xfrm>
          <a:prstGeom prst="rect">
            <a:avLst/>
          </a:prstGeom>
        </p:spPr>
        <p:txBody>
          <a:bodyPr vert="horz" lIns="91440" tIns="45720" rIns="91440" bIns="45720" rtlCol="0" anchor="ctr"/>
          <a:lstStyle>
            <a:defPPr>
              <a:defRPr lang="en-US"/>
            </a:defPPr>
            <a:lvl1pPr>
              <a:defRPr sz="1000">
                <a:solidFill>
                  <a:schemeClr val="tx1">
                    <a:lumMod val="95000"/>
                    <a:lumOff val="5000"/>
                  </a:schemeClr>
                </a:solidFill>
                <a:latin typeface="+mj-lt"/>
              </a:defRPr>
            </a:lvl1pPr>
          </a:lstStyle>
          <a:p>
            <a:pPr lvl="0"/>
            <a:r>
              <a:rPr lang="pt-PT" noProof="0" dirty="0" smtClean="0"/>
              <a:t>Licenciatura em Engenharia Informática</a:t>
            </a:r>
            <a:endParaRPr lang="pt-PT" noProof="0" dirty="0"/>
          </a:p>
        </p:txBody>
      </p:sp>
      <p:pic>
        <p:nvPicPr>
          <p:cNvPr id="11" name="Imagem 6">
            <a:extLst>
              <a:ext uri="{FF2B5EF4-FFF2-40B4-BE49-F238E27FC236}">
                <a16:creationId xmlns:a16="http://schemas.microsoft.com/office/drawing/2014/main" xmlns="" id="{EB4CBF28-320F-4908-8D32-39AE18459C3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927138" y="6309360"/>
            <a:ext cx="1127146" cy="563573"/>
          </a:xfrm>
          <a:prstGeom prst="rect">
            <a:avLst/>
          </a:prstGeom>
        </p:spPr>
      </p:pic>
    </p:spTree>
    <p:extLst>
      <p:ext uri="{BB962C8B-B14F-4D97-AF65-F5344CB8AC3E}">
        <p14:creationId xmlns:p14="http://schemas.microsoft.com/office/powerpoint/2010/main" val="2966002289"/>
      </p:ext>
    </p:extLst>
  </p:cSld>
  <p:clrMap bg1="lt1" tx1="dk1" bg2="lt2" tx2="dk2" accent1="accent1" accent2="accent2" accent3="accent3" accent4="accent4" accent5="accent5" accent6="accent6" hlink="hlink" folHlink="folHlink"/>
  <p:sldLayoutIdLst>
    <p:sldLayoutId id="2147483675" r:id="rId1"/>
    <p:sldLayoutId id="2147483685"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4000" dirty="0" smtClean="0"/>
              <a:t>Métodos de Sombreamento</a:t>
            </a:r>
            <a:endParaRPr lang="en-GB" sz="4000" dirty="0"/>
          </a:p>
        </p:txBody>
      </p:sp>
      <p:sp>
        <p:nvSpPr>
          <p:cNvPr id="6" name="Text Placeholder 5"/>
          <p:cNvSpPr>
            <a:spLocks noGrp="1"/>
          </p:cNvSpPr>
          <p:nvPr>
            <p:ph type="body" sz="half" idx="2"/>
          </p:nvPr>
        </p:nvSpPr>
        <p:spPr/>
        <p:txBody>
          <a:bodyPr/>
          <a:lstStyle/>
          <a:p>
            <a:pPr algn="ctr"/>
            <a:endParaRPr lang="pt-PT" dirty="0" smtClean="0"/>
          </a:p>
        </p:txBody>
      </p:sp>
      <p:sp>
        <p:nvSpPr>
          <p:cNvPr id="9" name="Footer Placeholder 8"/>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
        <p:nvSpPr>
          <p:cNvPr id="4" name="Slide Number Placeholder 3"/>
          <p:cNvSpPr>
            <a:spLocks noGrp="1"/>
          </p:cNvSpPr>
          <p:nvPr>
            <p:ph type="sldNum" sz="quarter" idx="12"/>
          </p:nvPr>
        </p:nvSpPr>
        <p:spPr/>
        <p:txBody>
          <a:bodyPr/>
          <a:lstStyle/>
          <a:p>
            <a:fld id="{867E5644-1E61-4311-A31E-84CB9C7AA8A9}" type="slidenum">
              <a:rPr lang="en-US" smtClean="0"/>
              <a:pPr/>
              <a:t>1</a:t>
            </a:fld>
            <a:endParaRPr lang="en-US"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16658" b="16658"/>
          <a:stretch>
            <a:fillRect/>
          </a:stretch>
        </p:blipFill>
        <p:spPr/>
      </p:pic>
    </p:spTree>
    <p:extLst>
      <p:ext uri="{BB962C8B-B14F-4D97-AF65-F5344CB8AC3E}">
        <p14:creationId xmlns:p14="http://schemas.microsoft.com/office/powerpoint/2010/main" val="291406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Sombreamento Constante</a:t>
            </a:r>
            <a:endParaRPr lang="pt-PT" dirty="0"/>
          </a:p>
        </p:txBody>
      </p:sp>
      <p:sp>
        <p:nvSpPr>
          <p:cNvPr id="5" name="Slide Number Placeholder 4"/>
          <p:cNvSpPr>
            <a:spLocks noGrp="1"/>
          </p:cNvSpPr>
          <p:nvPr>
            <p:ph type="sldNum" sz="quarter" idx="12"/>
          </p:nvPr>
        </p:nvSpPr>
        <p:spPr/>
        <p:txBody>
          <a:bodyPr/>
          <a:lstStyle/>
          <a:p>
            <a:fld id="{867E5644-1E61-4311-A31E-84CB9C7AA8A9}" type="slidenum">
              <a:rPr lang="en-US" smtClean="0"/>
              <a:pPr/>
              <a:t>10</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pic>
        <p:nvPicPr>
          <p:cNvPr id="21" name="Picture 8" descr="rd_constant"/>
          <p:cNvPicPr>
            <a:picLocks noGrp="1" noChangeAspect="1" noChangeArrowheads="1"/>
          </p:cNvPicPr>
          <p:nvPr>
            <p:ph sz="half" idx="2"/>
          </p:nvPr>
        </p:nvPicPr>
        <p:blipFill>
          <a:blip r:embed="rId3"/>
          <a:srcRect/>
          <a:stretch>
            <a:fillRect/>
          </a:stretch>
        </p:blipFill>
        <p:spPr bwMode="auto">
          <a:xfrm>
            <a:off x="6080919" y="2468562"/>
            <a:ext cx="4572000" cy="3657600"/>
          </a:xfrm>
          <a:prstGeom prst="rect">
            <a:avLst/>
          </a:prstGeom>
          <a:noFill/>
        </p:spPr>
      </p:pic>
      <p:pic>
        <p:nvPicPr>
          <p:cNvPr id="22" name="Picture 3"/>
          <p:cNvPicPr>
            <a:picLocks noGrp="1" noChangeAspect="1" noChangeArrowheads="1"/>
          </p:cNvPicPr>
          <p:nvPr>
            <p:ph sz="half" idx="1"/>
          </p:nvPr>
        </p:nvPicPr>
        <p:blipFill>
          <a:blip r:embed="rId4"/>
          <a:srcRect/>
          <a:stretch>
            <a:fillRect/>
          </a:stretch>
        </p:blipFill>
        <p:spPr bwMode="auto">
          <a:xfrm>
            <a:off x="1115504" y="2468791"/>
            <a:ext cx="4571429" cy="3657143"/>
          </a:xfrm>
          <a:prstGeom prst="rect">
            <a:avLst/>
          </a:prstGeom>
          <a:noFill/>
          <a:ln w="12700" cap="sq">
            <a:noFill/>
            <a:miter lim="800000"/>
            <a:headEnd type="none" w="sm" len="sm"/>
            <a:tailEnd type="none" w="sm" len="sm"/>
          </a:ln>
          <a:effectLst/>
        </p:spPr>
      </p:pic>
    </p:spTree>
    <p:extLst>
      <p:ext uri="{BB962C8B-B14F-4D97-AF65-F5344CB8AC3E}">
        <p14:creationId xmlns:p14="http://schemas.microsoft.com/office/powerpoint/2010/main" val="397513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Problemas no sombreamento constante</a:t>
            </a:r>
            <a:endParaRPr lang="pt-PT" dirty="0"/>
          </a:p>
        </p:txBody>
      </p:sp>
      <p:sp>
        <p:nvSpPr>
          <p:cNvPr id="5" name="Content Placeholder 4"/>
          <p:cNvSpPr>
            <a:spLocks noGrp="1"/>
          </p:cNvSpPr>
          <p:nvPr>
            <p:ph sz="half" idx="1"/>
          </p:nvPr>
        </p:nvSpPr>
        <p:spPr/>
        <p:txBody>
          <a:bodyPr>
            <a:normAutofit fontScale="77500" lnSpcReduction="20000"/>
          </a:bodyPr>
          <a:lstStyle/>
          <a:p>
            <a:r>
              <a:rPr lang="pt-PT" dirty="0"/>
              <a:t>Um </a:t>
            </a:r>
            <a:r>
              <a:rPr lang="pt-PT" dirty="0" smtClean="0"/>
              <a:t>dos problemas </a:t>
            </a:r>
            <a:r>
              <a:rPr lang="pt-PT" dirty="0"/>
              <a:t>dos resultados </a:t>
            </a:r>
            <a:r>
              <a:rPr lang="pt-PT" dirty="0" smtClean="0"/>
              <a:t>visuais obtidos </a:t>
            </a:r>
            <a:r>
              <a:rPr lang="pt-PT" dirty="0"/>
              <a:t>com este método de sombreamento </a:t>
            </a:r>
            <a:r>
              <a:rPr lang="pt-PT" dirty="0" smtClean="0"/>
              <a:t>tem a sua origem nas características </a:t>
            </a:r>
            <a:r>
              <a:rPr lang="pt-PT" dirty="0"/>
              <a:t>do Ser Humano</a:t>
            </a:r>
            <a:r>
              <a:rPr lang="pt-PT" dirty="0" smtClean="0"/>
              <a:t>.</a:t>
            </a:r>
          </a:p>
          <a:p>
            <a:r>
              <a:rPr lang="pt-PT" dirty="0" smtClean="0"/>
              <a:t>O </a:t>
            </a:r>
            <a:r>
              <a:rPr lang="pt-PT" dirty="0"/>
              <a:t>aparelho </a:t>
            </a:r>
            <a:r>
              <a:rPr lang="pt-PT" dirty="0" smtClean="0"/>
              <a:t>visual </a:t>
            </a:r>
            <a:r>
              <a:rPr lang="pt-PT" dirty="0"/>
              <a:t>humano tem uma grande sensibilidade a pequenas </a:t>
            </a:r>
            <a:r>
              <a:rPr lang="pt-PT" dirty="0" smtClean="0"/>
              <a:t>diferenças na intensidade </a:t>
            </a:r>
            <a:r>
              <a:rPr lang="pt-PT" dirty="0"/>
              <a:t>da energia luminosa</a:t>
            </a:r>
            <a:r>
              <a:rPr lang="pt-PT" dirty="0" smtClean="0"/>
              <a:t>.</a:t>
            </a:r>
          </a:p>
          <a:p>
            <a:r>
              <a:rPr lang="pt-PT" dirty="0" smtClean="0"/>
              <a:t>Nas </a:t>
            </a:r>
            <a:r>
              <a:rPr lang="pt-PT" dirty="0"/>
              <a:t>arestas comuns </a:t>
            </a:r>
            <a:r>
              <a:rPr lang="pt-PT" dirty="0" smtClean="0"/>
              <a:t>visualizam-se </a:t>
            </a:r>
            <a:r>
              <a:rPr lang="pt-PT" dirty="0"/>
              <a:t>as </a:t>
            </a:r>
            <a:r>
              <a:rPr lang="pt-PT" dirty="0" smtClean="0"/>
              <a:t>intensidades mais </a:t>
            </a:r>
            <a:r>
              <a:rPr lang="pt-PT" dirty="0"/>
              <a:t>baixas como sendo ainda menores e a intensidade mais elevada como </a:t>
            </a:r>
            <a:r>
              <a:rPr lang="pt-PT" dirty="0" smtClean="0"/>
              <a:t>ainda sendo maior</a:t>
            </a:r>
            <a:r>
              <a:rPr lang="pt-PT" dirty="0"/>
              <a:t>. </a:t>
            </a:r>
            <a:endParaRPr lang="pt-PT" dirty="0" smtClean="0"/>
          </a:p>
          <a:p>
            <a:r>
              <a:rPr lang="pt-PT" dirty="0" smtClean="0"/>
              <a:t>Este </a:t>
            </a:r>
            <a:r>
              <a:rPr lang="pt-PT" dirty="0"/>
              <a:t>efeito </a:t>
            </a:r>
            <a:r>
              <a:rPr lang="pt-PT" dirty="0" smtClean="0"/>
              <a:t>visível </a:t>
            </a:r>
            <a:r>
              <a:rPr lang="pt-PT" dirty="0"/>
              <a:t>nas arestas </a:t>
            </a:r>
            <a:r>
              <a:rPr lang="pt-PT" dirty="0" smtClean="0"/>
              <a:t>designa-se </a:t>
            </a:r>
            <a:r>
              <a:rPr lang="pt-PT" dirty="0"/>
              <a:t>por </a:t>
            </a:r>
            <a:r>
              <a:rPr lang="pt-PT" b="1" dirty="0" smtClean="0"/>
              <a:t>efeito de bandas de Mach </a:t>
            </a:r>
            <a:r>
              <a:rPr lang="pt-PT" dirty="0" smtClean="0"/>
              <a:t>(</a:t>
            </a:r>
            <a:r>
              <a:rPr lang="pt-PT" i="1" dirty="0" smtClean="0"/>
              <a:t>Mach </a:t>
            </a:r>
            <a:r>
              <a:rPr lang="pt-PT" i="1" dirty="0" err="1" smtClean="0"/>
              <a:t>Band</a:t>
            </a:r>
            <a:r>
              <a:rPr lang="pt-PT" dirty="0" smtClean="0"/>
              <a:t>). </a:t>
            </a:r>
          </a:p>
          <a:p>
            <a:r>
              <a:rPr lang="pt-PT" dirty="0" smtClean="0"/>
              <a:t>O efeito faz percecionar uma zona mais escura do lado do polígono mais escuro e uma zona ainda mais clara do lado do polígono mais claro, imediatamente junto à separação entre dois polígonos adjacentes</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11</a:t>
            </a:fld>
            <a:endParaRPr lang="en-US" dirty="0"/>
          </a:p>
        </p:txBody>
      </p:sp>
      <p:sp>
        <p:nvSpPr>
          <p:cNvPr id="4" name="Footer Placeholder 3"/>
          <p:cNvSpPr>
            <a:spLocks noGrp="1"/>
          </p:cNvSpPr>
          <p:nvPr>
            <p:ph type="ftr" sz="quarter" idx="3"/>
          </p:nvPr>
        </p:nvSpPr>
        <p:spPr/>
        <p:txBody>
          <a:bodyPr/>
          <a:lstStyle/>
          <a:p>
            <a:r>
              <a:rPr lang="pt-PT" smtClean="0"/>
              <a:t>Fundamentos de Computação Gráfica - Teórica - 2021/22 - César Páris (cparis@isec.pt)</a:t>
            </a:r>
            <a:endParaRPr lang="en-US" dirty="0"/>
          </a:p>
        </p:txBody>
      </p:sp>
      <p:pic>
        <p:nvPicPr>
          <p:cNvPr id="9" name="Content Placeholder 8"/>
          <p:cNvPicPr>
            <a:picLocks noGrp="1" noChangeAspect="1"/>
          </p:cNvPicPr>
          <p:nvPr>
            <p:ph sz="half" idx="2"/>
          </p:nvPr>
        </p:nvPicPr>
        <p:blipFill>
          <a:blip r:embed="rId3"/>
          <a:stretch>
            <a:fillRect/>
          </a:stretch>
        </p:blipFill>
        <p:spPr>
          <a:xfrm>
            <a:off x="6699811" y="2282829"/>
            <a:ext cx="3699057" cy="3667351"/>
          </a:xfrm>
          <a:prstGeom prst="rect">
            <a:avLst/>
          </a:prstGeom>
        </p:spPr>
      </p:pic>
    </p:spTree>
    <p:extLst>
      <p:ext uri="{BB962C8B-B14F-4D97-AF65-F5344CB8AC3E}">
        <p14:creationId xmlns:p14="http://schemas.microsoft.com/office/powerpoint/2010/main" val="1841896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PT" dirty="0" err="1" smtClean="0"/>
              <a:t>Smooth</a:t>
            </a:r>
            <a:r>
              <a:rPr lang="pt-PT" dirty="0" smtClean="0"/>
              <a:t> </a:t>
            </a:r>
            <a:r>
              <a:rPr lang="pt-PT" dirty="0" err="1" smtClean="0"/>
              <a:t>Shading</a:t>
            </a:r>
            <a:endParaRPr lang="pt-PT" dirty="0"/>
          </a:p>
        </p:txBody>
      </p:sp>
      <p:sp>
        <p:nvSpPr>
          <p:cNvPr id="6" name="Content Placeholder 5"/>
          <p:cNvSpPr>
            <a:spLocks noGrp="1"/>
          </p:cNvSpPr>
          <p:nvPr>
            <p:ph sz="half" idx="1"/>
          </p:nvPr>
        </p:nvSpPr>
        <p:spPr/>
        <p:txBody>
          <a:bodyPr>
            <a:normAutofit/>
          </a:bodyPr>
          <a:lstStyle/>
          <a:p>
            <a:r>
              <a:rPr lang="pt-PT" dirty="0"/>
              <a:t>Introduzir valores </a:t>
            </a:r>
            <a:r>
              <a:rPr lang="pt-PT" dirty="0" smtClean="0"/>
              <a:t>das normais em </a:t>
            </a:r>
            <a:r>
              <a:rPr lang="pt-PT" dirty="0"/>
              <a:t>cada vértice</a:t>
            </a:r>
          </a:p>
          <a:p>
            <a:pPr lvl="1">
              <a:buFont typeface="Arial" panose="020B0604020202020204" pitchFamily="34" charset="0"/>
              <a:buChar char="•"/>
            </a:pPr>
            <a:r>
              <a:rPr lang="pt-PT" dirty="0"/>
              <a:t>Geralmente diferente da normal </a:t>
            </a:r>
            <a:r>
              <a:rPr lang="pt-PT" dirty="0" smtClean="0"/>
              <a:t>da faceta</a:t>
            </a:r>
            <a:endParaRPr lang="pt-PT" dirty="0"/>
          </a:p>
          <a:p>
            <a:pPr lvl="1">
              <a:buFont typeface="Arial" panose="020B0604020202020204" pitchFamily="34" charset="0"/>
              <a:buChar char="•"/>
            </a:pPr>
            <a:r>
              <a:rPr lang="pt-PT" dirty="0" smtClean="0"/>
              <a:t>Usado </a:t>
            </a:r>
            <a:r>
              <a:rPr lang="pt-PT" dirty="0"/>
              <a:t>apenas para sombreamento</a:t>
            </a:r>
          </a:p>
          <a:p>
            <a:pPr lvl="1">
              <a:buFont typeface="Arial" panose="020B0604020202020204" pitchFamily="34" charset="0"/>
              <a:buChar char="•"/>
            </a:pPr>
            <a:r>
              <a:rPr lang="pt-PT" dirty="0" smtClean="0"/>
              <a:t>Pensado </a:t>
            </a:r>
            <a:r>
              <a:rPr lang="pt-PT" dirty="0"/>
              <a:t>como uma melhor aproximação da superfície real </a:t>
            </a:r>
            <a:r>
              <a:rPr lang="pt-PT" dirty="0" smtClean="0"/>
              <a:t>que é aproximada pelos polígonos</a:t>
            </a:r>
            <a:endParaRPr lang="pt-PT" dirty="0"/>
          </a:p>
          <a:p>
            <a:r>
              <a:rPr lang="pt-PT" dirty="0" smtClean="0"/>
              <a:t>Sombreamento usando </a:t>
            </a:r>
            <a:r>
              <a:rPr lang="pt-PT" dirty="0"/>
              <a:t>Aproximações </a:t>
            </a:r>
            <a:r>
              <a:rPr lang="pt-PT" dirty="0" smtClean="0"/>
              <a:t>Interpoladas</a:t>
            </a:r>
          </a:p>
          <a:p>
            <a:pPr lvl="1"/>
            <a:r>
              <a:rPr lang="pt-PT" dirty="0" smtClean="0"/>
              <a:t>Sombreamento de Gouraud</a:t>
            </a:r>
            <a:endParaRPr lang="pt-PT" dirty="0"/>
          </a:p>
          <a:p>
            <a:pPr lvl="1">
              <a:buFont typeface="Arial" panose="020B0604020202020204" pitchFamily="34" charset="0"/>
              <a:buChar char="•"/>
            </a:pPr>
            <a:r>
              <a:rPr lang="pt-PT" dirty="0"/>
              <a:t>Sombreamento de </a:t>
            </a:r>
            <a:r>
              <a:rPr lang="pt-PT" dirty="0" smtClean="0"/>
              <a:t>Phong (</a:t>
            </a:r>
            <a:r>
              <a:rPr lang="pt-PT" dirty="0"/>
              <a:t>não </a:t>
            </a:r>
            <a:r>
              <a:rPr lang="pt-PT" dirty="0" smtClean="0"/>
              <a:t>confundir </a:t>
            </a:r>
            <a:r>
              <a:rPr lang="pt-PT" dirty="0"/>
              <a:t>com o modelo de iluminação Phong)</a:t>
            </a:r>
          </a:p>
        </p:txBody>
      </p:sp>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
        <p:nvSpPr>
          <p:cNvPr id="4" name="Footer Placeholder 3"/>
          <p:cNvSpPr>
            <a:spLocks noGrp="1"/>
          </p:cNvSpPr>
          <p:nvPr>
            <p:ph type="ftr" sz="quarter" idx="3"/>
          </p:nvPr>
        </p:nvSpPr>
        <p:spPr/>
        <p:txBody>
          <a:bodyPr/>
          <a:lstStyle/>
          <a:p>
            <a:r>
              <a:rPr lang="pt-PT" smtClean="0"/>
              <a:t>Fundamentos de Computação Gráfica - Teórica - 2021/22 - César Páris (cparis@isec.pt)</a:t>
            </a:r>
            <a:endParaRPr lang="en-US" dirty="0"/>
          </a:p>
        </p:txBody>
      </p:sp>
      <p:grpSp>
        <p:nvGrpSpPr>
          <p:cNvPr id="16" name="Group 12"/>
          <p:cNvGrpSpPr>
            <a:grpSpLocks/>
          </p:cNvGrpSpPr>
          <p:nvPr/>
        </p:nvGrpSpPr>
        <p:grpSpPr bwMode="auto">
          <a:xfrm>
            <a:off x="5989320" y="2829515"/>
            <a:ext cx="5140636" cy="2059075"/>
            <a:chOff x="3312" y="3456"/>
            <a:chExt cx="1458" cy="584"/>
          </a:xfrm>
        </p:grpSpPr>
        <p:sp>
          <p:nvSpPr>
            <p:cNvPr id="17" name="Freeform 5"/>
            <p:cNvSpPr>
              <a:spLocks/>
            </p:cNvSpPr>
            <p:nvPr/>
          </p:nvSpPr>
          <p:spPr bwMode="auto">
            <a:xfrm>
              <a:off x="3312" y="3456"/>
              <a:ext cx="1458" cy="584"/>
            </a:xfrm>
            <a:custGeom>
              <a:avLst/>
              <a:gdLst/>
              <a:ahLst/>
              <a:cxnLst>
                <a:cxn ang="0">
                  <a:pos x="0" y="584"/>
                </a:cxn>
                <a:cxn ang="0">
                  <a:pos x="1296" y="584"/>
                </a:cxn>
              </a:cxnLst>
              <a:rect l="0" t="0" r="r" b="b"/>
              <a:pathLst>
                <a:path w="1296" h="584">
                  <a:moveTo>
                    <a:pt x="0" y="584"/>
                  </a:moveTo>
                  <a:cubicBezTo>
                    <a:pt x="442" y="0"/>
                    <a:pt x="1065" y="229"/>
                    <a:pt x="1296" y="584"/>
                  </a:cubicBezTo>
                </a:path>
              </a:pathLst>
            </a:custGeom>
            <a:noFill/>
            <a:ln w="38100" cap="rnd" cmpd="sng">
              <a:solidFill>
                <a:schemeClr val="tx2"/>
              </a:solidFill>
              <a:prstDash val="sysDot"/>
              <a:round/>
              <a:headEnd type="none" w="med" len="med"/>
              <a:tailEnd type="none" w="med" len="med"/>
            </a:ln>
            <a:effectLst/>
          </p:spPr>
          <p:txBody>
            <a:bodyPr wrap="none" anchor="ctr"/>
            <a:lstStyle/>
            <a:p>
              <a:endParaRPr lang="en-US"/>
            </a:p>
          </p:txBody>
        </p:sp>
        <p:sp>
          <p:nvSpPr>
            <p:cNvPr id="18" name="Freeform 6"/>
            <p:cNvSpPr>
              <a:spLocks/>
            </p:cNvSpPr>
            <p:nvPr/>
          </p:nvSpPr>
          <p:spPr bwMode="auto">
            <a:xfrm>
              <a:off x="3312" y="3752"/>
              <a:ext cx="1458" cy="288"/>
            </a:xfrm>
            <a:custGeom>
              <a:avLst/>
              <a:gdLst/>
              <a:ahLst/>
              <a:cxnLst>
                <a:cxn ang="0">
                  <a:pos x="0" y="288"/>
                </a:cxn>
                <a:cxn ang="0">
                  <a:pos x="384" y="0"/>
                </a:cxn>
                <a:cxn ang="0">
                  <a:pos x="912" y="0"/>
                </a:cxn>
                <a:cxn ang="0">
                  <a:pos x="1296" y="288"/>
                </a:cxn>
                <a:cxn ang="0">
                  <a:pos x="1248" y="288"/>
                </a:cxn>
              </a:cxnLst>
              <a:rect l="0" t="0" r="r" b="b"/>
              <a:pathLst>
                <a:path w="1296" h="288">
                  <a:moveTo>
                    <a:pt x="0" y="288"/>
                  </a:moveTo>
                  <a:lnTo>
                    <a:pt x="384" y="0"/>
                  </a:lnTo>
                  <a:lnTo>
                    <a:pt x="912" y="0"/>
                  </a:lnTo>
                  <a:lnTo>
                    <a:pt x="1296" y="288"/>
                  </a:lnTo>
                  <a:lnTo>
                    <a:pt x="1248" y="288"/>
                  </a:lnTo>
                </a:path>
              </a:pathLst>
            </a:custGeom>
            <a:noFill/>
            <a:ln w="38100" cap="flat" cmpd="sng">
              <a:solidFill>
                <a:srgbClr val="800080"/>
              </a:solidFill>
              <a:prstDash val="solid"/>
              <a:round/>
              <a:headEnd type="none" w="med" len="med"/>
              <a:tailEnd type="none" w="med" len="med"/>
            </a:ln>
            <a:effectLst/>
          </p:spPr>
          <p:txBody>
            <a:bodyPr wrap="none" anchor="ctr"/>
            <a:lstStyle/>
            <a:p>
              <a:endParaRPr lang="en-US"/>
            </a:p>
          </p:txBody>
        </p:sp>
        <p:sp>
          <p:nvSpPr>
            <p:cNvPr id="19" name="Line 7"/>
            <p:cNvSpPr>
              <a:spLocks noChangeShapeType="1"/>
            </p:cNvSpPr>
            <p:nvPr/>
          </p:nvSpPr>
          <p:spPr bwMode="auto">
            <a:xfrm flipV="1">
              <a:off x="4356" y="3544"/>
              <a:ext cx="162" cy="192"/>
            </a:xfrm>
            <a:prstGeom prst="line">
              <a:avLst/>
            </a:prstGeom>
            <a:noFill/>
            <a:ln w="38100">
              <a:solidFill>
                <a:schemeClr val="tx2"/>
              </a:solidFill>
              <a:round/>
              <a:headEnd/>
              <a:tailEnd type="triangle" w="med" len="med"/>
            </a:ln>
            <a:effectLst/>
          </p:spPr>
          <p:txBody>
            <a:bodyPr wrap="none" anchor="ctr"/>
            <a:lstStyle/>
            <a:p>
              <a:endParaRPr lang="en-US"/>
            </a:p>
          </p:txBody>
        </p:sp>
        <p:sp>
          <p:nvSpPr>
            <p:cNvPr id="20" name="Freeform 8"/>
            <p:cNvSpPr>
              <a:spLocks/>
            </p:cNvSpPr>
            <p:nvPr/>
          </p:nvSpPr>
          <p:spPr bwMode="auto">
            <a:xfrm>
              <a:off x="3614" y="3503"/>
              <a:ext cx="130" cy="201"/>
            </a:xfrm>
            <a:custGeom>
              <a:avLst/>
              <a:gdLst/>
              <a:ahLst/>
              <a:cxnLst>
                <a:cxn ang="0">
                  <a:pos x="116" y="201"/>
                </a:cxn>
                <a:cxn ang="0">
                  <a:pos x="0" y="0"/>
                </a:cxn>
              </a:cxnLst>
              <a:rect l="0" t="0" r="r" b="b"/>
              <a:pathLst>
                <a:path w="116" h="201">
                  <a:moveTo>
                    <a:pt x="116" y="201"/>
                  </a:moveTo>
                  <a:lnTo>
                    <a:pt x="0" y="0"/>
                  </a:lnTo>
                </a:path>
              </a:pathLst>
            </a:custGeom>
            <a:noFill/>
            <a:ln w="38100" cap="flat" cmpd="sng">
              <a:solidFill>
                <a:schemeClr val="tx2"/>
              </a:solidFill>
              <a:prstDash val="solid"/>
              <a:round/>
              <a:headEnd type="none" w="med" len="med"/>
              <a:tailEnd type="triangle" w="med" len="med"/>
            </a:ln>
            <a:effectLst/>
          </p:spPr>
          <p:txBody>
            <a:bodyPr wrap="none" anchor="ctr"/>
            <a:lstStyle/>
            <a:p>
              <a:endParaRPr lang="en-US"/>
            </a:p>
          </p:txBody>
        </p:sp>
        <p:sp>
          <p:nvSpPr>
            <p:cNvPr id="21" name="Line 9"/>
            <p:cNvSpPr>
              <a:spLocks noChangeShapeType="1"/>
            </p:cNvSpPr>
            <p:nvPr/>
          </p:nvSpPr>
          <p:spPr bwMode="auto">
            <a:xfrm flipH="1" flipV="1">
              <a:off x="3366" y="3704"/>
              <a:ext cx="162" cy="192"/>
            </a:xfrm>
            <a:prstGeom prst="line">
              <a:avLst/>
            </a:prstGeom>
            <a:noFill/>
            <a:ln w="38100">
              <a:solidFill>
                <a:srgbClr val="800080"/>
              </a:solidFill>
              <a:round/>
              <a:headEnd/>
              <a:tailEnd type="triangle" w="med" len="med"/>
            </a:ln>
            <a:effectLst/>
          </p:spPr>
          <p:txBody>
            <a:bodyPr wrap="none" anchor="ctr"/>
            <a:lstStyle/>
            <a:p>
              <a:endParaRPr lang="en-US"/>
            </a:p>
          </p:txBody>
        </p:sp>
        <p:sp>
          <p:nvSpPr>
            <p:cNvPr id="22" name="Line 10"/>
            <p:cNvSpPr>
              <a:spLocks noChangeShapeType="1"/>
            </p:cNvSpPr>
            <p:nvPr/>
          </p:nvSpPr>
          <p:spPr bwMode="auto">
            <a:xfrm flipH="1" flipV="1">
              <a:off x="4014" y="3512"/>
              <a:ext cx="0" cy="240"/>
            </a:xfrm>
            <a:prstGeom prst="line">
              <a:avLst/>
            </a:prstGeom>
            <a:noFill/>
            <a:ln w="38100">
              <a:solidFill>
                <a:srgbClr val="800080"/>
              </a:solidFill>
              <a:round/>
              <a:headEnd/>
              <a:tailEnd type="triangle" w="med" len="med"/>
            </a:ln>
            <a:effectLst/>
          </p:spPr>
          <p:txBody>
            <a:bodyPr wrap="none" anchor="ctr"/>
            <a:lstStyle/>
            <a:p>
              <a:endParaRPr lang="en-US"/>
            </a:p>
          </p:txBody>
        </p:sp>
        <p:sp>
          <p:nvSpPr>
            <p:cNvPr id="23" name="Line 11"/>
            <p:cNvSpPr>
              <a:spLocks noChangeShapeType="1"/>
            </p:cNvSpPr>
            <p:nvPr/>
          </p:nvSpPr>
          <p:spPr bwMode="auto">
            <a:xfrm flipV="1">
              <a:off x="4608" y="3752"/>
              <a:ext cx="162" cy="144"/>
            </a:xfrm>
            <a:prstGeom prst="line">
              <a:avLst/>
            </a:prstGeom>
            <a:noFill/>
            <a:ln w="38100">
              <a:solidFill>
                <a:srgbClr val="800080"/>
              </a:solidFill>
              <a:round/>
              <a:headEnd/>
              <a:tailEnd type="triangle" w="med" len="med"/>
            </a:ln>
            <a:effectLst/>
          </p:spPr>
          <p:txBody>
            <a:bodyPr wrap="none" anchor="ctr"/>
            <a:lstStyle/>
            <a:p>
              <a:endParaRPr lang="en-US"/>
            </a:p>
          </p:txBody>
        </p:sp>
      </p:grpSp>
    </p:spTree>
    <p:extLst>
      <p:ext uri="{BB962C8B-B14F-4D97-AF65-F5344CB8AC3E}">
        <p14:creationId xmlns:p14="http://schemas.microsoft.com/office/powerpoint/2010/main" val="1939134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Gouraud</a:t>
            </a:r>
            <a:endParaRPr lang="pt-PT" dirty="0"/>
          </a:p>
        </p:txBody>
      </p:sp>
      <p:sp>
        <p:nvSpPr>
          <p:cNvPr id="8" name="Content Placeholder 7"/>
          <p:cNvSpPr>
            <a:spLocks noGrp="1"/>
          </p:cNvSpPr>
          <p:nvPr>
            <p:ph idx="1"/>
          </p:nvPr>
        </p:nvSpPr>
        <p:spPr/>
        <p:txBody>
          <a:bodyPr/>
          <a:lstStyle/>
          <a:p>
            <a:r>
              <a:rPr lang="pt-PT" dirty="0"/>
              <a:t>Os fracos resultados do método de sombreamento </a:t>
            </a:r>
            <a:r>
              <a:rPr lang="pt-PT" dirty="0" smtClean="0"/>
              <a:t>constante resultam </a:t>
            </a:r>
            <a:r>
              <a:rPr lang="pt-PT" dirty="0"/>
              <a:t>de </a:t>
            </a:r>
            <a:r>
              <a:rPr lang="pt-PT" dirty="0" smtClean="0"/>
              <a:t>se estar a aplicar </a:t>
            </a:r>
            <a:r>
              <a:rPr lang="pt-PT" dirty="0"/>
              <a:t>um modelo de </a:t>
            </a:r>
            <a:r>
              <a:rPr lang="pt-PT" dirty="0" smtClean="0"/>
              <a:t>iluminação </a:t>
            </a:r>
            <a:r>
              <a:rPr lang="pt-PT" dirty="0"/>
              <a:t>local a cada faceta, </a:t>
            </a:r>
            <a:r>
              <a:rPr lang="pt-PT" dirty="0" smtClean="0"/>
              <a:t>não </a:t>
            </a:r>
            <a:r>
              <a:rPr lang="pt-PT" dirty="0"/>
              <a:t>tendo em </a:t>
            </a:r>
            <a:r>
              <a:rPr lang="pt-PT" dirty="0" smtClean="0"/>
              <a:t>consideração que as </a:t>
            </a:r>
            <a:r>
              <a:rPr lang="pt-PT" dirty="0"/>
              <a:t>facetas </a:t>
            </a:r>
            <a:r>
              <a:rPr lang="pt-PT" dirty="0" smtClean="0"/>
              <a:t>são parte </a:t>
            </a:r>
            <a:r>
              <a:rPr lang="pt-PT" dirty="0"/>
              <a:t>de um ú</a:t>
            </a:r>
            <a:r>
              <a:rPr lang="pt-PT" dirty="0" smtClean="0"/>
              <a:t>nico objeto. </a:t>
            </a:r>
          </a:p>
          <a:p>
            <a:r>
              <a:rPr lang="pt-PT" dirty="0" smtClean="0"/>
              <a:t>No </a:t>
            </a:r>
            <a:r>
              <a:rPr lang="pt-PT" dirty="0"/>
              <a:t>método de sombreamento de Gouraud </a:t>
            </a:r>
            <a:r>
              <a:rPr lang="pt-PT" dirty="0" smtClean="0"/>
              <a:t>a influência </a:t>
            </a:r>
            <a:r>
              <a:rPr lang="pt-PT" dirty="0"/>
              <a:t>de facetas adjacentes é contemplada </a:t>
            </a:r>
            <a:r>
              <a:rPr lang="pt-PT" dirty="0" smtClean="0"/>
              <a:t>através </a:t>
            </a:r>
            <a:r>
              <a:rPr lang="pt-PT" dirty="0"/>
              <a:t>do </a:t>
            </a:r>
            <a:r>
              <a:rPr lang="pt-PT" dirty="0" smtClean="0"/>
              <a:t>cálculo das normais </a:t>
            </a:r>
            <a:r>
              <a:rPr lang="pt-PT" dirty="0"/>
              <a:t>em </a:t>
            </a:r>
            <a:r>
              <a:rPr lang="pt-PT" dirty="0" smtClean="0"/>
              <a:t>cada vértice </a:t>
            </a:r>
            <a:r>
              <a:rPr lang="pt-PT" dirty="0"/>
              <a:t>da malha de </a:t>
            </a:r>
            <a:r>
              <a:rPr lang="pt-PT" dirty="0" smtClean="0"/>
              <a:t>facetas.</a:t>
            </a:r>
          </a:p>
          <a:p>
            <a:r>
              <a:rPr lang="pt-PT" dirty="0" smtClean="0"/>
              <a:t>Estas normais são </a:t>
            </a:r>
            <a:r>
              <a:rPr lang="pt-PT" dirty="0"/>
              <a:t>obtidas por </a:t>
            </a:r>
            <a:r>
              <a:rPr lang="pt-PT" dirty="0" smtClean="0"/>
              <a:t>interpolação </a:t>
            </a:r>
            <a:r>
              <a:rPr lang="pt-PT" dirty="0"/>
              <a:t>das </a:t>
            </a:r>
            <a:r>
              <a:rPr lang="pt-PT" dirty="0" smtClean="0"/>
              <a:t>normais de </a:t>
            </a:r>
            <a:r>
              <a:rPr lang="pt-PT" dirty="0"/>
              <a:t>todas as facetas que partilham um mesmo </a:t>
            </a:r>
            <a:r>
              <a:rPr lang="pt-PT" dirty="0" smtClean="0"/>
              <a:t>vértice</a:t>
            </a:r>
            <a:r>
              <a:rPr lang="pt-PT" dirty="0"/>
              <a:t>. </a:t>
            </a:r>
            <a:endParaRPr lang="pt-PT" dirty="0" smtClean="0"/>
          </a:p>
        </p:txBody>
      </p:sp>
      <p:sp>
        <p:nvSpPr>
          <p:cNvPr id="5" name="Slide Number Placeholder 4"/>
          <p:cNvSpPr>
            <a:spLocks noGrp="1"/>
          </p:cNvSpPr>
          <p:nvPr>
            <p:ph type="sldNum" sz="quarter" idx="12"/>
          </p:nvPr>
        </p:nvSpPr>
        <p:spPr/>
        <p:txBody>
          <a:bodyPr/>
          <a:lstStyle/>
          <a:p>
            <a:fld id="{867E5644-1E61-4311-A31E-84CB9C7AA8A9}" type="slidenum">
              <a:rPr lang="en-US" smtClean="0"/>
              <a:pPr/>
              <a:t>13</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942303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Gouraud</a:t>
            </a:r>
            <a:endParaRPr lang="pt-PT" dirty="0"/>
          </a:p>
        </p:txBody>
      </p:sp>
      <p:sp>
        <p:nvSpPr>
          <p:cNvPr id="10" name="Content Placeholder 9"/>
          <p:cNvSpPr>
            <a:spLocks noGrp="1"/>
          </p:cNvSpPr>
          <p:nvPr>
            <p:ph sz="half" idx="1"/>
          </p:nvPr>
        </p:nvSpPr>
        <p:spPr>
          <a:xfrm>
            <a:off x="1024128" y="2286000"/>
            <a:ext cx="4491455" cy="4023360"/>
          </a:xfrm>
        </p:spPr>
        <p:txBody>
          <a:bodyPr/>
          <a:lstStyle/>
          <a:p>
            <a:r>
              <a:rPr lang="pt-PT" dirty="0"/>
              <a:t>Para </a:t>
            </a:r>
            <a:r>
              <a:rPr lang="pt-PT" dirty="0" smtClean="0"/>
              <a:t>o </a:t>
            </a:r>
            <a:r>
              <a:rPr lang="pt-PT" dirty="0"/>
              <a:t>caso apresentado </a:t>
            </a:r>
            <a:r>
              <a:rPr lang="pt-PT" dirty="0" smtClean="0"/>
              <a:t>em </a:t>
            </a:r>
            <a:r>
              <a:rPr lang="pt-PT" dirty="0"/>
              <a:t>que o </a:t>
            </a:r>
            <a:r>
              <a:rPr lang="pt-PT" dirty="0" smtClean="0"/>
              <a:t>vértice </a:t>
            </a:r>
            <a:r>
              <a:rPr lang="pt-PT" dirty="0"/>
              <a:t>A é partilhado por 4 </a:t>
            </a:r>
            <a:r>
              <a:rPr lang="pt-PT" dirty="0" smtClean="0"/>
              <a:t>facetas, </a:t>
            </a:r>
            <a:r>
              <a:rPr lang="pt-PT" dirty="0"/>
              <a:t>o </a:t>
            </a:r>
            <a:r>
              <a:rPr lang="pt-PT" dirty="0" smtClean="0"/>
              <a:t>cálculo </a:t>
            </a:r>
            <a:r>
              <a:rPr lang="pt-PT" dirty="0"/>
              <a:t>da normal </a:t>
            </a:r>
            <a:r>
              <a:rPr lang="pt-PT" dirty="0" smtClean="0"/>
              <a:t>nesse vértice </a:t>
            </a:r>
            <a:r>
              <a:rPr lang="pt-PT" dirty="0"/>
              <a:t>obtém-se </a:t>
            </a:r>
            <a:r>
              <a:rPr lang="pt-PT" dirty="0" smtClean="0"/>
              <a:t>a partir de:</a:t>
            </a:r>
            <a:endParaRPr lang="pt-PT" dirty="0"/>
          </a:p>
          <a:p>
            <a:endParaRPr lang="pt-PT" dirty="0"/>
          </a:p>
        </p:txBody>
      </p:sp>
      <p:sp>
        <p:nvSpPr>
          <p:cNvPr id="5" name="Slide Number Placeholder 4"/>
          <p:cNvSpPr>
            <a:spLocks noGrp="1"/>
          </p:cNvSpPr>
          <p:nvPr>
            <p:ph type="sldNum" sz="quarter" idx="12"/>
          </p:nvPr>
        </p:nvSpPr>
        <p:spPr/>
        <p:txBody>
          <a:bodyPr/>
          <a:lstStyle/>
          <a:p>
            <a:fld id="{867E5644-1E61-4311-A31E-84CB9C7AA8A9}" type="slidenum">
              <a:rPr lang="en-US" smtClean="0"/>
              <a:pPr/>
              <a:t>14</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pic>
        <p:nvPicPr>
          <p:cNvPr id="12" name="Content Placeholder 6"/>
          <p:cNvPicPr>
            <a:picLocks noGrp="1" noChangeAspect="1"/>
          </p:cNvPicPr>
          <p:nvPr>
            <p:ph sz="half" idx="2"/>
          </p:nvPr>
        </p:nvPicPr>
        <p:blipFill>
          <a:blip r:embed="rId2"/>
          <a:stretch>
            <a:fillRect/>
          </a:stretch>
        </p:blipFill>
        <p:spPr>
          <a:xfrm>
            <a:off x="5989637" y="2655651"/>
            <a:ext cx="5536981" cy="2876895"/>
          </a:xfrm>
          <a:prstGeom prst="rect">
            <a:avLst/>
          </a:prstGeom>
        </p:spPr>
      </p:pic>
      <p:pic>
        <p:nvPicPr>
          <p:cNvPr id="13" name="Picture 12"/>
          <p:cNvPicPr>
            <a:picLocks noChangeAspect="1"/>
          </p:cNvPicPr>
          <p:nvPr/>
        </p:nvPicPr>
        <p:blipFill>
          <a:blip r:embed="rId3"/>
          <a:stretch>
            <a:fillRect/>
          </a:stretch>
        </p:blipFill>
        <p:spPr>
          <a:xfrm>
            <a:off x="1864721" y="4094098"/>
            <a:ext cx="2810267" cy="1066949"/>
          </a:xfrm>
          <a:prstGeom prst="rect">
            <a:avLst/>
          </a:prstGeom>
        </p:spPr>
      </p:pic>
    </p:spTree>
    <p:extLst>
      <p:ext uri="{BB962C8B-B14F-4D97-AF65-F5344CB8AC3E}">
        <p14:creationId xmlns:p14="http://schemas.microsoft.com/office/powerpoint/2010/main" val="2227910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Gouraud</a:t>
            </a:r>
            <a:endParaRPr lang="pt-PT" dirty="0"/>
          </a:p>
        </p:txBody>
      </p:sp>
      <p:sp>
        <p:nvSpPr>
          <p:cNvPr id="8" name="Content Placeholder 7"/>
          <p:cNvSpPr>
            <a:spLocks noGrp="1"/>
          </p:cNvSpPr>
          <p:nvPr>
            <p:ph sz="half" idx="1"/>
          </p:nvPr>
        </p:nvSpPr>
        <p:spPr/>
        <p:txBody>
          <a:bodyPr>
            <a:normAutofit lnSpcReduction="10000"/>
          </a:bodyPr>
          <a:lstStyle/>
          <a:p>
            <a:r>
              <a:rPr lang="pt-PT" dirty="0" smtClean="0"/>
              <a:t>Depois de calculada </a:t>
            </a:r>
            <a:r>
              <a:rPr lang="pt-PT" dirty="0"/>
              <a:t>a normal N</a:t>
            </a:r>
            <a:r>
              <a:rPr lang="pt-PT" baseline="-25000" dirty="0"/>
              <a:t>A</a:t>
            </a:r>
            <a:r>
              <a:rPr lang="pt-PT" dirty="0"/>
              <a:t>, esta é empregue na </a:t>
            </a:r>
            <a:r>
              <a:rPr lang="pt-PT" dirty="0" smtClean="0"/>
              <a:t>aplicação </a:t>
            </a:r>
            <a:r>
              <a:rPr lang="pt-PT" dirty="0"/>
              <a:t>do modelo </a:t>
            </a:r>
            <a:r>
              <a:rPr lang="pt-PT" dirty="0" smtClean="0"/>
              <a:t>de iluminação </a:t>
            </a:r>
            <a:r>
              <a:rPr lang="pt-PT" dirty="0"/>
              <a:t>de Phong ao </a:t>
            </a:r>
            <a:r>
              <a:rPr lang="pt-PT" dirty="0" smtClean="0"/>
              <a:t>cálculo </a:t>
            </a:r>
            <a:r>
              <a:rPr lang="pt-PT" dirty="0"/>
              <a:t>da cor do </a:t>
            </a:r>
            <a:r>
              <a:rPr lang="pt-PT" dirty="0" smtClean="0"/>
              <a:t>vértice </a:t>
            </a:r>
            <a:r>
              <a:rPr lang="pt-PT" dirty="0"/>
              <a:t>A</a:t>
            </a:r>
            <a:r>
              <a:rPr lang="pt-PT" dirty="0" smtClean="0"/>
              <a:t>.</a:t>
            </a:r>
          </a:p>
          <a:p>
            <a:r>
              <a:rPr lang="pt-PT" dirty="0" smtClean="0"/>
              <a:t>Efetuando </a:t>
            </a:r>
            <a:r>
              <a:rPr lang="pt-PT" dirty="0"/>
              <a:t>o </a:t>
            </a:r>
            <a:r>
              <a:rPr lang="pt-PT" dirty="0" smtClean="0"/>
              <a:t>cálculo </a:t>
            </a:r>
            <a:r>
              <a:rPr lang="pt-PT" dirty="0"/>
              <a:t>das </a:t>
            </a:r>
            <a:r>
              <a:rPr lang="pt-PT" dirty="0" smtClean="0"/>
              <a:t>normais </a:t>
            </a:r>
            <a:r>
              <a:rPr lang="pt-PT" dirty="0"/>
              <a:t>a todos os </a:t>
            </a:r>
            <a:r>
              <a:rPr lang="pt-PT" dirty="0" smtClean="0"/>
              <a:t>vértices </a:t>
            </a:r>
            <a:r>
              <a:rPr lang="pt-PT" dirty="0"/>
              <a:t>de uma faceta e aplicando </a:t>
            </a:r>
            <a:r>
              <a:rPr lang="pt-PT" dirty="0" smtClean="0"/>
              <a:t/>
            </a:r>
            <a:br>
              <a:rPr lang="pt-PT" dirty="0" smtClean="0"/>
            </a:br>
            <a:r>
              <a:rPr lang="pt-PT" dirty="0" smtClean="0"/>
              <a:t>o modelo </a:t>
            </a:r>
            <a:r>
              <a:rPr lang="pt-PT" dirty="0"/>
              <a:t>de </a:t>
            </a:r>
            <a:r>
              <a:rPr lang="pt-PT" dirty="0" smtClean="0"/>
              <a:t>iluminação </a:t>
            </a:r>
            <a:r>
              <a:rPr lang="pt-PT" dirty="0"/>
              <a:t>de Phong </a:t>
            </a:r>
            <a:r>
              <a:rPr lang="pt-PT" dirty="0" smtClean="0"/>
              <a:t>obtém-se </a:t>
            </a:r>
            <a:r>
              <a:rPr lang="pt-PT" dirty="0"/>
              <a:t>a cor de todos os </a:t>
            </a:r>
            <a:r>
              <a:rPr lang="pt-PT" dirty="0" smtClean="0"/>
              <a:t>vértices.</a:t>
            </a:r>
          </a:p>
          <a:p>
            <a:r>
              <a:rPr lang="pt-PT" dirty="0" smtClean="0"/>
              <a:t>Em seguida efetua-se </a:t>
            </a:r>
            <a:r>
              <a:rPr lang="pt-PT" dirty="0"/>
              <a:t>a </a:t>
            </a:r>
            <a:r>
              <a:rPr lang="pt-PT" dirty="0" smtClean="0"/>
              <a:t>interpolação </a:t>
            </a:r>
            <a:r>
              <a:rPr lang="pt-PT" dirty="0"/>
              <a:t>das cores para todos os pontos pertencentes </a:t>
            </a:r>
            <a:r>
              <a:rPr lang="pt-PT" dirty="0" smtClean="0"/>
              <a:t>a uma </a:t>
            </a:r>
            <a:r>
              <a:rPr lang="pt-PT" dirty="0"/>
              <a:t>mesma aresta, recorrendo </a:t>
            </a:r>
            <a:r>
              <a:rPr lang="pt-PT" dirty="0" smtClean="0"/>
              <a:t>às </a:t>
            </a:r>
            <a:r>
              <a:rPr lang="pt-PT" dirty="0"/>
              <a:t>cores dos seus </a:t>
            </a:r>
            <a:r>
              <a:rPr lang="pt-PT" dirty="0" smtClean="0"/>
              <a:t>vértices</a:t>
            </a:r>
            <a:r>
              <a:rPr lang="pt-PT" dirty="0"/>
              <a:t>.</a:t>
            </a:r>
            <a:endParaRPr lang="pt-PT" dirty="0" smtClean="0"/>
          </a:p>
        </p:txBody>
      </p:sp>
      <p:sp>
        <p:nvSpPr>
          <p:cNvPr id="5" name="Slide Number Placeholder 4"/>
          <p:cNvSpPr>
            <a:spLocks noGrp="1"/>
          </p:cNvSpPr>
          <p:nvPr>
            <p:ph type="sldNum" sz="quarter" idx="12"/>
          </p:nvPr>
        </p:nvSpPr>
        <p:spPr/>
        <p:txBody>
          <a:bodyPr/>
          <a:lstStyle/>
          <a:p>
            <a:fld id="{867E5644-1E61-4311-A31E-84CB9C7AA8A9}" type="slidenum">
              <a:rPr lang="en-US" smtClean="0"/>
              <a:pPr/>
              <a:t>15</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pic>
        <p:nvPicPr>
          <p:cNvPr id="9" name="Content Placeholder 6"/>
          <p:cNvPicPr>
            <a:picLocks noGrp="1" noChangeAspect="1"/>
          </p:cNvPicPr>
          <p:nvPr>
            <p:ph sz="half" idx="2"/>
          </p:nvPr>
        </p:nvPicPr>
        <p:blipFill>
          <a:blip r:embed="rId2"/>
          <a:stretch>
            <a:fillRect/>
          </a:stretch>
        </p:blipFill>
        <p:spPr>
          <a:xfrm>
            <a:off x="5989638" y="3062179"/>
            <a:ext cx="4754562" cy="2470367"/>
          </a:xfrm>
          <a:prstGeom prst="rect">
            <a:avLst/>
          </a:prstGeom>
        </p:spPr>
      </p:pic>
    </p:spTree>
    <p:extLst>
      <p:ext uri="{BB962C8B-B14F-4D97-AF65-F5344CB8AC3E}">
        <p14:creationId xmlns:p14="http://schemas.microsoft.com/office/powerpoint/2010/main" val="3992241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Gouraud</a:t>
            </a:r>
            <a:endParaRPr lang="pt-PT" dirty="0"/>
          </a:p>
        </p:txBody>
      </p:sp>
      <p:pic>
        <p:nvPicPr>
          <p:cNvPr id="4" name="Content Placeholder 3"/>
          <p:cNvPicPr>
            <a:picLocks noGrp="1" noChangeAspect="1"/>
          </p:cNvPicPr>
          <p:nvPr>
            <p:ph sz="half" idx="2"/>
          </p:nvPr>
        </p:nvPicPr>
        <p:blipFill>
          <a:blip r:embed="rId3"/>
          <a:stretch>
            <a:fillRect/>
          </a:stretch>
        </p:blipFill>
        <p:spPr>
          <a:xfrm>
            <a:off x="6364320" y="2286000"/>
            <a:ext cx="4005197" cy="4022725"/>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16</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
        <p:nvSpPr>
          <p:cNvPr id="2" name="Content Placeholder 1"/>
          <p:cNvSpPr>
            <a:spLocks noGrp="1"/>
          </p:cNvSpPr>
          <p:nvPr>
            <p:ph sz="half" idx="1"/>
          </p:nvPr>
        </p:nvSpPr>
        <p:spPr/>
        <p:txBody>
          <a:bodyPr>
            <a:normAutofit/>
          </a:bodyPr>
          <a:lstStyle/>
          <a:p>
            <a:r>
              <a:rPr lang="pt-PT" sz="2400" dirty="0"/>
              <a:t>Esta é </a:t>
            </a:r>
            <a:r>
              <a:rPr lang="pt-PT" sz="2400" dirty="0" smtClean="0"/>
              <a:t>uma </a:t>
            </a:r>
            <a:r>
              <a:rPr lang="pt-PT" sz="2400" dirty="0"/>
              <a:t>abordagem </a:t>
            </a:r>
            <a:r>
              <a:rPr lang="pt-PT" sz="2400" dirty="0" smtClean="0"/>
              <a:t>bastante comum</a:t>
            </a:r>
            <a:endParaRPr lang="pt-PT" sz="2400" dirty="0"/>
          </a:p>
          <a:p>
            <a:r>
              <a:rPr lang="pt-PT" sz="2400" dirty="0" smtClean="0"/>
              <a:t>Utiliza o método de iluminação de Phong </a:t>
            </a:r>
            <a:r>
              <a:rPr lang="pt-PT" sz="2400" dirty="0"/>
              <a:t>nos vértices</a:t>
            </a:r>
          </a:p>
          <a:p>
            <a:r>
              <a:rPr lang="pt-PT" sz="2400" dirty="0" smtClean="0"/>
              <a:t>Interpola </a:t>
            </a:r>
            <a:r>
              <a:rPr lang="pt-PT" sz="2400" dirty="0"/>
              <a:t>linearmente as cores </a:t>
            </a:r>
            <a:r>
              <a:rPr lang="pt-PT" sz="2400" dirty="0" smtClean="0"/>
              <a:t>resultantes </a:t>
            </a:r>
            <a:r>
              <a:rPr lang="pt-PT" sz="2400" dirty="0"/>
              <a:t>sobre as faces</a:t>
            </a:r>
          </a:p>
          <a:p>
            <a:pPr lvl="1">
              <a:buFont typeface="Arial" panose="020B0604020202020204" pitchFamily="34" charset="0"/>
              <a:buChar char="•"/>
            </a:pPr>
            <a:r>
              <a:rPr lang="pt-PT" sz="2000" dirty="0"/>
              <a:t>Ao longo das </a:t>
            </a:r>
            <a:r>
              <a:rPr lang="pt-PT" sz="2000" dirty="0" smtClean="0"/>
              <a:t>arestas</a:t>
            </a:r>
            <a:endParaRPr lang="pt-PT" sz="2000" dirty="0"/>
          </a:p>
          <a:p>
            <a:pPr lvl="1">
              <a:buFont typeface="Arial" panose="020B0604020202020204" pitchFamily="34" charset="0"/>
              <a:buChar char="•"/>
            </a:pPr>
            <a:r>
              <a:rPr lang="pt-PT" sz="2000" dirty="0"/>
              <a:t>Ao longo das linhas de </a:t>
            </a:r>
            <a:r>
              <a:rPr lang="pt-PT" sz="2000" dirty="0" smtClean="0"/>
              <a:t>varrimento</a:t>
            </a:r>
            <a:endParaRPr lang="pt-PT" sz="2000" dirty="0"/>
          </a:p>
        </p:txBody>
      </p:sp>
    </p:spTree>
    <p:extLst>
      <p:ext uri="{BB962C8B-B14F-4D97-AF65-F5344CB8AC3E}">
        <p14:creationId xmlns:p14="http://schemas.microsoft.com/office/powerpoint/2010/main" val="1489091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Gouraud</a:t>
            </a:r>
            <a:endParaRPr lang="pt-PT" dirty="0"/>
          </a:p>
        </p:txBody>
      </p:sp>
      <p:pic>
        <p:nvPicPr>
          <p:cNvPr id="4" name="Content Placeholder 3"/>
          <p:cNvPicPr>
            <a:picLocks noGrp="1" noChangeAspect="1"/>
          </p:cNvPicPr>
          <p:nvPr>
            <p:ph sz="half" idx="2"/>
          </p:nvPr>
        </p:nvPicPr>
        <p:blipFill>
          <a:blip r:embed="rId3"/>
          <a:stretch>
            <a:fillRect/>
          </a:stretch>
        </p:blipFill>
        <p:spPr>
          <a:xfrm>
            <a:off x="6364320" y="2286000"/>
            <a:ext cx="4005197" cy="4022725"/>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17</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pic>
        <p:nvPicPr>
          <p:cNvPr id="9" name="Content Placeholder 3"/>
          <p:cNvPicPr>
            <a:picLocks noGrp="1" noChangeAspect="1"/>
          </p:cNvPicPr>
          <p:nvPr>
            <p:ph sz="half" idx="1"/>
          </p:nvPr>
        </p:nvPicPr>
        <p:blipFill>
          <a:blip r:embed="rId4"/>
          <a:stretch>
            <a:fillRect/>
          </a:stretch>
        </p:blipFill>
        <p:spPr>
          <a:xfrm>
            <a:off x="1403295" y="2286000"/>
            <a:ext cx="3995847" cy="4022725"/>
          </a:xfrm>
          <a:prstGeom prst="rect">
            <a:avLst/>
          </a:prstGeom>
        </p:spPr>
      </p:pic>
    </p:spTree>
    <p:extLst>
      <p:ext uri="{BB962C8B-B14F-4D97-AF65-F5344CB8AC3E}">
        <p14:creationId xmlns:p14="http://schemas.microsoft.com/office/powerpoint/2010/main" val="1812013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Limitações</a:t>
            </a:r>
            <a:endParaRPr lang="pt-PT" dirty="0"/>
          </a:p>
        </p:txBody>
      </p:sp>
      <p:sp>
        <p:nvSpPr>
          <p:cNvPr id="2" name="Content Placeholder 1"/>
          <p:cNvSpPr>
            <a:spLocks noGrp="1"/>
          </p:cNvSpPr>
          <p:nvPr>
            <p:ph sz="half" idx="1"/>
          </p:nvPr>
        </p:nvSpPr>
        <p:spPr/>
        <p:txBody>
          <a:bodyPr>
            <a:normAutofit/>
          </a:bodyPr>
          <a:lstStyle/>
          <a:p>
            <a:r>
              <a:rPr lang="pt-PT" dirty="0"/>
              <a:t>Muitas vezes parece </a:t>
            </a:r>
            <a:r>
              <a:rPr lang="pt-PT" dirty="0" smtClean="0"/>
              <a:t>monótono</a:t>
            </a:r>
            <a:endParaRPr lang="pt-PT" dirty="0"/>
          </a:p>
          <a:p>
            <a:pPr lvl="1">
              <a:buFont typeface="Arial" panose="020B0604020202020204" pitchFamily="34" charset="0"/>
              <a:buChar char="•"/>
            </a:pPr>
            <a:r>
              <a:rPr lang="pt-PT" dirty="0" smtClean="0"/>
              <a:t>Falta-lhe </a:t>
            </a:r>
            <a:r>
              <a:rPr lang="pt-PT" dirty="0"/>
              <a:t>um componente </a:t>
            </a:r>
            <a:r>
              <a:rPr lang="pt-PT" dirty="0" smtClean="0"/>
              <a:t>especular</a:t>
            </a:r>
            <a:endParaRPr lang="pt-PT" dirty="0"/>
          </a:p>
          <a:p>
            <a:pPr lvl="1">
              <a:buFont typeface="Arial" panose="020B0604020202020204" pitchFamily="34" charset="0"/>
              <a:buChar char="•"/>
            </a:pPr>
            <a:r>
              <a:rPr lang="pt-PT" dirty="0"/>
              <a:t>Se </a:t>
            </a:r>
            <a:r>
              <a:rPr lang="pt-PT" dirty="0" smtClean="0"/>
              <a:t>estiver incluído</a:t>
            </a:r>
            <a:r>
              <a:rPr lang="pt-PT" dirty="0"/>
              <a:t>, será calculada a média de todo o </a:t>
            </a:r>
            <a:r>
              <a:rPr lang="pt-PT" dirty="0" smtClean="0"/>
              <a:t>polígono</a:t>
            </a:r>
          </a:p>
          <a:p>
            <a:endParaRPr lang="pt-PT" dirty="0" smtClean="0"/>
          </a:p>
          <a:p>
            <a:r>
              <a:rPr lang="pt-PT" dirty="0" smtClean="0"/>
              <a:t>Devido a </a:t>
            </a:r>
            <a:r>
              <a:rPr lang="pt-PT" dirty="0"/>
              <a:t>este problema </a:t>
            </a:r>
            <a:r>
              <a:rPr lang="pt-PT" dirty="0" smtClean="0"/>
              <a:t>é </a:t>
            </a:r>
            <a:r>
              <a:rPr lang="pt-PT" dirty="0"/>
              <a:t>normal que, no método de sombreamento de Gouraud</a:t>
            </a:r>
            <a:r>
              <a:rPr lang="pt-PT" dirty="0" smtClean="0"/>
              <a:t>, se </a:t>
            </a:r>
            <a:r>
              <a:rPr lang="pt-PT" dirty="0"/>
              <a:t>aplique uma </a:t>
            </a:r>
            <a:r>
              <a:rPr lang="pt-PT" dirty="0" smtClean="0"/>
              <a:t>versão </a:t>
            </a:r>
            <a:r>
              <a:rPr lang="pt-PT" dirty="0"/>
              <a:t>limitada do modelo de </a:t>
            </a:r>
            <a:r>
              <a:rPr lang="pt-PT" dirty="0" smtClean="0"/>
              <a:t>iluminação </a:t>
            </a:r>
            <a:r>
              <a:rPr lang="pt-PT" dirty="0"/>
              <a:t>de Phong que </a:t>
            </a:r>
            <a:r>
              <a:rPr lang="pt-PT" dirty="0" smtClean="0"/>
              <a:t>não contempla a reflexão </a:t>
            </a:r>
            <a:r>
              <a:rPr lang="pt-PT" dirty="0"/>
              <a:t>especular.</a:t>
            </a:r>
          </a:p>
        </p:txBody>
      </p:sp>
      <p:sp>
        <p:nvSpPr>
          <p:cNvPr id="5" name="Slide Number Placeholder 4"/>
          <p:cNvSpPr>
            <a:spLocks noGrp="1"/>
          </p:cNvSpPr>
          <p:nvPr>
            <p:ph type="sldNum" sz="quarter" idx="12"/>
          </p:nvPr>
        </p:nvSpPr>
        <p:spPr/>
        <p:txBody>
          <a:bodyPr/>
          <a:lstStyle/>
          <a:p>
            <a:fld id="{867E5644-1E61-4311-A31E-84CB9C7AA8A9}" type="slidenum">
              <a:rPr lang="en-US" smtClean="0"/>
              <a:pPr/>
              <a:t>18</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
        <p:nvSpPr>
          <p:cNvPr id="24" name="Freeform 5"/>
          <p:cNvSpPr>
            <a:spLocks/>
          </p:cNvSpPr>
          <p:nvPr/>
        </p:nvSpPr>
        <p:spPr bwMode="auto">
          <a:xfrm>
            <a:off x="7199243" y="2590800"/>
            <a:ext cx="1752600" cy="2133600"/>
          </a:xfrm>
          <a:custGeom>
            <a:avLst/>
            <a:gdLst/>
            <a:ahLst/>
            <a:cxnLst>
              <a:cxn ang="0">
                <a:pos x="0" y="1344"/>
              </a:cxn>
              <a:cxn ang="0">
                <a:pos x="480" y="0"/>
              </a:cxn>
              <a:cxn ang="0">
                <a:pos x="1104" y="768"/>
              </a:cxn>
              <a:cxn ang="0">
                <a:pos x="0" y="1344"/>
              </a:cxn>
            </a:cxnLst>
            <a:rect l="0" t="0" r="r" b="b"/>
            <a:pathLst>
              <a:path w="1104" h="1344">
                <a:moveTo>
                  <a:pt x="0" y="1344"/>
                </a:moveTo>
                <a:lnTo>
                  <a:pt x="480" y="0"/>
                </a:lnTo>
                <a:lnTo>
                  <a:pt x="1104" y="768"/>
                </a:lnTo>
                <a:lnTo>
                  <a:pt x="0" y="1344"/>
                </a:lnTo>
                <a:close/>
              </a:path>
            </a:pathLst>
          </a:custGeom>
          <a:solidFill>
            <a:srgbClr val="808080"/>
          </a:solidFill>
          <a:ln w="38100" cap="flat" cmpd="sng">
            <a:solidFill>
              <a:srgbClr val="666699"/>
            </a:solidFill>
            <a:prstDash val="solid"/>
            <a:round/>
            <a:headEnd type="none" w="med" len="med"/>
            <a:tailEnd type="none" w="med" len="med"/>
          </a:ln>
          <a:effectLst/>
        </p:spPr>
        <p:txBody>
          <a:bodyPr wrap="none" anchor="ctr"/>
          <a:lstStyle/>
          <a:p>
            <a:endParaRPr lang="en-US"/>
          </a:p>
        </p:txBody>
      </p:sp>
      <p:sp>
        <p:nvSpPr>
          <p:cNvPr id="25" name="Text Box 6"/>
          <p:cNvSpPr txBox="1">
            <a:spLocks noChangeArrowheads="1"/>
          </p:cNvSpPr>
          <p:nvPr/>
        </p:nvSpPr>
        <p:spPr bwMode="auto">
          <a:xfrm>
            <a:off x="7977118" y="2286000"/>
            <a:ext cx="517525" cy="457200"/>
          </a:xfrm>
          <a:prstGeom prst="rect">
            <a:avLst/>
          </a:prstGeom>
          <a:noFill/>
          <a:ln w="38100">
            <a:noFill/>
            <a:miter lim="800000"/>
            <a:headEnd/>
            <a:tailEnd/>
          </a:ln>
          <a:effectLst/>
        </p:spPr>
        <p:txBody>
          <a:bodyPr wrap="none">
            <a:spAutoFit/>
          </a:bodyPr>
          <a:lstStyle/>
          <a:p>
            <a:pPr algn="ctr"/>
            <a:r>
              <a:rPr lang="en-US" sz="2400" i="1">
                <a:latin typeface="Arial" pitchFamily="34" charset="0"/>
              </a:rPr>
              <a:t>C</a:t>
            </a:r>
            <a:r>
              <a:rPr lang="en-US" sz="2400" i="1" baseline="-25000">
                <a:latin typeface="Arial" pitchFamily="34" charset="0"/>
              </a:rPr>
              <a:t>1</a:t>
            </a:r>
          </a:p>
        </p:txBody>
      </p:sp>
      <p:sp>
        <p:nvSpPr>
          <p:cNvPr id="26" name="Text Box 7"/>
          <p:cNvSpPr txBox="1">
            <a:spLocks noChangeArrowheads="1"/>
          </p:cNvSpPr>
          <p:nvPr/>
        </p:nvSpPr>
        <p:spPr bwMode="auto">
          <a:xfrm>
            <a:off x="6665843" y="4495800"/>
            <a:ext cx="517525" cy="457200"/>
          </a:xfrm>
          <a:prstGeom prst="rect">
            <a:avLst/>
          </a:prstGeom>
          <a:noFill/>
          <a:ln w="38100">
            <a:noFill/>
            <a:miter lim="800000"/>
            <a:headEnd/>
            <a:tailEnd/>
          </a:ln>
          <a:effectLst/>
        </p:spPr>
        <p:txBody>
          <a:bodyPr wrap="none">
            <a:spAutoFit/>
          </a:bodyPr>
          <a:lstStyle/>
          <a:p>
            <a:pPr algn="ctr"/>
            <a:r>
              <a:rPr lang="en-US" sz="2400" i="1">
                <a:latin typeface="Arial" pitchFamily="34" charset="0"/>
              </a:rPr>
              <a:t>C</a:t>
            </a:r>
            <a:r>
              <a:rPr lang="en-US" sz="2400" i="1" baseline="-25000">
                <a:latin typeface="Arial" pitchFamily="34" charset="0"/>
              </a:rPr>
              <a:t>2</a:t>
            </a:r>
          </a:p>
        </p:txBody>
      </p:sp>
      <p:sp>
        <p:nvSpPr>
          <p:cNvPr id="27" name="Text Box 8"/>
          <p:cNvSpPr txBox="1">
            <a:spLocks noChangeArrowheads="1"/>
          </p:cNvSpPr>
          <p:nvPr/>
        </p:nvSpPr>
        <p:spPr bwMode="auto">
          <a:xfrm>
            <a:off x="8875643" y="3581400"/>
            <a:ext cx="517525" cy="457200"/>
          </a:xfrm>
          <a:prstGeom prst="rect">
            <a:avLst/>
          </a:prstGeom>
          <a:noFill/>
          <a:ln w="38100">
            <a:noFill/>
            <a:miter lim="800000"/>
            <a:headEnd/>
            <a:tailEnd/>
          </a:ln>
          <a:effectLst/>
        </p:spPr>
        <p:txBody>
          <a:bodyPr wrap="none">
            <a:spAutoFit/>
          </a:bodyPr>
          <a:lstStyle/>
          <a:p>
            <a:pPr algn="ctr"/>
            <a:r>
              <a:rPr lang="en-US" sz="2400" i="1">
                <a:latin typeface="Arial" pitchFamily="34" charset="0"/>
              </a:rPr>
              <a:t>C</a:t>
            </a:r>
            <a:r>
              <a:rPr lang="en-US" sz="2400" i="1" baseline="-25000">
                <a:latin typeface="Arial" pitchFamily="34" charset="0"/>
              </a:rPr>
              <a:t>3</a:t>
            </a:r>
          </a:p>
        </p:txBody>
      </p:sp>
      <p:sp>
        <p:nvSpPr>
          <p:cNvPr id="28" name="Line 9"/>
          <p:cNvSpPr>
            <a:spLocks noChangeShapeType="1"/>
          </p:cNvSpPr>
          <p:nvPr/>
        </p:nvSpPr>
        <p:spPr bwMode="auto">
          <a:xfrm>
            <a:off x="7275443" y="3657600"/>
            <a:ext cx="1828800" cy="0"/>
          </a:xfrm>
          <a:prstGeom prst="line">
            <a:avLst/>
          </a:prstGeom>
          <a:noFill/>
          <a:ln w="38100" cap="rnd">
            <a:solidFill>
              <a:schemeClr val="tx2"/>
            </a:solidFill>
            <a:prstDash val="sysDot"/>
            <a:round/>
            <a:headEnd/>
            <a:tailEnd type="triangle" w="med" len="med"/>
          </a:ln>
          <a:effectLst/>
        </p:spPr>
        <p:txBody>
          <a:bodyPr wrap="none" anchor="ctr"/>
          <a:lstStyle/>
          <a:p>
            <a:endParaRPr lang="en-US"/>
          </a:p>
        </p:txBody>
      </p:sp>
      <p:sp>
        <p:nvSpPr>
          <p:cNvPr id="29" name="Oval 10"/>
          <p:cNvSpPr>
            <a:spLocks noChangeArrowheads="1"/>
          </p:cNvSpPr>
          <p:nvPr/>
        </p:nvSpPr>
        <p:spPr bwMode="auto">
          <a:xfrm>
            <a:off x="7961243" y="3505200"/>
            <a:ext cx="304800" cy="304800"/>
          </a:xfrm>
          <a:prstGeom prst="ellipse">
            <a:avLst/>
          </a:prstGeom>
          <a:gradFill rotWithShape="0">
            <a:gsLst>
              <a:gs pos="0">
                <a:srgbClr val="66FF33"/>
              </a:gs>
              <a:gs pos="100000">
                <a:srgbClr val="66FF33">
                  <a:gamma/>
                  <a:shade val="46275"/>
                  <a:invGamma/>
                </a:srgbClr>
              </a:gs>
            </a:gsLst>
            <a:path path="shape">
              <a:fillToRect l="50000" t="50000" r="50000" b="50000"/>
            </a:path>
          </a:gradFill>
          <a:ln w="38100">
            <a:noFill/>
            <a:round/>
            <a:headEnd/>
            <a:tailEnd/>
          </a:ln>
          <a:effectLst/>
        </p:spPr>
        <p:txBody>
          <a:bodyPr wrap="none" anchor="ctr"/>
          <a:lstStyle/>
          <a:p>
            <a:endParaRPr lang="en-US"/>
          </a:p>
        </p:txBody>
      </p:sp>
      <p:sp>
        <p:nvSpPr>
          <p:cNvPr id="30" name="Line 11"/>
          <p:cNvSpPr>
            <a:spLocks noChangeShapeType="1"/>
          </p:cNvSpPr>
          <p:nvPr/>
        </p:nvSpPr>
        <p:spPr bwMode="auto">
          <a:xfrm flipH="1" flipV="1">
            <a:off x="8189843" y="3810000"/>
            <a:ext cx="533400" cy="685800"/>
          </a:xfrm>
          <a:prstGeom prst="line">
            <a:avLst/>
          </a:prstGeom>
          <a:noFill/>
          <a:ln w="25400">
            <a:solidFill>
              <a:srgbClr val="993366"/>
            </a:solidFill>
            <a:round/>
            <a:headEnd/>
            <a:tailEnd type="triangle" w="med" len="med"/>
          </a:ln>
          <a:effectLst/>
        </p:spPr>
        <p:txBody>
          <a:bodyPr wrap="none" anchor="ctr"/>
          <a:lstStyle/>
          <a:p>
            <a:endParaRPr lang="en-US"/>
          </a:p>
        </p:txBody>
      </p:sp>
      <p:sp>
        <p:nvSpPr>
          <p:cNvPr id="31" name="Text Box 12"/>
          <p:cNvSpPr txBox="1">
            <a:spLocks noChangeArrowheads="1"/>
          </p:cNvSpPr>
          <p:nvPr/>
        </p:nvSpPr>
        <p:spPr bwMode="auto">
          <a:xfrm>
            <a:off x="7668490" y="4543425"/>
            <a:ext cx="2587337" cy="1015663"/>
          </a:xfrm>
          <a:prstGeom prst="rect">
            <a:avLst/>
          </a:prstGeom>
          <a:noFill/>
          <a:ln w="25400">
            <a:solidFill>
              <a:srgbClr val="800080"/>
            </a:solidFill>
            <a:miter lim="800000"/>
            <a:headEnd/>
            <a:tailEnd/>
          </a:ln>
          <a:effectLst/>
        </p:spPr>
        <p:txBody>
          <a:bodyPr wrap="square">
            <a:spAutoFit/>
          </a:bodyPr>
          <a:lstStyle/>
          <a:p>
            <a:pPr algn="ctr"/>
            <a:r>
              <a:rPr lang="en-US" sz="2000" dirty="0" err="1" smtClean="0">
                <a:solidFill>
                  <a:srgbClr val="24486C"/>
                </a:solidFill>
                <a:latin typeface="Arial" pitchFamily="34" charset="0"/>
              </a:rPr>
              <a:t>Não</a:t>
            </a:r>
            <a:r>
              <a:rPr lang="en-US" sz="2000" dirty="0" smtClean="0">
                <a:solidFill>
                  <a:srgbClr val="24486C"/>
                </a:solidFill>
                <a:latin typeface="Arial" pitchFamily="34" charset="0"/>
              </a:rPr>
              <a:t> se </a:t>
            </a:r>
            <a:r>
              <a:rPr lang="en-US" sz="2000" dirty="0" err="1" smtClean="0">
                <a:solidFill>
                  <a:srgbClr val="24486C"/>
                </a:solidFill>
                <a:latin typeface="Arial" pitchFamily="34" charset="0"/>
              </a:rPr>
              <a:t>consegue</a:t>
            </a:r>
            <a:r>
              <a:rPr lang="en-US" sz="2000" dirty="0" smtClean="0">
                <a:solidFill>
                  <a:srgbClr val="24486C"/>
                </a:solidFill>
                <a:latin typeface="Arial" pitchFamily="34" charset="0"/>
              </a:rPr>
              <a:t> </a:t>
            </a:r>
            <a:r>
              <a:rPr lang="en-US" sz="2000" dirty="0" err="1" smtClean="0">
                <a:solidFill>
                  <a:srgbClr val="24486C"/>
                </a:solidFill>
                <a:latin typeface="Arial" pitchFamily="34" charset="0"/>
              </a:rPr>
              <a:t>calcular</a:t>
            </a:r>
            <a:r>
              <a:rPr lang="en-US" sz="2000" dirty="0" smtClean="0">
                <a:solidFill>
                  <a:srgbClr val="24486C"/>
                </a:solidFill>
                <a:latin typeface="Arial" pitchFamily="34" charset="0"/>
              </a:rPr>
              <a:t> a </a:t>
            </a:r>
            <a:r>
              <a:rPr lang="en-US" sz="2000" dirty="0" err="1" smtClean="0">
                <a:solidFill>
                  <a:srgbClr val="24486C"/>
                </a:solidFill>
                <a:latin typeface="Arial" pitchFamily="34" charset="0"/>
              </a:rPr>
              <a:t>sombra</a:t>
            </a:r>
            <a:r>
              <a:rPr lang="en-US" sz="2000" dirty="0" smtClean="0">
                <a:solidFill>
                  <a:srgbClr val="24486C"/>
                </a:solidFill>
                <a:latin typeface="Arial" pitchFamily="34" charset="0"/>
              </a:rPr>
              <a:t> </a:t>
            </a:r>
            <a:r>
              <a:rPr lang="en-US" sz="2000" dirty="0" err="1" smtClean="0">
                <a:solidFill>
                  <a:srgbClr val="24486C"/>
                </a:solidFill>
                <a:latin typeface="Arial" pitchFamily="34" charset="0"/>
              </a:rPr>
              <a:t>deste</a:t>
            </a:r>
            <a:r>
              <a:rPr lang="en-US" sz="2000" dirty="0" smtClean="0">
                <a:solidFill>
                  <a:srgbClr val="24486C"/>
                </a:solidFill>
                <a:latin typeface="Arial" pitchFamily="34" charset="0"/>
              </a:rPr>
              <a:t> </a:t>
            </a:r>
            <a:r>
              <a:rPr lang="en-US" sz="2000" dirty="0" err="1" smtClean="0">
                <a:solidFill>
                  <a:srgbClr val="24486C"/>
                </a:solidFill>
                <a:latin typeface="Arial" pitchFamily="34" charset="0"/>
              </a:rPr>
              <a:t>ponto</a:t>
            </a:r>
            <a:r>
              <a:rPr lang="en-US" sz="2000" dirty="0" smtClean="0">
                <a:solidFill>
                  <a:srgbClr val="24486C"/>
                </a:solidFill>
                <a:latin typeface="Arial" pitchFamily="34" charset="0"/>
              </a:rPr>
              <a:t> de luz</a:t>
            </a:r>
          </a:p>
        </p:txBody>
      </p:sp>
    </p:spTree>
    <p:extLst>
      <p:ext uri="{BB962C8B-B14F-4D97-AF65-F5344CB8AC3E}">
        <p14:creationId xmlns:p14="http://schemas.microsoft.com/office/powerpoint/2010/main" val="9848038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PHONG</a:t>
            </a:r>
            <a:endParaRPr lang="pt-PT" dirty="0"/>
          </a:p>
        </p:txBody>
      </p:sp>
      <p:sp>
        <p:nvSpPr>
          <p:cNvPr id="8" name="Content Placeholder 7"/>
          <p:cNvSpPr>
            <a:spLocks noGrp="1"/>
          </p:cNvSpPr>
          <p:nvPr>
            <p:ph idx="1"/>
          </p:nvPr>
        </p:nvSpPr>
        <p:spPr/>
        <p:txBody>
          <a:bodyPr>
            <a:normAutofit/>
          </a:bodyPr>
          <a:lstStyle/>
          <a:p>
            <a:r>
              <a:rPr lang="pt-PT" sz="2400" dirty="0"/>
              <a:t>No método de sombreamento de Phong, a partir das </a:t>
            </a:r>
            <a:r>
              <a:rPr lang="pt-PT" sz="2400" dirty="0" smtClean="0"/>
              <a:t>normais </a:t>
            </a:r>
            <a:r>
              <a:rPr lang="pt-PT" sz="2400" dirty="0"/>
              <a:t>aos </a:t>
            </a:r>
            <a:r>
              <a:rPr lang="pt-PT" sz="2400" dirty="0" smtClean="0"/>
              <a:t>vértices</a:t>
            </a:r>
            <a:r>
              <a:rPr lang="pt-PT" sz="2400" dirty="0"/>
              <a:t>, que </a:t>
            </a:r>
            <a:r>
              <a:rPr lang="pt-PT" sz="2400" dirty="0" smtClean="0"/>
              <a:t>são calculadas </a:t>
            </a:r>
            <a:r>
              <a:rPr lang="pt-PT" sz="2400" dirty="0"/>
              <a:t>do mesmo modo que no sombreamento de Gouraud, é calculada a normal </a:t>
            </a:r>
            <a:r>
              <a:rPr lang="pt-PT" sz="2400" dirty="0" smtClean="0"/>
              <a:t>a cada quadrícula através </a:t>
            </a:r>
            <a:r>
              <a:rPr lang="pt-PT" sz="2400" dirty="0"/>
              <a:t>da </a:t>
            </a:r>
            <a:r>
              <a:rPr lang="pt-PT" sz="2400" dirty="0" smtClean="0"/>
              <a:t>interpolação </a:t>
            </a:r>
            <a:r>
              <a:rPr lang="pt-PT" sz="2400" dirty="0"/>
              <a:t>das </a:t>
            </a:r>
            <a:r>
              <a:rPr lang="pt-PT" sz="2400" dirty="0" smtClean="0"/>
              <a:t>normais</a:t>
            </a:r>
            <a:r>
              <a:rPr lang="pt-PT" sz="2400" dirty="0"/>
              <a:t>. </a:t>
            </a:r>
            <a:endParaRPr lang="pt-PT" sz="2400" dirty="0" smtClean="0"/>
          </a:p>
          <a:p>
            <a:r>
              <a:rPr lang="pt-PT" sz="2400" dirty="0" smtClean="0"/>
              <a:t>A </a:t>
            </a:r>
            <a:r>
              <a:rPr lang="pt-PT" sz="2400" dirty="0"/>
              <a:t>normal calculada para </a:t>
            </a:r>
            <a:r>
              <a:rPr lang="pt-PT" sz="2400" dirty="0" smtClean="0"/>
              <a:t>cada quadrícula </a:t>
            </a:r>
            <a:r>
              <a:rPr lang="pt-PT" sz="2400" dirty="0"/>
              <a:t>é </a:t>
            </a:r>
            <a:r>
              <a:rPr lang="pt-PT" sz="2400" dirty="0" smtClean="0"/>
              <a:t>então </a:t>
            </a:r>
            <a:r>
              <a:rPr lang="pt-PT" sz="2400" dirty="0"/>
              <a:t>usada </a:t>
            </a:r>
            <a:r>
              <a:rPr lang="pt-PT" sz="2400" dirty="0" smtClean="0"/>
              <a:t>com o </a:t>
            </a:r>
            <a:r>
              <a:rPr lang="pt-PT" sz="2400" dirty="0"/>
              <a:t>modelo de </a:t>
            </a:r>
            <a:r>
              <a:rPr lang="pt-PT" sz="2400" dirty="0" smtClean="0"/>
              <a:t>iluminação </a:t>
            </a:r>
            <a:r>
              <a:rPr lang="pt-PT" sz="2400" dirty="0"/>
              <a:t>de Phong para calcular </a:t>
            </a:r>
            <a:r>
              <a:rPr lang="pt-PT" sz="2400" dirty="0" smtClean="0"/>
              <a:t>a intensidade </a:t>
            </a:r>
            <a:r>
              <a:rPr lang="pt-PT" sz="2400" dirty="0"/>
              <a:t>da energia luminosa </a:t>
            </a:r>
            <a:r>
              <a:rPr lang="pt-PT" sz="2400" dirty="0" smtClean="0"/>
              <a:t>refletida.</a:t>
            </a:r>
          </a:p>
        </p:txBody>
      </p:sp>
      <p:sp>
        <p:nvSpPr>
          <p:cNvPr id="5" name="Slide Number Placeholder 4"/>
          <p:cNvSpPr>
            <a:spLocks noGrp="1"/>
          </p:cNvSpPr>
          <p:nvPr>
            <p:ph type="sldNum" sz="quarter" idx="12"/>
          </p:nvPr>
        </p:nvSpPr>
        <p:spPr/>
        <p:txBody>
          <a:bodyPr/>
          <a:lstStyle/>
          <a:p>
            <a:fld id="{867E5644-1E61-4311-A31E-84CB9C7AA8A9}" type="slidenum">
              <a:rPr lang="en-US" smtClean="0"/>
              <a:pPr/>
              <a:t>19</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016816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Importância das Sombras</a:t>
            </a:r>
            <a:endParaRPr lang="pt-PT" dirty="0"/>
          </a:p>
        </p:txBody>
      </p:sp>
      <p:pic>
        <p:nvPicPr>
          <p:cNvPr id="9" name="Content Placeholder 8"/>
          <p:cNvPicPr>
            <a:picLocks noGrp="1" noChangeAspect="1"/>
          </p:cNvPicPr>
          <p:nvPr>
            <p:ph idx="1"/>
          </p:nvPr>
        </p:nvPicPr>
        <p:blipFill>
          <a:blip r:embed="rId3"/>
          <a:stretch>
            <a:fillRect/>
          </a:stretch>
        </p:blipFill>
        <p:spPr>
          <a:xfrm>
            <a:off x="1023938" y="2540433"/>
            <a:ext cx="9720262" cy="3513858"/>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2</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794578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PHONG</a:t>
            </a:r>
            <a:endParaRPr lang="pt-PT" dirty="0"/>
          </a:p>
        </p:txBody>
      </p:sp>
      <p:sp>
        <p:nvSpPr>
          <p:cNvPr id="2" name="Content Placeholder 1"/>
          <p:cNvSpPr>
            <a:spLocks noGrp="1"/>
          </p:cNvSpPr>
          <p:nvPr>
            <p:ph sz="half" idx="1"/>
          </p:nvPr>
        </p:nvSpPr>
        <p:spPr/>
        <p:txBody>
          <a:bodyPr/>
          <a:lstStyle/>
          <a:p>
            <a:r>
              <a:rPr lang="pt-PT" dirty="0"/>
              <a:t>A </a:t>
            </a:r>
            <a:r>
              <a:rPr lang="pt-PT" dirty="0" smtClean="0"/>
              <a:t>interpolação </a:t>
            </a:r>
            <a:r>
              <a:rPr lang="pt-PT" dirty="0"/>
              <a:t>das </a:t>
            </a:r>
            <a:r>
              <a:rPr lang="pt-PT" dirty="0" smtClean="0"/>
              <a:t>normais </a:t>
            </a:r>
            <a:r>
              <a:rPr lang="pt-PT" dirty="0"/>
              <a:t>é </a:t>
            </a:r>
            <a:r>
              <a:rPr lang="pt-PT" dirty="0" smtClean="0"/>
              <a:t>efetuada</a:t>
            </a:r>
            <a:r>
              <a:rPr lang="pt-PT" dirty="0"/>
              <a:t>, em </a:t>
            </a:r>
            <a:r>
              <a:rPr lang="pt-PT" dirty="0" smtClean="0"/>
              <a:t>primeiro </a:t>
            </a:r>
            <a:r>
              <a:rPr lang="pt-PT" dirty="0"/>
              <a:t>lugar ao longo da aresta, </a:t>
            </a:r>
            <a:r>
              <a:rPr lang="pt-PT" dirty="0" smtClean="0"/>
              <a:t>sempre que </a:t>
            </a:r>
            <a:r>
              <a:rPr lang="pt-PT" dirty="0"/>
              <a:t>se passa de uma linha de </a:t>
            </a:r>
            <a:r>
              <a:rPr lang="pt-PT" dirty="0" smtClean="0"/>
              <a:t>varrimento </a:t>
            </a:r>
            <a:r>
              <a:rPr lang="pt-PT" dirty="0"/>
              <a:t>para a seguinte (y tem </a:t>
            </a:r>
            <a:r>
              <a:rPr lang="pt-PT" dirty="0" smtClean="0"/>
              <a:t>variação unitária</a:t>
            </a:r>
            <a:r>
              <a:rPr lang="pt-PT" dirty="0"/>
              <a:t>).</a:t>
            </a:r>
          </a:p>
        </p:txBody>
      </p:sp>
      <p:pic>
        <p:nvPicPr>
          <p:cNvPr id="4" name="Content Placeholder 3"/>
          <p:cNvPicPr>
            <a:picLocks noGrp="1" noChangeAspect="1"/>
          </p:cNvPicPr>
          <p:nvPr>
            <p:ph sz="half" idx="2"/>
          </p:nvPr>
        </p:nvPicPr>
        <p:blipFill>
          <a:blip r:embed="rId3"/>
          <a:stretch>
            <a:fillRect/>
          </a:stretch>
        </p:blipFill>
        <p:spPr>
          <a:xfrm>
            <a:off x="6181452" y="2286000"/>
            <a:ext cx="4370933" cy="4022725"/>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20</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705600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PHONG</a:t>
            </a:r>
            <a:endParaRPr lang="pt-PT" dirty="0"/>
          </a:p>
        </p:txBody>
      </p:sp>
      <p:sp>
        <p:nvSpPr>
          <p:cNvPr id="3" name="Text Placeholder 2"/>
          <p:cNvSpPr>
            <a:spLocks noGrp="1"/>
          </p:cNvSpPr>
          <p:nvPr>
            <p:ph type="body" idx="1"/>
          </p:nvPr>
        </p:nvSpPr>
        <p:spPr/>
        <p:txBody>
          <a:bodyPr/>
          <a:lstStyle/>
          <a:p>
            <a:pPr algn="ctr"/>
            <a:r>
              <a:rPr lang="pt-PT" dirty="0" smtClean="0"/>
              <a:t>Gouraud</a:t>
            </a:r>
            <a:endParaRPr lang="pt-PT" dirty="0"/>
          </a:p>
        </p:txBody>
      </p:sp>
      <p:sp>
        <p:nvSpPr>
          <p:cNvPr id="8" name="Text Placeholder 7"/>
          <p:cNvSpPr>
            <a:spLocks noGrp="1"/>
          </p:cNvSpPr>
          <p:nvPr>
            <p:ph type="body" sz="quarter" idx="3"/>
          </p:nvPr>
        </p:nvSpPr>
        <p:spPr/>
        <p:txBody>
          <a:bodyPr/>
          <a:lstStyle/>
          <a:p>
            <a:pPr algn="ctr"/>
            <a:r>
              <a:rPr lang="pt-PT" dirty="0" smtClean="0"/>
              <a:t>Phong</a:t>
            </a:r>
            <a:endParaRPr lang="pt-PT" dirty="0"/>
          </a:p>
        </p:txBody>
      </p:sp>
      <p:sp>
        <p:nvSpPr>
          <p:cNvPr id="5" name="Slide Number Placeholder 4"/>
          <p:cNvSpPr>
            <a:spLocks noGrp="1"/>
          </p:cNvSpPr>
          <p:nvPr>
            <p:ph type="sldNum" sz="quarter" idx="12"/>
          </p:nvPr>
        </p:nvSpPr>
        <p:spPr/>
        <p:txBody>
          <a:bodyPr/>
          <a:lstStyle/>
          <a:p>
            <a:fld id="{867E5644-1E61-4311-A31E-84CB9C7AA8A9}" type="slidenum">
              <a:rPr lang="en-US" smtClean="0"/>
              <a:pPr/>
              <a:t>21</a:t>
            </a:fld>
            <a:endParaRPr lang="en-US" dirty="0"/>
          </a:p>
        </p:txBody>
      </p:sp>
      <p:sp>
        <p:nvSpPr>
          <p:cNvPr id="6" name="Footer Placeholder 5"/>
          <p:cNvSpPr>
            <a:spLocks noGrp="1"/>
          </p:cNvSpPr>
          <p:nvPr>
            <p:ph type="ftr" sz="quarter" idx="13"/>
          </p:nvPr>
        </p:nvSpPr>
        <p:spPr/>
        <p:txBody>
          <a:bodyPr/>
          <a:lstStyle/>
          <a:p>
            <a:r>
              <a:rPr lang="pt-PT" smtClean="0"/>
              <a:t>Fundamentos de Computação Gráfica - Teórica - 2021/22 - César Páris (cparis@isec.pt)</a:t>
            </a:r>
            <a:endParaRPr lang="en-US" dirty="0"/>
          </a:p>
        </p:txBody>
      </p:sp>
      <p:pic>
        <p:nvPicPr>
          <p:cNvPr id="11" name="Content Placeholder 3"/>
          <p:cNvPicPr>
            <a:picLocks noGrp="1" noChangeAspect="1"/>
          </p:cNvPicPr>
          <p:nvPr>
            <p:ph sz="quarter" idx="4"/>
          </p:nvPr>
        </p:nvPicPr>
        <p:blipFill>
          <a:blip r:embed="rId3"/>
          <a:stretch>
            <a:fillRect/>
          </a:stretch>
        </p:blipFill>
        <p:spPr>
          <a:xfrm>
            <a:off x="6706996" y="2967038"/>
            <a:ext cx="3319845" cy="3341687"/>
          </a:xfrm>
          <a:prstGeom prst="rect">
            <a:avLst/>
          </a:prstGeom>
        </p:spPr>
      </p:pic>
      <p:pic>
        <p:nvPicPr>
          <p:cNvPr id="12" name="Content Placeholder 3"/>
          <p:cNvPicPr>
            <a:picLocks noGrp="1" noChangeAspect="1"/>
          </p:cNvPicPr>
          <p:nvPr>
            <p:ph sz="half" idx="2"/>
          </p:nvPr>
        </p:nvPicPr>
        <p:blipFill>
          <a:blip r:embed="rId4"/>
          <a:stretch>
            <a:fillRect/>
          </a:stretch>
        </p:blipFill>
        <p:spPr>
          <a:xfrm>
            <a:off x="1737656" y="2967038"/>
            <a:ext cx="3327126" cy="3341687"/>
          </a:xfrm>
          <a:prstGeom prst="rect">
            <a:avLst/>
          </a:prstGeom>
        </p:spPr>
      </p:pic>
    </p:spTree>
    <p:extLst>
      <p:ext uri="{BB962C8B-B14F-4D97-AF65-F5344CB8AC3E}">
        <p14:creationId xmlns:p14="http://schemas.microsoft.com/office/powerpoint/2010/main" val="3154164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PHONG</a:t>
            </a:r>
            <a:endParaRPr lang="pt-PT" dirty="0"/>
          </a:p>
        </p:txBody>
      </p:sp>
      <p:pic>
        <p:nvPicPr>
          <p:cNvPr id="9" name="Content Placeholder 8"/>
          <p:cNvPicPr>
            <a:picLocks noGrp="1" noChangeAspect="1"/>
          </p:cNvPicPr>
          <p:nvPr>
            <p:ph sz="half" idx="1"/>
          </p:nvPr>
        </p:nvPicPr>
        <p:blipFill>
          <a:blip r:embed="rId3"/>
          <a:stretch>
            <a:fillRect/>
          </a:stretch>
        </p:blipFill>
        <p:spPr>
          <a:xfrm>
            <a:off x="1023938" y="2927720"/>
            <a:ext cx="4754562" cy="2739284"/>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22</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
        <p:nvSpPr>
          <p:cNvPr id="10" name="TextBox 9"/>
          <p:cNvSpPr txBox="1"/>
          <p:nvPr/>
        </p:nvSpPr>
        <p:spPr>
          <a:xfrm>
            <a:off x="3239155" y="2621368"/>
            <a:ext cx="324128" cy="369332"/>
          </a:xfrm>
          <a:prstGeom prst="rect">
            <a:avLst/>
          </a:prstGeom>
          <a:noFill/>
        </p:spPr>
        <p:txBody>
          <a:bodyPr wrap="none" rtlCol="0">
            <a:spAutoFit/>
          </a:bodyPr>
          <a:lstStyle/>
          <a:p>
            <a:r>
              <a:rPr lang="pt-PT" dirty="0" smtClean="0"/>
              <a:t>A</a:t>
            </a:r>
            <a:endParaRPr lang="pt-PT" dirty="0"/>
          </a:p>
        </p:txBody>
      </p:sp>
      <p:sp>
        <p:nvSpPr>
          <p:cNvPr id="11" name="TextBox 10"/>
          <p:cNvSpPr txBox="1"/>
          <p:nvPr/>
        </p:nvSpPr>
        <p:spPr>
          <a:xfrm>
            <a:off x="5454372" y="3091820"/>
            <a:ext cx="300082" cy="369332"/>
          </a:xfrm>
          <a:prstGeom prst="rect">
            <a:avLst/>
          </a:prstGeom>
          <a:noFill/>
        </p:spPr>
        <p:txBody>
          <a:bodyPr wrap="none" rtlCol="0">
            <a:spAutoFit/>
          </a:bodyPr>
          <a:lstStyle/>
          <a:p>
            <a:r>
              <a:rPr lang="pt-PT" dirty="0"/>
              <a:t>B</a:t>
            </a:r>
          </a:p>
        </p:txBody>
      </p:sp>
      <p:sp>
        <p:nvSpPr>
          <p:cNvPr id="12" name="Content Placeholder 11"/>
          <p:cNvSpPr>
            <a:spLocks noGrp="1"/>
          </p:cNvSpPr>
          <p:nvPr>
            <p:ph sz="half" idx="2"/>
          </p:nvPr>
        </p:nvSpPr>
        <p:spPr/>
        <p:txBody>
          <a:bodyPr>
            <a:normAutofit fontScale="92500" lnSpcReduction="20000"/>
          </a:bodyPr>
          <a:lstStyle/>
          <a:p>
            <a:r>
              <a:rPr lang="pt-PT" dirty="0" smtClean="0"/>
              <a:t>Consideremos que </a:t>
            </a:r>
            <a:r>
              <a:rPr lang="pt-PT" dirty="0"/>
              <a:t>a fonte de luz </a:t>
            </a:r>
            <a:r>
              <a:rPr lang="pt-PT" dirty="0" smtClean="0"/>
              <a:t>e o observador se encontram em A.</a:t>
            </a:r>
          </a:p>
          <a:p>
            <a:r>
              <a:rPr lang="pt-PT" dirty="0" smtClean="0"/>
              <a:t>A iluminação dos pontos 2 e 3 pelos sombreamentos de Gouraud e Phong é a mesma, porque se trata de dois vértices. No entanto, porque </a:t>
            </a:r>
            <a:r>
              <a:rPr lang="pt-PT" dirty="0"/>
              <a:t>o ângulo entre a direção da reflexão especular perfeita e a direção do observador é agora muito </a:t>
            </a:r>
            <a:r>
              <a:rPr lang="pt-PT" dirty="0" smtClean="0"/>
              <a:t>maior, a </a:t>
            </a:r>
            <a:r>
              <a:rPr lang="pt-PT" dirty="0"/>
              <a:t>iluminação nos pontos 2 e 3 é menos intensa, </a:t>
            </a:r>
            <a:r>
              <a:rPr lang="pt-PT" dirty="0" smtClean="0"/>
              <a:t>e pode nem sequer possuir brilho significativo.</a:t>
            </a:r>
          </a:p>
          <a:p>
            <a:r>
              <a:rPr lang="pt-PT" dirty="0" smtClean="0"/>
              <a:t>Consequentemente, a interpolação de intensidades do sombreamento de Gouraud entre os pontos 2 e 3 pode fazer desaparecer qualquer brilho que exista no ponto 1.</a:t>
            </a:r>
          </a:p>
        </p:txBody>
      </p:sp>
      <p:sp>
        <p:nvSpPr>
          <p:cNvPr id="13" name="TextBox 12"/>
          <p:cNvSpPr txBox="1"/>
          <p:nvPr/>
        </p:nvSpPr>
        <p:spPr>
          <a:xfrm>
            <a:off x="3401219" y="4085302"/>
            <a:ext cx="311304" cy="369332"/>
          </a:xfrm>
          <a:prstGeom prst="rect">
            <a:avLst/>
          </a:prstGeom>
          <a:noFill/>
        </p:spPr>
        <p:txBody>
          <a:bodyPr wrap="none" rtlCol="0">
            <a:spAutoFit/>
          </a:bodyPr>
          <a:lstStyle/>
          <a:p>
            <a:r>
              <a:rPr lang="pt-PT" dirty="0"/>
              <a:t>1</a:t>
            </a:r>
          </a:p>
        </p:txBody>
      </p:sp>
      <p:sp>
        <p:nvSpPr>
          <p:cNvPr id="14" name="TextBox 13"/>
          <p:cNvSpPr txBox="1"/>
          <p:nvPr/>
        </p:nvSpPr>
        <p:spPr>
          <a:xfrm>
            <a:off x="5143068" y="4297362"/>
            <a:ext cx="311304" cy="369332"/>
          </a:xfrm>
          <a:prstGeom prst="rect">
            <a:avLst/>
          </a:prstGeom>
          <a:noFill/>
        </p:spPr>
        <p:txBody>
          <a:bodyPr wrap="none" rtlCol="0">
            <a:spAutoFit/>
          </a:bodyPr>
          <a:lstStyle/>
          <a:p>
            <a:r>
              <a:rPr lang="pt-PT" dirty="0" smtClean="0"/>
              <a:t>2</a:t>
            </a:r>
            <a:endParaRPr lang="pt-PT" dirty="0"/>
          </a:p>
        </p:txBody>
      </p:sp>
      <p:sp>
        <p:nvSpPr>
          <p:cNvPr id="15" name="TextBox 14"/>
          <p:cNvSpPr txBox="1"/>
          <p:nvPr/>
        </p:nvSpPr>
        <p:spPr>
          <a:xfrm>
            <a:off x="1526036" y="4297362"/>
            <a:ext cx="311304" cy="369332"/>
          </a:xfrm>
          <a:prstGeom prst="rect">
            <a:avLst/>
          </a:prstGeom>
          <a:noFill/>
        </p:spPr>
        <p:txBody>
          <a:bodyPr wrap="none" rtlCol="0">
            <a:spAutoFit/>
          </a:bodyPr>
          <a:lstStyle/>
          <a:p>
            <a:r>
              <a:rPr lang="pt-PT" dirty="0" smtClean="0"/>
              <a:t>3</a:t>
            </a:r>
            <a:endParaRPr lang="pt-PT" dirty="0"/>
          </a:p>
        </p:txBody>
      </p:sp>
    </p:spTree>
    <p:extLst>
      <p:ext uri="{BB962C8B-B14F-4D97-AF65-F5344CB8AC3E}">
        <p14:creationId xmlns:p14="http://schemas.microsoft.com/office/powerpoint/2010/main" val="1413286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Sombreamento de PHONG</a:t>
            </a:r>
            <a:endParaRPr lang="pt-PT" dirty="0"/>
          </a:p>
        </p:txBody>
      </p:sp>
      <p:pic>
        <p:nvPicPr>
          <p:cNvPr id="9" name="Content Placeholder 8"/>
          <p:cNvPicPr>
            <a:picLocks noGrp="1" noChangeAspect="1"/>
          </p:cNvPicPr>
          <p:nvPr>
            <p:ph sz="half" idx="1"/>
          </p:nvPr>
        </p:nvPicPr>
        <p:blipFill>
          <a:blip r:embed="rId3"/>
          <a:stretch>
            <a:fillRect/>
          </a:stretch>
        </p:blipFill>
        <p:spPr>
          <a:xfrm>
            <a:off x="1023938" y="2927720"/>
            <a:ext cx="4754562" cy="2739284"/>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23</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
        <p:nvSpPr>
          <p:cNvPr id="10" name="TextBox 9"/>
          <p:cNvSpPr txBox="1"/>
          <p:nvPr/>
        </p:nvSpPr>
        <p:spPr>
          <a:xfrm>
            <a:off x="3239155" y="2621368"/>
            <a:ext cx="324128" cy="369332"/>
          </a:xfrm>
          <a:prstGeom prst="rect">
            <a:avLst/>
          </a:prstGeom>
          <a:noFill/>
        </p:spPr>
        <p:txBody>
          <a:bodyPr wrap="none" rtlCol="0">
            <a:spAutoFit/>
          </a:bodyPr>
          <a:lstStyle/>
          <a:p>
            <a:r>
              <a:rPr lang="pt-PT" dirty="0" smtClean="0"/>
              <a:t>A</a:t>
            </a:r>
            <a:endParaRPr lang="pt-PT" dirty="0"/>
          </a:p>
        </p:txBody>
      </p:sp>
      <p:sp>
        <p:nvSpPr>
          <p:cNvPr id="11" name="TextBox 10"/>
          <p:cNvSpPr txBox="1"/>
          <p:nvPr/>
        </p:nvSpPr>
        <p:spPr>
          <a:xfrm>
            <a:off x="5454372" y="3091820"/>
            <a:ext cx="300082" cy="369332"/>
          </a:xfrm>
          <a:prstGeom prst="rect">
            <a:avLst/>
          </a:prstGeom>
          <a:noFill/>
        </p:spPr>
        <p:txBody>
          <a:bodyPr wrap="none" rtlCol="0">
            <a:spAutoFit/>
          </a:bodyPr>
          <a:lstStyle/>
          <a:p>
            <a:r>
              <a:rPr lang="pt-PT" dirty="0"/>
              <a:t>B</a:t>
            </a:r>
          </a:p>
        </p:txBody>
      </p:sp>
      <p:sp>
        <p:nvSpPr>
          <p:cNvPr id="12" name="Content Placeholder 11"/>
          <p:cNvSpPr>
            <a:spLocks noGrp="1"/>
          </p:cNvSpPr>
          <p:nvPr>
            <p:ph sz="half" idx="2"/>
          </p:nvPr>
        </p:nvSpPr>
        <p:spPr/>
        <p:txBody>
          <a:bodyPr>
            <a:normAutofit/>
          </a:bodyPr>
          <a:lstStyle/>
          <a:p>
            <a:r>
              <a:rPr lang="pt-PT" dirty="0"/>
              <a:t>Se o observador e a fonte de luz </a:t>
            </a:r>
            <a:r>
              <a:rPr lang="pt-PT" dirty="0" smtClean="0"/>
              <a:t>estivessem </a:t>
            </a:r>
            <a:r>
              <a:rPr lang="pt-PT" dirty="0"/>
              <a:t>em B, o ponto 2, </a:t>
            </a:r>
            <a:r>
              <a:rPr lang="pt-PT" dirty="0" smtClean="0"/>
              <a:t>encontrar-se--ia intensamente iluminado</a:t>
            </a:r>
            <a:r>
              <a:rPr lang="pt-PT" dirty="0"/>
              <a:t>. </a:t>
            </a:r>
            <a:endParaRPr lang="pt-PT" dirty="0" smtClean="0"/>
          </a:p>
          <a:p>
            <a:r>
              <a:rPr lang="pt-PT" dirty="0" smtClean="0"/>
              <a:t>Esta i</a:t>
            </a:r>
            <a:r>
              <a:rPr lang="pt-PT" dirty="0"/>
              <a:t>luminação elevada </a:t>
            </a:r>
            <a:r>
              <a:rPr lang="pt-PT" dirty="0" smtClean="0"/>
              <a:t>faria com que o sombreamento de Gouraud alargasse exageradamente a zona com brilho na direção do ponto 3, quando, na realidade esta zona estaria confinada a uma área mais restrita próxima do ponto 2.</a:t>
            </a:r>
            <a:endParaRPr lang="pt-PT" dirty="0"/>
          </a:p>
          <a:p>
            <a:endParaRPr lang="pt-PT" dirty="0" smtClean="0"/>
          </a:p>
        </p:txBody>
      </p:sp>
      <p:sp>
        <p:nvSpPr>
          <p:cNvPr id="13" name="TextBox 12"/>
          <p:cNvSpPr txBox="1"/>
          <p:nvPr/>
        </p:nvSpPr>
        <p:spPr>
          <a:xfrm>
            <a:off x="3401219" y="4085302"/>
            <a:ext cx="311304" cy="369332"/>
          </a:xfrm>
          <a:prstGeom prst="rect">
            <a:avLst/>
          </a:prstGeom>
          <a:noFill/>
        </p:spPr>
        <p:txBody>
          <a:bodyPr wrap="none" rtlCol="0">
            <a:spAutoFit/>
          </a:bodyPr>
          <a:lstStyle/>
          <a:p>
            <a:r>
              <a:rPr lang="pt-PT" dirty="0"/>
              <a:t>1</a:t>
            </a:r>
          </a:p>
        </p:txBody>
      </p:sp>
      <p:sp>
        <p:nvSpPr>
          <p:cNvPr id="14" name="TextBox 13"/>
          <p:cNvSpPr txBox="1"/>
          <p:nvPr/>
        </p:nvSpPr>
        <p:spPr>
          <a:xfrm>
            <a:off x="5143068" y="4297362"/>
            <a:ext cx="311304" cy="369332"/>
          </a:xfrm>
          <a:prstGeom prst="rect">
            <a:avLst/>
          </a:prstGeom>
          <a:noFill/>
        </p:spPr>
        <p:txBody>
          <a:bodyPr wrap="none" rtlCol="0">
            <a:spAutoFit/>
          </a:bodyPr>
          <a:lstStyle/>
          <a:p>
            <a:r>
              <a:rPr lang="pt-PT" dirty="0" smtClean="0"/>
              <a:t>2</a:t>
            </a:r>
            <a:endParaRPr lang="pt-PT" dirty="0"/>
          </a:p>
        </p:txBody>
      </p:sp>
      <p:sp>
        <p:nvSpPr>
          <p:cNvPr id="15" name="TextBox 14"/>
          <p:cNvSpPr txBox="1"/>
          <p:nvPr/>
        </p:nvSpPr>
        <p:spPr>
          <a:xfrm>
            <a:off x="1526036" y="4297362"/>
            <a:ext cx="311304" cy="369332"/>
          </a:xfrm>
          <a:prstGeom prst="rect">
            <a:avLst/>
          </a:prstGeom>
          <a:noFill/>
        </p:spPr>
        <p:txBody>
          <a:bodyPr wrap="none" rtlCol="0">
            <a:spAutoFit/>
          </a:bodyPr>
          <a:lstStyle/>
          <a:p>
            <a:r>
              <a:rPr lang="pt-PT" dirty="0" smtClean="0"/>
              <a:t>3</a:t>
            </a:r>
            <a:endParaRPr lang="pt-PT" dirty="0"/>
          </a:p>
        </p:txBody>
      </p:sp>
    </p:spTree>
    <p:extLst>
      <p:ext uri="{BB962C8B-B14F-4D97-AF65-F5344CB8AC3E}">
        <p14:creationId xmlns:p14="http://schemas.microsoft.com/office/powerpoint/2010/main" val="3535786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pt-PT" dirty="0"/>
              <a:t>O método de sombreamento de Phong é computacionalmente mais pesado </a:t>
            </a:r>
            <a:r>
              <a:rPr lang="pt-PT" dirty="0" smtClean="0"/>
              <a:t>do que o sombreamento de Gouraud,  uma vez que </a:t>
            </a:r>
            <a:r>
              <a:rPr lang="pt-PT" dirty="0"/>
              <a:t>é </a:t>
            </a:r>
            <a:r>
              <a:rPr lang="pt-PT" dirty="0" smtClean="0"/>
              <a:t>necessário </a:t>
            </a:r>
            <a:r>
              <a:rPr lang="pt-PT" dirty="0"/>
              <a:t>calcular a cor, por </a:t>
            </a:r>
            <a:r>
              <a:rPr lang="pt-PT" dirty="0" smtClean="0"/>
              <a:t>aplicação </a:t>
            </a:r>
            <a:r>
              <a:rPr lang="pt-PT" dirty="0"/>
              <a:t>do modelo de sombreamento de Phong </a:t>
            </a:r>
            <a:r>
              <a:rPr lang="pt-PT" dirty="0" smtClean="0"/>
              <a:t>a todos </a:t>
            </a:r>
            <a:r>
              <a:rPr lang="pt-PT" dirty="0"/>
              <a:t>as </a:t>
            </a:r>
            <a:r>
              <a:rPr lang="pt-PT" dirty="0" smtClean="0"/>
              <a:t>quadrículas </a:t>
            </a:r>
            <a:r>
              <a:rPr lang="pt-PT" dirty="0"/>
              <a:t>da </a:t>
            </a:r>
            <a:r>
              <a:rPr lang="pt-PT" dirty="0" smtClean="0"/>
              <a:t>faceta e normalizar as normais locais.</a:t>
            </a:r>
            <a:endParaRPr lang="pt-PT" dirty="0"/>
          </a:p>
        </p:txBody>
      </p:sp>
      <p:sp>
        <p:nvSpPr>
          <p:cNvPr id="7" name="Title 6"/>
          <p:cNvSpPr>
            <a:spLocks noGrp="1"/>
          </p:cNvSpPr>
          <p:nvPr>
            <p:ph type="title"/>
          </p:nvPr>
        </p:nvSpPr>
        <p:spPr/>
        <p:txBody>
          <a:bodyPr/>
          <a:lstStyle/>
          <a:p>
            <a:r>
              <a:rPr lang="pt-PT" dirty="0" smtClean="0"/>
              <a:t>Sombreamento de PHONG</a:t>
            </a:r>
            <a:endParaRPr lang="pt-PT" dirty="0"/>
          </a:p>
        </p:txBody>
      </p:sp>
      <p:pic>
        <p:nvPicPr>
          <p:cNvPr id="4" name="Content Placeholder 3"/>
          <p:cNvPicPr>
            <a:picLocks noGrp="1" noChangeAspect="1"/>
          </p:cNvPicPr>
          <p:nvPr>
            <p:ph sz="half" idx="2"/>
          </p:nvPr>
        </p:nvPicPr>
        <p:blipFill>
          <a:blip r:embed="rId3"/>
          <a:stretch>
            <a:fillRect/>
          </a:stretch>
        </p:blipFill>
        <p:spPr>
          <a:xfrm>
            <a:off x="6368703" y="2286000"/>
            <a:ext cx="3996432" cy="4022725"/>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24</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2913229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pt-PT" dirty="0" smtClean="0"/>
              <a:t>Limitações do sombreamento usando Aproximações </a:t>
            </a:r>
            <a:r>
              <a:rPr lang="pt-PT" dirty="0"/>
              <a:t>Interpoladas</a:t>
            </a:r>
          </a:p>
        </p:txBody>
      </p:sp>
      <p:sp>
        <p:nvSpPr>
          <p:cNvPr id="10" name="Content Placeholder 9"/>
          <p:cNvSpPr>
            <a:spLocks noGrp="1"/>
          </p:cNvSpPr>
          <p:nvPr>
            <p:ph idx="1"/>
          </p:nvPr>
        </p:nvSpPr>
        <p:spPr/>
        <p:txBody>
          <a:bodyPr>
            <a:normAutofit/>
          </a:bodyPr>
          <a:lstStyle/>
          <a:p>
            <a:pPr>
              <a:buFont typeface="Wingdings" panose="05000000000000000000" pitchFamily="2" charset="2"/>
              <a:buChar char="§"/>
            </a:pPr>
            <a:r>
              <a:rPr lang="pt-PT" sz="2800" b="1" dirty="0" smtClean="0"/>
              <a:t> </a:t>
            </a:r>
            <a:r>
              <a:rPr lang="pt-PT" sz="2800" dirty="0" smtClean="0"/>
              <a:t>Silhueta poligonal</a:t>
            </a:r>
          </a:p>
          <a:p>
            <a:pPr>
              <a:buFont typeface="Wingdings" panose="05000000000000000000" pitchFamily="2" charset="2"/>
              <a:buChar char="§"/>
            </a:pPr>
            <a:r>
              <a:rPr lang="pt-PT" sz="2800" dirty="0" smtClean="0"/>
              <a:t> Distorção de perspetiva</a:t>
            </a:r>
          </a:p>
          <a:p>
            <a:pPr>
              <a:buFont typeface="Wingdings" panose="05000000000000000000" pitchFamily="2" charset="2"/>
              <a:buChar char="§"/>
            </a:pPr>
            <a:r>
              <a:rPr lang="pt-PT" sz="2800" dirty="0" smtClean="0"/>
              <a:t> Orientação de polígonos</a:t>
            </a:r>
          </a:p>
          <a:p>
            <a:pPr>
              <a:buFont typeface="Wingdings" panose="05000000000000000000" pitchFamily="2" charset="2"/>
              <a:buChar char="§"/>
            </a:pPr>
            <a:r>
              <a:rPr lang="pt-PT" sz="2800" dirty="0" smtClean="0"/>
              <a:t> Vértices não partilhados</a:t>
            </a:r>
          </a:p>
          <a:p>
            <a:pPr>
              <a:buFont typeface="Wingdings" panose="05000000000000000000" pitchFamily="2" charset="2"/>
              <a:buChar char="§"/>
            </a:pPr>
            <a:r>
              <a:rPr lang="pt-PT" sz="2800" dirty="0" smtClean="0"/>
              <a:t> Normais incorretas nos vértices</a:t>
            </a:r>
            <a:endParaRPr lang="pt-PT" sz="2800" dirty="0"/>
          </a:p>
        </p:txBody>
      </p:sp>
      <p:sp>
        <p:nvSpPr>
          <p:cNvPr id="7" name="Slide Number Placeholder 6"/>
          <p:cNvSpPr>
            <a:spLocks noGrp="1"/>
          </p:cNvSpPr>
          <p:nvPr>
            <p:ph type="sldNum" sz="quarter" idx="12"/>
          </p:nvPr>
        </p:nvSpPr>
        <p:spPr/>
        <p:txBody>
          <a:bodyPr/>
          <a:lstStyle/>
          <a:p>
            <a:fld id="{4FAB73BC-B049-4115-A692-8D63A059BFB8}" type="slidenum">
              <a:rPr lang="en-US" smtClean="0"/>
              <a:t>25</a:t>
            </a:fld>
            <a:endParaRPr lang="en-US" dirty="0"/>
          </a:p>
        </p:txBody>
      </p:sp>
      <p:sp>
        <p:nvSpPr>
          <p:cNvPr id="8" name="Footer Placeholder 7"/>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348577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pt-PT" dirty="0" smtClean="0"/>
              <a:t>Limitações do sombreamento usando Aproximações </a:t>
            </a:r>
            <a:r>
              <a:rPr lang="pt-PT" dirty="0"/>
              <a:t>Interpoladas</a:t>
            </a:r>
          </a:p>
        </p:txBody>
      </p:sp>
      <p:sp>
        <p:nvSpPr>
          <p:cNvPr id="10" name="Content Placeholder 9"/>
          <p:cNvSpPr>
            <a:spLocks noGrp="1"/>
          </p:cNvSpPr>
          <p:nvPr>
            <p:ph idx="1"/>
          </p:nvPr>
        </p:nvSpPr>
        <p:spPr/>
        <p:txBody>
          <a:bodyPr>
            <a:normAutofit/>
          </a:bodyPr>
          <a:lstStyle/>
          <a:p>
            <a:pPr>
              <a:buFont typeface="Wingdings" panose="05000000000000000000" pitchFamily="2" charset="2"/>
              <a:buChar char="§"/>
            </a:pPr>
            <a:r>
              <a:rPr lang="pt-PT" sz="2800" b="1" dirty="0" smtClean="0"/>
              <a:t> Silhueta poligonal</a:t>
            </a:r>
          </a:p>
          <a:p>
            <a:pPr>
              <a:buFont typeface="Wingdings" panose="05000000000000000000" pitchFamily="2" charset="2"/>
              <a:buChar char="§"/>
            </a:pPr>
            <a:r>
              <a:rPr lang="pt-PT" sz="2800" dirty="0" smtClean="0"/>
              <a:t> Distorção de perspetiva</a:t>
            </a:r>
          </a:p>
          <a:p>
            <a:pPr>
              <a:buFont typeface="Wingdings" panose="05000000000000000000" pitchFamily="2" charset="2"/>
              <a:buChar char="§"/>
            </a:pPr>
            <a:r>
              <a:rPr lang="pt-PT" sz="2800" dirty="0" smtClean="0"/>
              <a:t> Orientação de polígonos</a:t>
            </a:r>
          </a:p>
          <a:p>
            <a:pPr>
              <a:buFont typeface="Wingdings" panose="05000000000000000000" pitchFamily="2" charset="2"/>
              <a:buChar char="§"/>
            </a:pPr>
            <a:r>
              <a:rPr lang="pt-PT" sz="2800" dirty="0" smtClean="0"/>
              <a:t> Vértices não partilhados</a:t>
            </a:r>
          </a:p>
          <a:p>
            <a:pPr>
              <a:buFont typeface="Wingdings" panose="05000000000000000000" pitchFamily="2" charset="2"/>
              <a:buChar char="§"/>
            </a:pPr>
            <a:r>
              <a:rPr lang="pt-PT" sz="2800" dirty="0" smtClean="0"/>
              <a:t> Normais incorretas nos vértices</a:t>
            </a:r>
            <a:endParaRPr lang="pt-PT" sz="2800" dirty="0"/>
          </a:p>
        </p:txBody>
      </p:sp>
      <p:sp>
        <p:nvSpPr>
          <p:cNvPr id="7" name="Slide Number Placeholder 6"/>
          <p:cNvSpPr>
            <a:spLocks noGrp="1"/>
          </p:cNvSpPr>
          <p:nvPr>
            <p:ph type="sldNum" sz="quarter" idx="12"/>
          </p:nvPr>
        </p:nvSpPr>
        <p:spPr/>
        <p:txBody>
          <a:bodyPr/>
          <a:lstStyle/>
          <a:p>
            <a:fld id="{4FAB73BC-B049-4115-A692-8D63A059BFB8}" type="slidenum">
              <a:rPr lang="en-US" smtClean="0"/>
              <a:t>26</a:t>
            </a:fld>
            <a:endParaRPr lang="en-US" dirty="0"/>
          </a:p>
        </p:txBody>
      </p:sp>
      <p:sp>
        <p:nvSpPr>
          <p:cNvPr id="8" name="Footer Placeholder 7"/>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576938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pt-PT" dirty="0"/>
              <a:t>Silhueta </a:t>
            </a:r>
            <a:r>
              <a:rPr lang="pt-PT" dirty="0" smtClean="0"/>
              <a:t>poligonal</a:t>
            </a:r>
            <a:endParaRPr lang="pt-PT" dirty="0"/>
          </a:p>
        </p:txBody>
      </p:sp>
      <p:sp>
        <p:nvSpPr>
          <p:cNvPr id="8" name="Content Placeholder 7"/>
          <p:cNvSpPr>
            <a:spLocks noGrp="1"/>
          </p:cNvSpPr>
          <p:nvPr>
            <p:ph sz="half" idx="1"/>
          </p:nvPr>
        </p:nvSpPr>
        <p:spPr/>
        <p:txBody>
          <a:bodyPr/>
          <a:lstStyle/>
          <a:p>
            <a:r>
              <a:rPr lang="pt-PT" dirty="0" smtClean="0"/>
              <a:t>Este problema manifesta-se no aspeto poligonal das silhuetas dos objetos de cena </a:t>
            </a:r>
            <a:r>
              <a:rPr lang="pt-PT" dirty="0" err="1" smtClean="0"/>
              <a:t>tesselados</a:t>
            </a:r>
            <a:r>
              <a:rPr lang="pt-PT" dirty="0" smtClean="0"/>
              <a:t> por polígonos.</a:t>
            </a:r>
          </a:p>
          <a:p>
            <a:r>
              <a:rPr lang="pt-PT" dirty="0" err="1" smtClean="0"/>
              <a:t>Tesselações</a:t>
            </a:r>
            <a:r>
              <a:rPr lang="pt-PT" dirty="0" smtClean="0"/>
              <a:t> que produzem polígonos de menor dimensão reduzirão os efeitos desta limitação, à custa de um processamento mais pesado, mas não resolverão totalmente o problema.</a:t>
            </a:r>
            <a:endParaRPr lang="pt-PT" dirty="0"/>
          </a:p>
        </p:txBody>
      </p:sp>
      <p:pic>
        <p:nvPicPr>
          <p:cNvPr id="10" name="Content Placeholder 9"/>
          <p:cNvPicPr>
            <a:picLocks noGrp="1" noChangeAspect="1"/>
          </p:cNvPicPr>
          <p:nvPr>
            <p:ph sz="half" idx="2"/>
          </p:nvPr>
        </p:nvPicPr>
        <p:blipFill>
          <a:blip r:embed="rId2"/>
          <a:stretch>
            <a:fillRect/>
          </a:stretch>
        </p:blipFill>
        <p:spPr>
          <a:xfrm>
            <a:off x="7295207" y="3239940"/>
            <a:ext cx="2143424" cy="2114845"/>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27</a:t>
            </a:fld>
            <a:endParaRPr lang="en-US" dirty="0"/>
          </a:p>
        </p:txBody>
      </p:sp>
      <p:sp>
        <p:nvSpPr>
          <p:cNvPr id="4" name="Footer Placeholder 3"/>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4082834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pt-PT" dirty="0" smtClean="0"/>
              <a:t>Limitações do sombreamento usando Aproximações </a:t>
            </a:r>
            <a:r>
              <a:rPr lang="pt-PT" dirty="0"/>
              <a:t>Interpoladas</a:t>
            </a:r>
          </a:p>
        </p:txBody>
      </p:sp>
      <p:sp>
        <p:nvSpPr>
          <p:cNvPr id="10" name="Content Placeholder 9"/>
          <p:cNvSpPr>
            <a:spLocks noGrp="1"/>
          </p:cNvSpPr>
          <p:nvPr>
            <p:ph idx="1"/>
          </p:nvPr>
        </p:nvSpPr>
        <p:spPr/>
        <p:txBody>
          <a:bodyPr>
            <a:normAutofit/>
          </a:bodyPr>
          <a:lstStyle/>
          <a:p>
            <a:pPr>
              <a:buFont typeface="Wingdings" panose="05000000000000000000" pitchFamily="2" charset="2"/>
              <a:buChar char="§"/>
            </a:pPr>
            <a:r>
              <a:rPr lang="pt-PT" sz="2800" b="1" dirty="0" smtClean="0"/>
              <a:t> </a:t>
            </a:r>
            <a:r>
              <a:rPr lang="pt-PT" sz="2800" dirty="0" smtClean="0"/>
              <a:t>Silhueta poligonal</a:t>
            </a:r>
          </a:p>
          <a:p>
            <a:pPr>
              <a:buFont typeface="Wingdings" panose="05000000000000000000" pitchFamily="2" charset="2"/>
              <a:buChar char="§"/>
            </a:pPr>
            <a:r>
              <a:rPr lang="pt-PT" sz="2800" dirty="0" smtClean="0"/>
              <a:t> </a:t>
            </a:r>
            <a:r>
              <a:rPr lang="pt-PT" sz="2800" b="1" dirty="0" smtClean="0"/>
              <a:t>Distorção de perspetiva</a:t>
            </a:r>
          </a:p>
          <a:p>
            <a:pPr>
              <a:buFont typeface="Wingdings" panose="05000000000000000000" pitchFamily="2" charset="2"/>
              <a:buChar char="§"/>
            </a:pPr>
            <a:r>
              <a:rPr lang="pt-PT" sz="2800" dirty="0" smtClean="0"/>
              <a:t> Orientação de polígonos</a:t>
            </a:r>
          </a:p>
          <a:p>
            <a:pPr>
              <a:buFont typeface="Wingdings" panose="05000000000000000000" pitchFamily="2" charset="2"/>
              <a:buChar char="§"/>
            </a:pPr>
            <a:r>
              <a:rPr lang="pt-PT" sz="2800" dirty="0" smtClean="0"/>
              <a:t> Vértices não partilhados</a:t>
            </a:r>
          </a:p>
          <a:p>
            <a:pPr>
              <a:buFont typeface="Wingdings" panose="05000000000000000000" pitchFamily="2" charset="2"/>
              <a:buChar char="§"/>
            </a:pPr>
            <a:r>
              <a:rPr lang="pt-PT" sz="2800" dirty="0" smtClean="0"/>
              <a:t> Normais incorretas nos vértices</a:t>
            </a:r>
            <a:endParaRPr lang="pt-PT" sz="2800" dirty="0"/>
          </a:p>
        </p:txBody>
      </p:sp>
      <p:sp>
        <p:nvSpPr>
          <p:cNvPr id="7" name="Slide Number Placeholder 6"/>
          <p:cNvSpPr>
            <a:spLocks noGrp="1"/>
          </p:cNvSpPr>
          <p:nvPr>
            <p:ph type="sldNum" sz="quarter" idx="12"/>
          </p:nvPr>
        </p:nvSpPr>
        <p:spPr/>
        <p:txBody>
          <a:bodyPr/>
          <a:lstStyle/>
          <a:p>
            <a:fld id="{4FAB73BC-B049-4115-A692-8D63A059BFB8}" type="slidenum">
              <a:rPr lang="en-US" smtClean="0"/>
              <a:t>28</a:t>
            </a:fld>
            <a:endParaRPr lang="en-US" dirty="0"/>
          </a:p>
        </p:txBody>
      </p:sp>
      <p:sp>
        <p:nvSpPr>
          <p:cNvPr id="8" name="Footer Placeholder 7"/>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4021489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pt-PT" dirty="0"/>
              <a:t>Distorção de </a:t>
            </a:r>
            <a:r>
              <a:rPr lang="pt-PT" dirty="0" smtClean="0"/>
              <a:t>perspetiva</a:t>
            </a:r>
            <a:endParaRPr lang="pt-PT" dirty="0"/>
          </a:p>
        </p:txBody>
      </p:sp>
      <p:sp>
        <p:nvSpPr>
          <p:cNvPr id="2" name="Content Placeholder 1"/>
          <p:cNvSpPr>
            <a:spLocks noGrp="1"/>
          </p:cNvSpPr>
          <p:nvPr>
            <p:ph idx="1"/>
          </p:nvPr>
        </p:nvSpPr>
        <p:spPr/>
        <p:txBody>
          <a:bodyPr/>
          <a:lstStyle/>
          <a:p>
            <a:r>
              <a:rPr lang="pt-PT" dirty="0" smtClean="0"/>
              <a:t>A projeção em perspetiva distorce a dimensão dos objetos de modo desigual.</a:t>
            </a:r>
          </a:p>
          <a:p>
            <a:r>
              <a:rPr lang="pt-PT" dirty="0" smtClean="0"/>
              <a:t>A dimensão projetada de um objeto a maior distância do observador é menor do que a dimensão projetada do mesmo objeto quando se encontra perto do observador. Mas o sombreamento interpolado, como opera no espaço do dispositivo não tem em conta tal redução desigual da dimensão com a profundidade, interpolando linearmente intensidades luminosas ou normais.</a:t>
            </a:r>
          </a:p>
          <a:p>
            <a:r>
              <a:rPr lang="pt-PT" dirty="0" smtClean="0"/>
              <a:t>Em imagens resultantes de projeção em perspetiva, só nos vértices, ou quando uma primitiva gráfica tem a mesma profundidade em todos os seus pontos, se verifica a igualdade entre os valores de iluminação calculados por interpolação e os valores correspondentes que se obteriam calculando a iluminação no espaço de cena.</a:t>
            </a:r>
            <a:endParaRPr lang="pt-PT"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29</a:t>
            </a:fld>
            <a:endParaRPr lang="en-US" dirty="0"/>
          </a:p>
        </p:txBody>
      </p:sp>
      <p:sp>
        <p:nvSpPr>
          <p:cNvPr id="4" name="Footer Placeholder 3"/>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1077411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O que são sombras?</a:t>
            </a:r>
            <a:endParaRPr lang="pt-PT" dirty="0"/>
          </a:p>
        </p:txBody>
      </p:sp>
      <p:sp>
        <p:nvSpPr>
          <p:cNvPr id="3" name="Content Placeholder 2"/>
          <p:cNvSpPr>
            <a:spLocks noGrp="1"/>
          </p:cNvSpPr>
          <p:nvPr>
            <p:ph sz="half" idx="1"/>
          </p:nvPr>
        </p:nvSpPr>
        <p:spPr/>
        <p:txBody>
          <a:bodyPr/>
          <a:lstStyle/>
          <a:p>
            <a:r>
              <a:rPr lang="pt-PT" dirty="0"/>
              <a:t>Sombras podem ser consideradas áreas escondidas da </a:t>
            </a:r>
            <a:r>
              <a:rPr lang="pt-PT" dirty="0" smtClean="0"/>
              <a:t>fonte de luz</a:t>
            </a:r>
            <a:endParaRPr lang="pt-PT" dirty="0"/>
          </a:p>
          <a:p>
            <a:endParaRPr lang="pt-PT" dirty="0" smtClean="0"/>
          </a:p>
          <a:p>
            <a:r>
              <a:rPr lang="pt-PT" dirty="0" smtClean="0"/>
              <a:t>Podemos </a:t>
            </a:r>
            <a:r>
              <a:rPr lang="pt-PT" dirty="0"/>
              <a:t>encontrar sombras </a:t>
            </a:r>
            <a:r>
              <a:rPr lang="pt-PT" dirty="0" smtClean="0"/>
              <a:t>na superfície </a:t>
            </a:r>
            <a:r>
              <a:rPr lang="pt-PT" dirty="0"/>
              <a:t>A devido ao objeto B </a:t>
            </a:r>
            <a:r>
              <a:rPr lang="pt-PT" dirty="0" smtClean="0"/>
              <a:t>através da projeção de B em A, com a fonte de luz como centro de projeção</a:t>
            </a:r>
            <a:endParaRPr lang="pt-PT" dirty="0"/>
          </a:p>
        </p:txBody>
      </p:sp>
      <p:pic>
        <p:nvPicPr>
          <p:cNvPr id="9" name="Content Placeholder 8"/>
          <p:cNvPicPr>
            <a:picLocks noGrp="1" noChangeAspect="1"/>
          </p:cNvPicPr>
          <p:nvPr>
            <p:ph sz="half" idx="2"/>
          </p:nvPr>
        </p:nvPicPr>
        <p:blipFill>
          <a:blip r:embed="rId2"/>
          <a:stretch>
            <a:fillRect/>
          </a:stretch>
        </p:blipFill>
        <p:spPr>
          <a:xfrm>
            <a:off x="5989638" y="2519045"/>
            <a:ext cx="4754562" cy="3556634"/>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3</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780483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pt-PT" dirty="0" smtClean="0"/>
              <a:t>Limitações do sombreamento usando Aproximações </a:t>
            </a:r>
            <a:r>
              <a:rPr lang="pt-PT" dirty="0"/>
              <a:t>Interpoladas</a:t>
            </a:r>
          </a:p>
        </p:txBody>
      </p:sp>
      <p:sp>
        <p:nvSpPr>
          <p:cNvPr id="10" name="Content Placeholder 9"/>
          <p:cNvSpPr>
            <a:spLocks noGrp="1"/>
          </p:cNvSpPr>
          <p:nvPr>
            <p:ph idx="1"/>
          </p:nvPr>
        </p:nvSpPr>
        <p:spPr/>
        <p:txBody>
          <a:bodyPr>
            <a:normAutofit/>
          </a:bodyPr>
          <a:lstStyle/>
          <a:p>
            <a:pPr>
              <a:buFont typeface="Wingdings" panose="05000000000000000000" pitchFamily="2" charset="2"/>
              <a:buChar char="§"/>
            </a:pPr>
            <a:r>
              <a:rPr lang="pt-PT" sz="2800" b="1" dirty="0" smtClean="0"/>
              <a:t> </a:t>
            </a:r>
            <a:r>
              <a:rPr lang="pt-PT" sz="2800" dirty="0" smtClean="0"/>
              <a:t>Silhueta poligonal</a:t>
            </a:r>
          </a:p>
          <a:p>
            <a:pPr>
              <a:buFont typeface="Wingdings" panose="05000000000000000000" pitchFamily="2" charset="2"/>
              <a:buChar char="§"/>
            </a:pPr>
            <a:r>
              <a:rPr lang="pt-PT" sz="2800" dirty="0" smtClean="0"/>
              <a:t> Distorção de perspetiva</a:t>
            </a:r>
          </a:p>
          <a:p>
            <a:pPr>
              <a:buFont typeface="Wingdings" panose="05000000000000000000" pitchFamily="2" charset="2"/>
              <a:buChar char="§"/>
            </a:pPr>
            <a:r>
              <a:rPr lang="pt-PT" sz="2800" dirty="0" smtClean="0"/>
              <a:t> </a:t>
            </a:r>
            <a:r>
              <a:rPr lang="pt-PT" sz="2800" b="1" dirty="0" smtClean="0"/>
              <a:t>Orientação de polígonos</a:t>
            </a:r>
          </a:p>
          <a:p>
            <a:pPr>
              <a:buFont typeface="Wingdings" panose="05000000000000000000" pitchFamily="2" charset="2"/>
              <a:buChar char="§"/>
            </a:pPr>
            <a:r>
              <a:rPr lang="pt-PT" sz="2800" dirty="0" smtClean="0"/>
              <a:t> Vértices não partilhados</a:t>
            </a:r>
          </a:p>
          <a:p>
            <a:pPr>
              <a:buFont typeface="Wingdings" panose="05000000000000000000" pitchFamily="2" charset="2"/>
              <a:buChar char="§"/>
            </a:pPr>
            <a:r>
              <a:rPr lang="pt-PT" sz="2800" dirty="0" smtClean="0"/>
              <a:t> Normais incorretas nos vértices</a:t>
            </a:r>
            <a:endParaRPr lang="pt-PT" sz="2800" dirty="0"/>
          </a:p>
        </p:txBody>
      </p:sp>
      <p:sp>
        <p:nvSpPr>
          <p:cNvPr id="7" name="Slide Number Placeholder 6"/>
          <p:cNvSpPr>
            <a:spLocks noGrp="1"/>
          </p:cNvSpPr>
          <p:nvPr>
            <p:ph type="sldNum" sz="quarter" idx="12"/>
          </p:nvPr>
        </p:nvSpPr>
        <p:spPr/>
        <p:txBody>
          <a:bodyPr/>
          <a:lstStyle/>
          <a:p>
            <a:fld id="{4FAB73BC-B049-4115-A692-8D63A059BFB8}" type="slidenum">
              <a:rPr lang="en-US" smtClean="0"/>
              <a:t>30</a:t>
            </a:fld>
            <a:endParaRPr lang="en-US" dirty="0"/>
          </a:p>
        </p:txBody>
      </p:sp>
      <p:sp>
        <p:nvSpPr>
          <p:cNvPr id="8" name="Footer Placeholder 7"/>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214713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pt-PT" dirty="0"/>
              <a:t>Orientação de </a:t>
            </a:r>
            <a:r>
              <a:rPr lang="pt-PT" dirty="0" smtClean="0"/>
              <a:t>polígonos</a:t>
            </a:r>
            <a:endParaRPr lang="pt-PT" dirty="0"/>
          </a:p>
        </p:txBody>
      </p:sp>
      <p:pic>
        <p:nvPicPr>
          <p:cNvPr id="2" name="Content Placeholder 1"/>
          <p:cNvPicPr>
            <a:picLocks noGrp="1" noChangeAspect="1"/>
          </p:cNvPicPr>
          <p:nvPr>
            <p:ph sz="half" idx="1"/>
          </p:nvPr>
        </p:nvPicPr>
        <p:blipFill>
          <a:blip r:embed="rId3"/>
          <a:stretch>
            <a:fillRect/>
          </a:stretch>
        </p:blipFill>
        <p:spPr>
          <a:xfrm>
            <a:off x="1023938" y="2449562"/>
            <a:ext cx="4754562" cy="3125101"/>
          </a:xfrm>
          <a:prstGeom prst="rect">
            <a:avLst/>
          </a:prstGeom>
        </p:spPr>
      </p:pic>
      <p:pic>
        <p:nvPicPr>
          <p:cNvPr id="5" name="Content Placeholder 4"/>
          <p:cNvPicPr>
            <a:picLocks noGrp="1" noChangeAspect="1"/>
          </p:cNvPicPr>
          <p:nvPr>
            <p:ph sz="half" idx="2"/>
          </p:nvPr>
        </p:nvPicPr>
        <p:blipFill>
          <a:blip r:embed="rId4"/>
          <a:stretch>
            <a:fillRect/>
          </a:stretch>
        </p:blipFill>
        <p:spPr>
          <a:xfrm>
            <a:off x="6614689" y="2721296"/>
            <a:ext cx="4391638" cy="2581635"/>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31</a:t>
            </a:fld>
            <a:endParaRPr lang="en-US" dirty="0"/>
          </a:p>
        </p:txBody>
      </p:sp>
      <p:sp>
        <p:nvSpPr>
          <p:cNvPr id="4" name="Footer Placeholder 3"/>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
        <p:nvSpPr>
          <p:cNvPr id="6" name="TextBox 5"/>
          <p:cNvSpPr txBox="1"/>
          <p:nvPr/>
        </p:nvSpPr>
        <p:spPr>
          <a:xfrm>
            <a:off x="1810958" y="5574663"/>
            <a:ext cx="3180521" cy="646331"/>
          </a:xfrm>
          <a:prstGeom prst="rect">
            <a:avLst/>
          </a:prstGeom>
          <a:noFill/>
        </p:spPr>
        <p:txBody>
          <a:bodyPr wrap="square" rtlCol="0">
            <a:spAutoFit/>
          </a:bodyPr>
          <a:lstStyle/>
          <a:p>
            <a:pPr algn="ctr"/>
            <a:r>
              <a:rPr lang="pt-PT" dirty="0"/>
              <a:t>Sombreamento da faceta seguido de </a:t>
            </a:r>
            <a:r>
              <a:rPr lang="pt-PT" dirty="0" smtClean="0"/>
              <a:t>rotação </a:t>
            </a:r>
            <a:r>
              <a:rPr lang="pt-PT" dirty="0"/>
              <a:t>de </a:t>
            </a:r>
            <a:r>
              <a:rPr lang="pt-PT" dirty="0" smtClean="0"/>
              <a:t>90º</a:t>
            </a:r>
            <a:endParaRPr lang="pt-PT" dirty="0"/>
          </a:p>
        </p:txBody>
      </p:sp>
      <p:sp>
        <p:nvSpPr>
          <p:cNvPr id="10" name="TextBox 9"/>
          <p:cNvSpPr txBox="1"/>
          <p:nvPr/>
        </p:nvSpPr>
        <p:spPr>
          <a:xfrm>
            <a:off x="7403571" y="5574663"/>
            <a:ext cx="2813874" cy="646331"/>
          </a:xfrm>
          <a:prstGeom prst="rect">
            <a:avLst/>
          </a:prstGeom>
          <a:noFill/>
        </p:spPr>
        <p:txBody>
          <a:bodyPr wrap="square" rtlCol="0">
            <a:spAutoFit/>
          </a:bodyPr>
          <a:lstStyle/>
          <a:p>
            <a:pPr algn="ctr"/>
            <a:r>
              <a:rPr lang="pt-PT" dirty="0" smtClean="0"/>
              <a:t>Rotação de 90º, seguida do sombreamento </a:t>
            </a:r>
            <a:r>
              <a:rPr lang="pt-PT" dirty="0"/>
              <a:t>da </a:t>
            </a:r>
            <a:r>
              <a:rPr lang="pt-PT" dirty="0" smtClean="0"/>
              <a:t>faceta</a:t>
            </a:r>
            <a:endParaRPr lang="pt-PT" dirty="0"/>
          </a:p>
        </p:txBody>
      </p:sp>
    </p:spTree>
    <p:extLst>
      <p:ext uri="{BB962C8B-B14F-4D97-AF65-F5344CB8AC3E}">
        <p14:creationId xmlns:p14="http://schemas.microsoft.com/office/powerpoint/2010/main" val="4701839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pt-PT" dirty="0" smtClean="0"/>
              <a:t>Limitações do sombreamento usando Aproximações </a:t>
            </a:r>
            <a:r>
              <a:rPr lang="pt-PT" dirty="0"/>
              <a:t>Interpoladas</a:t>
            </a:r>
          </a:p>
        </p:txBody>
      </p:sp>
      <p:sp>
        <p:nvSpPr>
          <p:cNvPr id="10" name="Content Placeholder 9"/>
          <p:cNvSpPr>
            <a:spLocks noGrp="1"/>
          </p:cNvSpPr>
          <p:nvPr>
            <p:ph idx="1"/>
          </p:nvPr>
        </p:nvSpPr>
        <p:spPr/>
        <p:txBody>
          <a:bodyPr>
            <a:normAutofit/>
          </a:bodyPr>
          <a:lstStyle/>
          <a:p>
            <a:pPr>
              <a:buFont typeface="Wingdings" panose="05000000000000000000" pitchFamily="2" charset="2"/>
              <a:buChar char="§"/>
            </a:pPr>
            <a:r>
              <a:rPr lang="pt-PT" sz="2800" b="1" dirty="0" smtClean="0"/>
              <a:t> </a:t>
            </a:r>
            <a:r>
              <a:rPr lang="pt-PT" sz="2800" dirty="0" smtClean="0"/>
              <a:t>Silhueta poligonal</a:t>
            </a:r>
          </a:p>
          <a:p>
            <a:pPr>
              <a:buFont typeface="Wingdings" panose="05000000000000000000" pitchFamily="2" charset="2"/>
              <a:buChar char="§"/>
            </a:pPr>
            <a:r>
              <a:rPr lang="pt-PT" sz="2800" dirty="0" smtClean="0"/>
              <a:t> Distorção de perspetiva</a:t>
            </a:r>
          </a:p>
          <a:p>
            <a:pPr>
              <a:buFont typeface="Wingdings" panose="05000000000000000000" pitchFamily="2" charset="2"/>
              <a:buChar char="§"/>
            </a:pPr>
            <a:r>
              <a:rPr lang="pt-PT" sz="2800" dirty="0" smtClean="0"/>
              <a:t> Orientação de polígonos</a:t>
            </a:r>
          </a:p>
          <a:p>
            <a:pPr>
              <a:buFont typeface="Wingdings" panose="05000000000000000000" pitchFamily="2" charset="2"/>
              <a:buChar char="§"/>
            </a:pPr>
            <a:r>
              <a:rPr lang="pt-PT" sz="2800" dirty="0" smtClean="0"/>
              <a:t> </a:t>
            </a:r>
            <a:r>
              <a:rPr lang="pt-PT" sz="2800" b="1" dirty="0" smtClean="0"/>
              <a:t>Vértices não partilhados</a:t>
            </a:r>
          </a:p>
          <a:p>
            <a:pPr>
              <a:buFont typeface="Wingdings" panose="05000000000000000000" pitchFamily="2" charset="2"/>
              <a:buChar char="§"/>
            </a:pPr>
            <a:r>
              <a:rPr lang="pt-PT" sz="2800" dirty="0" smtClean="0"/>
              <a:t> Normais incorretas nos vértices</a:t>
            </a:r>
            <a:endParaRPr lang="pt-PT" sz="2800" dirty="0"/>
          </a:p>
        </p:txBody>
      </p:sp>
      <p:sp>
        <p:nvSpPr>
          <p:cNvPr id="7" name="Slide Number Placeholder 6"/>
          <p:cNvSpPr>
            <a:spLocks noGrp="1"/>
          </p:cNvSpPr>
          <p:nvPr>
            <p:ph type="sldNum" sz="quarter" idx="12"/>
          </p:nvPr>
        </p:nvSpPr>
        <p:spPr/>
        <p:txBody>
          <a:bodyPr/>
          <a:lstStyle/>
          <a:p>
            <a:fld id="{4FAB73BC-B049-4115-A692-8D63A059BFB8}" type="slidenum">
              <a:rPr lang="en-US" smtClean="0"/>
              <a:t>32</a:t>
            </a:fld>
            <a:endParaRPr lang="en-US" dirty="0"/>
          </a:p>
        </p:txBody>
      </p:sp>
      <p:sp>
        <p:nvSpPr>
          <p:cNvPr id="8" name="Footer Placeholder 7"/>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050106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pt-PT" dirty="0"/>
              <a:t>Vértices não </a:t>
            </a:r>
            <a:r>
              <a:rPr lang="pt-PT" dirty="0" smtClean="0"/>
              <a:t>partilhados</a:t>
            </a:r>
            <a:endParaRPr lang="pt-PT" dirty="0"/>
          </a:p>
        </p:txBody>
      </p:sp>
      <p:sp>
        <p:nvSpPr>
          <p:cNvPr id="2" name="Content Placeholder 1"/>
          <p:cNvSpPr>
            <a:spLocks noGrp="1"/>
          </p:cNvSpPr>
          <p:nvPr>
            <p:ph idx="1"/>
          </p:nvPr>
        </p:nvSpPr>
        <p:spPr/>
        <p:txBody>
          <a:bodyPr/>
          <a:lstStyle/>
          <a:p>
            <a:r>
              <a:rPr lang="pt-PT" dirty="0" smtClean="0"/>
              <a:t>Este problema ocorre, quando por exemplo, vários polígonos de pequena dimensão partilham um vértice e são adjacentes a um polígono de maior dimensão. O vértice partilhado pelos polígonos pequenos não é vértice do polígono maior, mas encontra-se sobre um dos seus lados.</a:t>
            </a:r>
          </a:p>
          <a:p>
            <a:r>
              <a:rPr lang="pt-PT" dirty="0" smtClean="0"/>
              <a:t>O cálculo da cor para a quadrícula que representa o vértice poderá produzir duas informações de cor provavelmente não coincidentes, uma proveniente do cálculo da cor no vértice (igual para todos os polígonos mais pequenos) e outra do sombreamento do polígono maior.</a:t>
            </a:r>
            <a:endParaRPr lang="pt-PT"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33</a:t>
            </a:fld>
            <a:endParaRPr lang="en-US" dirty="0"/>
          </a:p>
        </p:txBody>
      </p:sp>
      <p:sp>
        <p:nvSpPr>
          <p:cNvPr id="4" name="Footer Placeholder 3"/>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252370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pt-PT" dirty="0" smtClean="0"/>
              <a:t>Limitações do sombreamento usando Aproximações </a:t>
            </a:r>
            <a:r>
              <a:rPr lang="pt-PT" dirty="0"/>
              <a:t>Interpoladas</a:t>
            </a:r>
          </a:p>
        </p:txBody>
      </p:sp>
      <p:sp>
        <p:nvSpPr>
          <p:cNvPr id="10" name="Content Placeholder 9"/>
          <p:cNvSpPr>
            <a:spLocks noGrp="1"/>
          </p:cNvSpPr>
          <p:nvPr>
            <p:ph idx="1"/>
          </p:nvPr>
        </p:nvSpPr>
        <p:spPr/>
        <p:txBody>
          <a:bodyPr>
            <a:normAutofit/>
          </a:bodyPr>
          <a:lstStyle/>
          <a:p>
            <a:pPr>
              <a:buFont typeface="Wingdings" panose="05000000000000000000" pitchFamily="2" charset="2"/>
              <a:buChar char="§"/>
            </a:pPr>
            <a:r>
              <a:rPr lang="pt-PT" sz="2800" b="1" dirty="0" smtClean="0"/>
              <a:t> </a:t>
            </a:r>
            <a:r>
              <a:rPr lang="pt-PT" sz="2800" dirty="0" smtClean="0"/>
              <a:t>Silhueta poligonal</a:t>
            </a:r>
          </a:p>
          <a:p>
            <a:pPr>
              <a:buFont typeface="Wingdings" panose="05000000000000000000" pitchFamily="2" charset="2"/>
              <a:buChar char="§"/>
            </a:pPr>
            <a:r>
              <a:rPr lang="pt-PT" sz="2800" dirty="0" smtClean="0"/>
              <a:t> Distorção de perspetiva</a:t>
            </a:r>
          </a:p>
          <a:p>
            <a:pPr>
              <a:buFont typeface="Wingdings" panose="05000000000000000000" pitchFamily="2" charset="2"/>
              <a:buChar char="§"/>
            </a:pPr>
            <a:r>
              <a:rPr lang="pt-PT" sz="2800" dirty="0" smtClean="0"/>
              <a:t> Orientação de polígonos</a:t>
            </a:r>
          </a:p>
          <a:p>
            <a:pPr>
              <a:buFont typeface="Wingdings" panose="05000000000000000000" pitchFamily="2" charset="2"/>
              <a:buChar char="§"/>
            </a:pPr>
            <a:r>
              <a:rPr lang="pt-PT" sz="2800" dirty="0" smtClean="0"/>
              <a:t> Vértices não partilhados</a:t>
            </a:r>
          </a:p>
          <a:p>
            <a:pPr>
              <a:buFont typeface="Wingdings" panose="05000000000000000000" pitchFamily="2" charset="2"/>
              <a:buChar char="§"/>
            </a:pPr>
            <a:r>
              <a:rPr lang="pt-PT" sz="2800" dirty="0" smtClean="0"/>
              <a:t> </a:t>
            </a:r>
            <a:r>
              <a:rPr lang="pt-PT" sz="2800" b="1" dirty="0" smtClean="0"/>
              <a:t>Normais incorretas nos vértices</a:t>
            </a:r>
            <a:endParaRPr lang="pt-PT" sz="2800" b="1" dirty="0"/>
          </a:p>
        </p:txBody>
      </p:sp>
      <p:sp>
        <p:nvSpPr>
          <p:cNvPr id="7" name="Slide Number Placeholder 6"/>
          <p:cNvSpPr>
            <a:spLocks noGrp="1"/>
          </p:cNvSpPr>
          <p:nvPr>
            <p:ph type="sldNum" sz="quarter" idx="12"/>
          </p:nvPr>
        </p:nvSpPr>
        <p:spPr/>
        <p:txBody>
          <a:bodyPr/>
          <a:lstStyle/>
          <a:p>
            <a:fld id="{4FAB73BC-B049-4115-A692-8D63A059BFB8}" type="slidenum">
              <a:rPr lang="en-US" smtClean="0"/>
              <a:t>34</a:t>
            </a:fld>
            <a:endParaRPr lang="en-US" dirty="0"/>
          </a:p>
        </p:txBody>
      </p:sp>
      <p:sp>
        <p:nvSpPr>
          <p:cNvPr id="8" name="Footer Placeholder 7"/>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955414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a:t>Normais incorretas nos </a:t>
            </a:r>
            <a:r>
              <a:rPr lang="pt-PT" dirty="0" smtClean="0"/>
              <a:t>vértices</a:t>
            </a:r>
            <a:endParaRPr lang="pt-PT" dirty="0"/>
          </a:p>
        </p:txBody>
      </p:sp>
      <p:sp>
        <p:nvSpPr>
          <p:cNvPr id="8" name="Content Placeholder 7"/>
          <p:cNvSpPr>
            <a:spLocks noGrp="1"/>
          </p:cNvSpPr>
          <p:nvPr>
            <p:ph sz="half" idx="1"/>
          </p:nvPr>
        </p:nvSpPr>
        <p:spPr/>
        <p:txBody>
          <a:bodyPr>
            <a:normAutofit fontScale="85000" lnSpcReduction="20000"/>
          </a:bodyPr>
          <a:lstStyle/>
          <a:p>
            <a:r>
              <a:rPr lang="pt-PT" dirty="0"/>
              <a:t>Um </a:t>
            </a:r>
            <a:r>
              <a:rPr lang="pt-PT" dirty="0" smtClean="0"/>
              <a:t>último </a:t>
            </a:r>
            <a:r>
              <a:rPr lang="pt-PT" dirty="0"/>
              <a:t>problema </a:t>
            </a:r>
            <a:r>
              <a:rPr lang="pt-PT" dirty="0" smtClean="0"/>
              <a:t>está </a:t>
            </a:r>
            <a:r>
              <a:rPr lang="pt-PT" dirty="0"/>
              <a:t>relacionado com o aparecimento de falsos alisamentos </a:t>
            </a:r>
            <a:r>
              <a:rPr lang="pt-PT" dirty="0" smtClean="0"/>
              <a:t>entre facetas </a:t>
            </a:r>
            <a:r>
              <a:rPr lang="pt-PT" dirty="0"/>
              <a:t>adjacentes. </a:t>
            </a:r>
            <a:endParaRPr lang="pt-PT" dirty="0" smtClean="0"/>
          </a:p>
          <a:p>
            <a:r>
              <a:rPr lang="pt-PT" dirty="0" smtClean="0"/>
              <a:t>O cálculo das normais aos vértices </a:t>
            </a:r>
            <a:r>
              <a:rPr lang="pt-PT" dirty="0"/>
              <a:t>resulta num conjunto de normais paralelas entre </a:t>
            </a:r>
            <a:r>
              <a:rPr lang="pt-PT" dirty="0" smtClean="0"/>
              <a:t>si, e consequentemente iguais intensidades luminosas pelo que o sombreamento </a:t>
            </a:r>
            <a:r>
              <a:rPr lang="pt-PT" dirty="0"/>
              <a:t>de </a:t>
            </a:r>
            <a:r>
              <a:rPr lang="pt-PT" dirty="0" smtClean="0"/>
              <a:t>Gouraud irá atribuir uma cor uniforme em todos os polígonos.</a:t>
            </a:r>
          </a:p>
          <a:p>
            <a:r>
              <a:rPr lang="pt-PT" dirty="0" smtClean="0"/>
              <a:t>O mesmo acontecerá com o sombreamento </a:t>
            </a:r>
            <a:r>
              <a:rPr lang="pt-PT" dirty="0"/>
              <a:t>de Phong </a:t>
            </a:r>
            <a:r>
              <a:rPr lang="pt-PT" dirty="0" smtClean="0"/>
              <a:t>pois as normais interpoladas serão todas iguais.</a:t>
            </a:r>
          </a:p>
          <a:p>
            <a:r>
              <a:rPr lang="pt-PT" dirty="0" smtClean="0"/>
              <a:t>Ambos os sombreamentos produzem uma solução errada. A subdivisão dos polígonos permite ultrapassar este problema.</a:t>
            </a:r>
            <a:endParaRPr lang="pt-PT" dirty="0"/>
          </a:p>
        </p:txBody>
      </p:sp>
      <p:pic>
        <p:nvPicPr>
          <p:cNvPr id="5" name="Content Placeholder 4"/>
          <p:cNvPicPr>
            <a:picLocks noGrp="1" noChangeAspect="1"/>
          </p:cNvPicPr>
          <p:nvPr>
            <p:ph sz="half" idx="2"/>
          </p:nvPr>
        </p:nvPicPr>
        <p:blipFill>
          <a:blip r:embed="rId3"/>
          <a:stretch>
            <a:fillRect/>
          </a:stretch>
        </p:blipFill>
        <p:spPr>
          <a:xfrm>
            <a:off x="5989637" y="2584174"/>
            <a:ext cx="5474503" cy="3028150"/>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pPr/>
              <a:t>35</a:t>
            </a:fld>
            <a:endParaRPr lang="en-US" dirty="0"/>
          </a:p>
        </p:txBody>
      </p:sp>
      <p:sp>
        <p:nvSpPr>
          <p:cNvPr id="4" name="Footer Placeholder 3"/>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1604755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Gouraud vs. Phong</a:t>
            </a:r>
            <a:endParaRPr lang="pt-PT" dirty="0"/>
          </a:p>
        </p:txBody>
      </p:sp>
      <p:sp>
        <p:nvSpPr>
          <p:cNvPr id="8" name="Content Placeholder 7"/>
          <p:cNvSpPr>
            <a:spLocks noGrp="1"/>
          </p:cNvSpPr>
          <p:nvPr>
            <p:ph idx="1"/>
          </p:nvPr>
        </p:nvSpPr>
        <p:spPr>
          <a:xfrm>
            <a:off x="1024128" y="2286000"/>
            <a:ext cx="4382759" cy="4023360"/>
          </a:xfrm>
        </p:spPr>
        <p:txBody>
          <a:bodyPr/>
          <a:lstStyle/>
          <a:p>
            <a:r>
              <a:rPr lang="pt-PT" dirty="0"/>
              <a:t>Se um </a:t>
            </a:r>
            <a:r>
              <a:rPr lang="pt-PT" dirty="0" smtClean="0"/>
              <a:t>realce especular não </a:t>
            </a:r>
            <a:r>
              <a:rPr lang="pt-PT" dirty="0"/>
              <a:t>cair </a:t>
            </a:r>
            <a:r>
              <a:rPr lang="pt-PT" dirty="0" smtClean="0"/>
              <a:t>num vértice, o sombreamento </a:t>
            </a:r>
            <a:r>
              <a:rPr lang="pt-PT" dirty="0"/>
              <a:t>de Gouraud pode </a:t>
            </a:r>
            <a:r>
              <a:rPr lang="pt-PT" dirty="0" smtClean="0"/>
              <a:t>falhar completamente, mas </a:t>
            </a:r>
            <a:r>
              <a:rPr lang="pt-PT" dirty="0"/>
              <a:t>o </a:t>
            </a:r>
            <a:r>
              <a:rPr lang="pt-PT" dirty="0" smtClean="0"/>
              <a:t>método de sombreamento </a:t>
            </a:r>
            <a:r>
              <a:rPr lang="pt-PT" dirty="0"/>
              <a:t>Phong não.</a:t>
            </a:r>
          </a:p>
        </p:txBody>
      </p:sp>
      <p:sp>
        <p:nvSpPr>
          <p:cNvPr id="5" name="Slide Number Placeholder 4"/>
          <p:cNvSpPr>
            <a:spLocks noGrp="1"/>
          </p:cNvSpPr>
          <p:nvPr>
            <p:ph type="sldNum" sz="quarter" idx="12"/>
          </p:nvPr>
        </p:nvSpPr>
        <p:spPr/>
        <p:txBody>
          <a:bodyPr/>
          <a:lstStyle/>
          <a:p>
            <a:fld id="{4FAB73BC-B049-4115-A692-8D63A059BFB8}" type="slidenum">
              <a:rPr lang="en-US" smtClean="0"/>
              <a:t>36</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pic>
        <p:nvPicPr>
          <p:cNvPr id="9" name="Picture 2" descr="rd_phong_h1"/>
          <p:cNvPicPr>
            <a:picLocks noChangeAspect="1" noChangeArrowheads="1"/>
          </p:cNvPicPr>
          <p:nvPr/>
        </p:nvPicPr>
        <p:blipFill>
          <a:blip r:embed="rId2"/>
          <a:srcRect/>
          <a:stretch>
            <a:fillRect/>
          </a:stretch>
        </p:blipFill>
        <p:spPr bwMode="auto">
          <a:xfrm>
            <a:off x="9427293" y="2163678"/>
            <a:ext cx="2552700" cy="1771650"/>
          </a:xfrm>
          <a:prstGeom prst="rect">
            <a:avLst/>
          </a:prstGeom>
          <a:noFill/>
        </p:spPr>
      </p:pic>
      <p:pic>
        <p:nvPicPr>
          <p:cNvPr id="10" name="Picture 3" descr="rd_phong_h2"/>
          <p:cNvPicPr>
            <a:picLocks noChangeAspect="1" noChangeArrowheads="1"/>
          </p:cNvPicPr>
          <p:nvPr/>
        </p:nvPicPr>
        <p:blipFill>
          <a:blip r:embed="rId3"/>
          <a:srcRect/>
          <a:stretch>
            <a:fillRect/>
          </a:stretch>
        </p:blipFill>
        <p:spPr bwMode="auto">
          <a:xfrm>
            <a:off x="6074493" y="4297278"/>
            <a:ext cx="2552700" cy="1771650"/>
          </a:xfrm>
          <a:prstGeom prst="rect">
            <a:avLst/>
          </a:prstGeom>
          <a:noFill/>
        </p:spPr>
      </p:pic>
      <p:pic>
        <p:nvPicPr>
          <p:cNvPr id="11" name="Picture 4" descr="rd_phong_h3"/>
          <p:cNvPicPr>
            <a:picLocks noChangeAspect="1" noChangeArrowheads="1"/>
          </p:cNvPicPr>
          <p:nvPr/>
        </p:nvPicPr>
        <p:blipFill>
          <a:blip r:embed="rId4"/>
          <a:srcRect/>
          <a:stretch>
            <a:fillRect/>
          </a:stretch>
        </p:blipFill>
        <p:spPr bwMode="auto">
          <a:xfrm>
            <a:off x="6074493" y="2163678"/>
            <a:ext cx="2552700" cy="1771650"/>
          </a:xfrm>
          <a:prstGeom prst="rect">
            <a:avLst/>
          </a:prstGeom>
          <a:noFill/>
        </p:spPr>
      </p:pic>
      <p:pic>
        <p:nvPicPr>
          <p:cNvPr id="12" name="Picture 5" descr="rd_phong_h4"/>
          <p:cNvPicPr>
            <a:picLocks noChangeAspect="1" noChangeArrowheads="1"/>
          </p:cNvPicPr>
          <p:nvPr/>
        </p:nvPicPr>
        <p:blipFill>
          <a:blip r:embed="rId5"/>
          <a:srcRect/>
          <a:stretch>
            <a:fillRect/>
          </a:stretch>
        </p:blipFill>
        <p:spPr bwMode="auto">
          <a:xfrm>
            <a:off x="9427293" y="4297278"/>
            <a:ext cx="2552700" cy="1771650"/>
          </a:xfrm>
          <a:prstGeom prst="rect">
            <a:avLst/>
          </a:prstGeom>
          <a:noFill/>
        </p:spPr>
      </p:pic>
    </p:spTree>
    <p:extLst>
      <p:ext uri="{BB962C8B-B14F-4D97-AF65-F5344CB8AC3E}">
        <p14:creationId xmlns:p14="http://schemas.microsoft.com/office/powerpoint/2010/main" val="2085761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PT" dirty="0" smtClean="0"/>
              <a:t>Métodos de sombreamento (luz direta)</a:t>
            </a:r>
            <a:endParaRPr lang="pt-PT" dirty="0"/>
          </a:p>
        </p:txBody>
      </p:sp>
      <p:sp>
        <p:nvSpPr>
          <p:cNvPr id="8" name="Content Placeholder 7"/>
          <p:cNvSpPr>
            <a:spLocks noGrp="1"/>
          </p:cNvSpPr>
          <p:nvPr>
            <p:ph idx="1"/>
          </p:nvPr>
        </p:nvSpPr>
        <p:spPr/>
        <p:txBody>
          <a:bodyPr>
            <a:normAutofit/>
          </a:bodyPr>
          <a:lstStyle/>
          <a:p>
            <a:r>
              <a:rPr lang="pt-PT" sz="2800" b="1" dirty="0"/>
              <a:t>Sombreamento </a:t>
            </a:r>
            <a:r>
              <a:rPr lang="pt-PT" sz="2800" b="1" dirty="0" smtClean="0"/>
              <a:t>constante</a:t>
            </a:r>
            <a:endParaRPr lang="pt-PT" sz="2800" b="1" dirty="0"/>
          </a:p>
          <a:p>
            <a:pPr lvl="1"/>
            <a:r>
              <a:rPr lang="pt-PT" sz="2400" dirty="0" smtClean="0"/>
              <a:t>Calcula </a:t>
            </a:r>
            <a:r>
              <a:rPr lang="pt-PT" sz="2400" dirty="0"/>
              <a:t>a iluminação Phong uma vez para todo o polígono</a:t>
            </a:r>
          </a:p>
          <a:p>
            <a:r>
              <a:rPr lang="pt-PT" sz="2800" b="1" dirty="0"/>
              <a:t>Sombreamento </a:t>
            </a:r>
            <a:r>
              <a:rPr lang="pt-PT" sz="2800" b="1" dirty="0" smtClean="0"/>
              <a:t>de Gouraud</a:t>
            </a:r>
            <a:r>
              <a:rPr lang="pt-PT" sz="2800" dirty="0" smtClean="0"/>
              <a:t> </a:t>
            </a:r>
          </a:p>
          <a:p>
            <a:pPr lvl="1"/>
            <a:r>
              <a:rPr lang="pt-PT" sz="2400" dirty="0" smtClean="0"/>
              <a:t>Usa o método de </a:t>
            </a:r>
            <a:r>
              <a:rPr lang="pt-PT" sz="2400" dirty="0"/>
              <a:t>iluminação </a:t>
            </a:r>
            <a:r>
              <a:rPr lang="pt-PT" sz="2400" dirty="0" smtClean="0"/>
              <a:t>de Phong </a:t>
            </a:r>
            <a:r>
              <a:rPr lang="pt-PT" sz="2400" dirty="0"/>
              <a:t>nos vértices e </a:t>
            </a:r>
            <a:r>
              <a:rPr lang="pt-PT" sz="2400" dirty="0" smtClean="0"/>
              <a:t>interpola </a:t>
            </a:r>
            <a:r>
              <a:rPr lang="pt-PT" sz="2400" dirty="0"/>
              <a:t>os valores de iluminação no polígono</a:t>
            </a:r>
          </a:p>
          <a:p>
            <a:r>
              <a:rPr lang="pt-PT" sz="2800" b="1" dirty="0"/>
              <a:t>Sombreamento </a:t>
            </a:r>
            <a:r>
              <a:rPr lang="pt-PT" sz="2800" b="1" dirty="0" smtClean="0"/>
              <a:t>de Phong </a:t>
            </a:r>
          </a:p>
          <a:p>
            <a:pPr lvl="1"/>
            <a:r>
              <a:rPr lang="pt-PT" sz="2400" dirty="0" smtClean="0"/>
              <a:t>Interpola as normais ao longo do </a:t>
            </a:r>
            <a:r>
              <a:rPr lang="pt-PT" sz="2400" dirty="0"/>
              <a:t>polígono e execute a iluminação Phong </a:t>
            </a:r>
            <a:r>
              <a:rPr lang="pt-PT" sz="2400" dirty="0" smtClean="0"/>
              <a:t>ao longo do </a:t>
            </a:r>
            <a:r>
              <a:rPr lang="pt-PT" sz="2400" dirty="0"/>
              <a:t>polígono</a:t>
            </a:r>
          </a:p>
        </p:txBody>
      </p:sp>
      <p:sp>
        <p:nvSpPr>
          <p:cNvPr id="5" name="Slide Number Placeholder 4"/>
          <p:cNvSpPr>
            <a:spLocks noGrp="1"/>
          </p:cNvSpPr>
          <p:nvPr>
            <p:ph type="sldNum" sz="quarter" idx="12"/>
          </p:nvPr>
        </p:nvSpPr>
        <p:spPr/>
        <p:txBody>
          <a:bodyPr/>
          <a:lstStyle/>
          <a:p>
            <a:fld id="{867E5644-1E61-4311-A31E-84CB9C7AA8A9}" type="slidenum">
              <a:rPr lang="en-US" smtClean="0"/>
              <a:pPr/>
              <a:t>37</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26893759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PT" dirty="0"/>
          </a:p>
        </p:txBody>
      </p:sp>
      <p:sp>
        <p:nvSpPr>
          <p:cNvPr id="3" name="Slide Number Placeholder 2"/>
          <p:cNvSpPr>
            <a:spLocks noGrp="1"/>
          </p:cNvSpPr>
          <p:nvPr>
            <p:ph type="sldNum" sz="quarter" idx="11"/>
          </p:nvPr>
        </p:nvSpPr>
        <p:spPr/>
        <p:txBody>
          <a:bodyPr/>
          <a:lstStyle/>
          <a:p>
            <a:fld id="{4FAB73BC-B049-4115-A692-8D63A059BFB8}" type="slidenum">
              <a:rPr lang="en-US" smtClean="0"/>
              <a:pPr/>
              <a:t>38</a:t>
            </a:fld>
            <a:endParaRPr lang="en-US" dirty="0"/>
          </a:p>
        </p:txBody>
      </p:sp>
      <p:sp>
        <p:nvSpPr>
          <p:cNvPr id="4" name="Footer Placeholder 3"/>
          <p:cNvSpPr>
            <a:spLocks noGrp="1"/>
          </p:cNvSpPr>
          <p:nvPr>
            <p:ph type="ftr" sz="quarter" idx="3"/>
          </p:nvPr>
        </p:nvSpPr>
        <p:spPr/>
        <p:txBody>
          <a:bodyPr/>
          <a:lstStyle/>
          <a:p>
            <a:r>
              <a:rPr lang="pt-PT" smtClean="0"/>
              <a:t>Fundamentos de Computação Gráfica - Teórica - 2021/22 - César Páris (cparis@isec.pt)</a:t>
            </a:r>
            <a:endParaRPr lang="en-US" dirty="0"/>
          </a:p>
        </p:txBody>
      </p:sp>
      <p:pic>
        <p:nvPicPr>
          <p:cNvPr id="81922" name="Picture 2" descr="https://calvinandhobbesagain.files.wordpress.com/2012/10/ch8610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31" y="1703620"/>
            <a:ext cx="10897138" cy="345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9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Métodos de Sombreamento</a:t>
            </a:r>
            <a:endParaRPr lang="pt-PT" dirty="0"/>
          </a:p>
        </p:txBody>
      </p:sp>
      <p:sp>
        <p:nvSpPr>
          <p:cNvPr id="3" name="Content Placeholder 2"/>
          <p:cNvSpPr>
            <a:spLocks noGrp="1"/>
          </p:cNvSpPr>
          <p:nvPr>
            <p:ph sz="half" idx="1"/>
          </p:nvPr>
        </p:nvSpPr>
        <p:spPr/>
        <p:txBody>
          <a:bodyPr/>
          <a:lstStyle/>
          <a:p>
            <a:r>
              <a:rPr lang="pt-PT" dirty="0"/>
              <a:t>Depois de </a:t>
            </a:r>
            <a:r>
              <a:rPr lang="pt-PT" dirty="0" smtClean="0"/>
              <a:t>se ter descrito </a:t>
            </a:r>
            <a:r>
              <a:rPr lang="pt-PT" dirty="0"/>
              <a:t>o modelo de </a:t>
            </a:r>
            <a:r>
              <a:rPr lang="pt-PT" dirty="0" smtClean="0"/>
              <a:t>iluminação </a:t>
            </a:r>
            <a:r>
              <a:rPr lang="pt-PT" dirty="0"/>
              <a:t>de Phong, que </a:t>
            </a:r>
            <a:r>
              <a:rPr lang="pt-PT" dirty="0" smtClean="0"/>
              <a:t>permite </a:t>
            </a:r>
            <a:r>
              <a:rPr lang="pt-PT" dirty="0"/>
              <a:t>calcular </a:t>
            </a:r>
            <a:r>
              <a:rPr lang="pt-PT" dirty="0" smtClean="0"/>
              <a:t>a intensidade </a:t>
            </a:r>
            <a:r>
              <a:rPr lang="pt-PT" dirty="0"/>
              <a:t>da energia luminosa </a:t>
            </a:r>
            <a:r>
              <a:rPr lang="pt-PT" dirty="0" err="1" smtClean="0"/>
              <a:t>reflectida</a:t>
            </a:r>
            <a:r>
              <a:rPr lang="pt-PT" dirty="0" smtClean="0"/>
              <a:t> </a:t>
            </a:r>
            <a:r>
              <a:rPr lang="pt-PT" dirty="0"/>
              <a:t>por um ponto da </a:t>
            </a:r>
            <a:r>
              <a:rPr lang="pt-PT" dirty="0" smtClean="0"/>
              <a:t>superfície </a:t>
            </a:r>
            <a:r>
              <a:rPr lang="pt-PT" dirty="0"/>
              <a:t>de um </a:t>
            </a:r>
            <a:r>
              <a:rPr lang="pt-PT" dirty="0" smtClean="0"/>
              <a:t>objeto, é necessário </a:t>
            </a:r>
            <a:r>
              <a:rPr lang="pt-PT" dirty="0"/>
              <a:t>descrever agora como aplicar esse </a:t>
            </a:r>
            <a:r>
              <a:rPr lang="pt-PT" dirty="0" smtClean="0"/>
              <a:t>cálculo </a:t>
            </a:r>
            <a:r>
              <a:rPr lang="pt-PT" dirty="0"/>
              <a:t>ao desenho das </a:t>
            </a:r>
            <a:r>
              <a:rPr lang="pt-PT" dirty="0" smtClean="0"/>
              <a:t>superfícies, isto é, efetuar </a:t>
            </a:r>
            <a:r>
              <a:rPr lang="pt-PT" dirty="0"/>
              <a:t>o sombreamento dessas </a:t>
            </a:r>
            <a:r>
              <a:rPr lang="pt-PT" dirty="0" smtClean="0"/>
              <a:t>superfícies.</a:t>
            </a:r>
          </a:p>
          <a:p>
            <a:r>
              <a:rPr lang="pt-PT" dirty="0" smtClean="0"/>
              <a:t>Considere-se </a:t>
            </a:r>
            <a:r>
              <a:rPr lang="pt-PT" dirty="0"/>
              <a:t>uma </a:t>
            </a:r>
            <a:r>
              <a:rPr lang="pt-PT" dirty="0" smtClean="0"/>
              <a:t>superfície </a:t>
            </a:r>
            <a:r>
              <a:rPr lang="pt-PT" dirty="0"/>
              <a:t>modelada aproximadamente por uma malha de facetas</a:t>
            </a:r>
            <a:r>
              <a:rPr lang="pt-PT" dirty="0" smtClean="0"/>
              <a:t>, isto </a:t>
            </a:r>
            <a:r>
              <a:rPr lang="pt-PT" dirty="0"/>
              <a:t>é de </a:t>
            </a:r>
            <a:r>
              <a:rPr lang="pt-PT" dirty="0" smtClean="0"/>
              <a:t>polígonos planares.</a:t>
            </a:r>
            <a:endParaRPr lang="pt-PT" dirty="0"/>
          </a:p>
        </p:txBody>
      </p:sp>
      <p:pic>
        <p:nvPicPr>
          <p:cNvPr id="7" name="Content Placeholder 6"/>
          <p:cNvPicPr>
            <a:picLocks noGrp="1" noChangeAspect="1"/>
          </p:cNvPicPr>
          <p:nvPr>
            <p:ph sz="half" idx="2"/>
          </p:nvPr>
        </p:nvPicPr>
        <p:blipFill>
          <a:blip r:embed="rId2"/>
          <a:stretch>
            <a:fillRect/>
          </a:stretch>
        </p:blipFill>
        <p:spPr>
          <a:xfrm>
            <a:off x="6123005" y="2286000"/>
            <a:ext cx="4487827" cy="4022725"/>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4</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2192558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Métodos de Sombreamento</a:t>
            </a:r>
            <a:endParaRPr lang="pt-PT" dirty="0"/>
          </a:p>
        </p:txBody>
      </p:sp>
      <p:sp>
        <p:nvSpPr>
          <p:cNvPr id="3" name="Content Placeholder 2"/>
          <p:cNvSpPr>
            <a:spLocks noGrp="1"/>
          </p:cNvSpPr>
          <p:nvPr>
            <p:ph sz="half" idx="1"/>
          </p:nvPr>
        </p:nvSpPr>
        <p:spPr>
          <a:xfrm>
            <a:off x="1024128" y="2286000"/>
            <a:ext cx="5128316" cy="4023360"/>
          </a:xfrm>
        </p:spPr>
        <p:txBody>
          <a:bodyPr>
            <a:noAutofit/>
          </a:bodyPr>
          <a:lstStyle/>
          <a:p>
            <a:r>
              <a:rPr lang="pt-PT" dirty="0"/>
              <a:t>Para aplicar um modelo de </a:t>
            </a:r>
            <a:r>
              <a:rPr lang="pt-PT" dirty="0" smtClean="0"/>
              <a:t>iluminação </a:t>
            </a:r>
            <a:r>
              <a:rPr lang="pt-PT" dirty="0"/>
              <a:t>é </a:t>
            </a:r>
            <a:r>
              <a:rPr lang="pt-PT" dirty="0" smtClean="0"/>
              <a:t>necessário </a:t>
            </a:r>
            <a:r>
              <a:rPr lang="pt-PT" dirty="0"/>
              <a:t>calcular a normal a cada </a:t>
            </a:r>
            <a:r>
              <a:rPr lang="pt-PT" dirty="0" smtClean="0"/>
              <a:t>faceta.</a:t>
            </a:r>
          </a:p>
          <a:p>
            <a:r>
              <a:rPr lang="pt-PT" dirty="0"/>
              <a:t>Como se vai utilizar o modelo de </a:t>
            </a:r>
            <a:r>
              <a:rPr lang="pt-PT" dirty="0" smtClean="0"/>
              <a:t>iluminação </a:t>
            </a:r>
            <a:r>
              <a:rPr lang="pt-PT" dirty="0"/>
              <a:t>de </a:t>
            </a:r>
            <a:r>
              <a:rPr lang="pt-PT" dirty="0" smtClean="0"/>
              <a:t>Phong, </a:t>
            </a:r>
            <a:r>
              <a:rPr lang="pt-PT" dirty="0"/>
              <a:t>a normal é a ú</a:t>
            </a:r>
            <a:r>
              <a:rPr lang="pt-PT" dirty="0" smtClean="0"/>
              <a:t>nica entidade que </a:t>
            </a:r>
            <a:r>
              <a:rPr lang="pt-PT" dirty="0"/>
              <a:t>representa a </a:t>
            </a:r>
            <a:r>
              <a:rPr lang="pt-PT" dirty="0" smtClean="0"/>
              <a:t>geometria </a:t>
            </a:r>
            <a:r>
              <a:rPr lang="pt-PT" dirty="0"/>
              <a:t>da faceta pelo que </a:t>
            </a:r>
            <a:r>
              <a:rPr lang="pt-PT" dirty="0" smtClean="0"/>
              <a:t>terá </a:t>
            </a:r>
            <a:r>
              <a:rPr lang="pt-PT" dirty="0"/>
              <a:t>sempre que ser calculada</a:t>
            </a:r>
            <a:r>
              <a:rPr lang="pt-PT" dirty="0" smtClean="0"/>
              <a:t>.</a:t>
            </a:r>
          </a:p>
          <a:p>
            <a:r>
              <a:rPr lang="pt-PT" dirty="0" smtClean="0"/>
              <a:t>Os </a:t>
            </a:r>
            <a:r>
              <a:rPr lang="pt-PT" dirty="0"/>
              <a:t>métodos de sombreamento mais usados </a:t>
            </a:r>
            <a:r>
              <a:rPr lang="pt-PT" dirty="0" smtClean="0"/>
              <a:t>diferem </a:t>
            </a:r>
            <a:r>
              <a:rPr lang="pt-PT" dirty="0"/>
              <a:t>entre si no modo como é aplicado o modelo de </a:t>
            </a:r>
            <a:r>
              <a:rPr lang="pt-PT" dirty="0" smtClean="0"/>
              <a:t>iluminação </a:t>
            </a:r>
            <a:r>
              <a:rPr lang="pt-PT" dirty="0"/>
              <a:t>de Phong e </a:t>
            </a:r>
            <a:r>
              <a:rPr lang="pt-PT" dirty="0" smtClean="0"/>
              <a:t>no modo </a:t>
            </a:r>
            <a:r>
              <a:rPr lang="pt-PT" dirty="0"/>
              <a:t>como se faz o </a:t>
            </a:r>
            <a:r>
              <a:rPr lang="pt-PT" dirty="0" smtClean="0"/>
              <a:t>cálculo </a:t>
            </a:r>
            <a:r>
              <a:rPr lang="pt-PT" dirty="0"/>
              <a:t>da cor de cada </a:t>
            </a:r>
            <a:r>
              <a:rPr lang="pt-PT" dirty="0" smtClean="0"/>
              <a:t>quadrícula </a:t>
            </a:r>
            <a:r>
              <a:rPr lang="pt-PT" dirty="0"/>
              <a:t>da imagem de cada faceta.</a:t>
            </a:r>
          </a:p>
        </p:txBody>
      </p:sp>
      <p:pic>
        <p:nvPicPr>
          <p:cNvPr id="7" name="Content Placeholder 6"/>
          <p:cNvPicPr>
            <a:picLocks noGrp="1" noChangeAspect="1"/>
          </p:cNvPicPr>
          <p:nvPr>
            <p:ph sz="half" idx="2"/>
          </p:nvPr>
        </p:nvPicPr>
        <p:blipFill>
          <a:blip r:embed="rId2"/>
          <a:stretch>
            <a:fillRect/>
          </a:stretch>
        </p:blipFill>
        <p:spPr>
          <a:xfrm>
            <a:off x="6547556" y="2761975"/>
            <a:ext cx="5332348" cy="2770572"/>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5</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3973938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Métodos de Sombreamento (de polígonos)</a:t>
            </a:r>
            <a:endParaRPr lang="pt-PT" dirty="0"/>
          </a:p>
        </p:txBody>
      </p:sp>
      <p:sp>
        <p:nvSpPr>
          <p:cNvPr id="5" name="Slide Number Placeholder 4"/>
          <p:cNvSpPr>
            <a:spLocks noGrp="1"/>
          </p:cNvSpPr>
          <p:nvPr>
            <p:ph type="sldNum" sz="quarter" idx="11"/>
          </p:nvPr>
        </p:nvSpPr>
        <p:spPr/>
        <p:txBody>
          <a:bodyPr/>
          <a:lstStyle/>
          <a:p>
            <a:fld id="{867E5644-1E61-4311-A31E-84CB9C7AA8A9}" type="slidenum">
              <a:rPr lang="en-US" smtClean="0"/>
              <a:pPr/>
              <a:t>6</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grpSp>
        <p:nvGrpSpPr>
          <p:cNvPr id="16" name="Group 15"/>
          <p:cNvGrpSpPr/>
          <p:nvPr/>
        </p:nvGrpSpPr>
        <p:grpSpPr>
          <a:xfrm>
            <a:off x="1709928" y="1711837"/>
            <a:ext cx="8348472" cy="4403590"/>
            <a:chOff x="2945781" y="2084832"/>
            <a:chExt cx="6934200" cy="3657600"/>
          </a:xfrm>
        </p:grpSpPr>
        <p:pic>
          <p:nvPicPr>
            <p:cNvPr id="8" name="Picture 5" descr="flatShade"/>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945781" y="3456432"/>
              <a:ext cx="1600200" cy="1600200"/>
            </a:xfrm>
            <a:prstGeom prst="rect">
              <a:avLst/>
            </a:prstGeom>
            <a:noFill/>
            <a:ln w="9525">
              <a:solidFill>
                <a:srgbClr val="000080"/>
              </a:solidFill>
              <a:miter lim="800000"/>
              <a:headEnd/>
              <a:tailEnd/>
            </a:ln>
          </p:spPr>
        </p:pic>
        <p:sp>
          <p:nvSpPr>
            <p:cNvPr id="9" name="Text Box 13"/>
            <p:cNvSpPr txBox="1">
              <a:spLocks noChangeArrowheads="1"/>
            </p:cNvSpPr>
            <p:nvPr/>
          </p:nvSpPr>
          <p:spPr bwMode="auto">
            <a:xfrm>
              <a:off x="2945781" y="2389632"/>
              <a:ext cx="1752600" cy="366713"/>
            </a:xfrm>
            <a:prstGeom prst="rect">
              <a:avLst/>
            </a:prstGeom>
            <a:solidFill>
              <a:srgbClr val="800080">
                <a:alpha val="13000"/>
              </a:srgbClr>
            </a:solidFill>
            <a:ln w="25400">
              <a:noFill/>
              <a:miter lim="800000"/>
              <a:headEnd/>
              <a:tailEnd type="none" w="lg" len="lg"/>
            </a:ln>
            <a:effectLst/>
          </p:spPr>
          <p:txBody>
            <a:bodyPr>
              <a:spAutoFit/>
            </a:bodyPr>
            <a:lstStyle/>
            <a:p>
              <a:pPr algn="ctr">
                <a:spcBef>
                  <a:spcPct val="50000"/>
                </a:spcBef>
              </a:pPr>
              <a:r>
                <a:rPr lang="en-US" dirty="0"/>
                <a:t>Flat Shading</a:t>
              </a:r>
            </a:p>
          </p:txBody>
        </p:sp>
        <p:pic>
          <p:nvPicPr>
            <p:cNvPr id="10" name="Picture 8" descr="gouraud"/>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841381" y="3380232"/>
              <a:ext cx="1658938" cy="1658938"/>
            </a:xfrm>
            <a:prstGeom prst="rect">
              <a:avLst/>
            </a:prstGeom>
            <a:noFill/>
            <a:ln w="9525">
              <a:solidFill>
                <a:srgbClr val="000080"/>
              </a:solidFill>
              <a:miter lim="800000"/>
              <a:headEnd/>
              <a:tailEnd/>
            </a:ln>
          </p:spPr>
        </p:pic>
        <p:sp>
          <p:nvSpPr>
            <p:cNvPr id="11" name="Text Box 14"/>
            <p:cNvSpPr txBox="1">
              <a:spLocks noChangeArrowheads="1"/>
            </p:cNvSpPr>
            <p:nvPr/>
          </p:nvSpPr>
          <p:spPr bwMode="auto">
            <a:xfrm>
              <a:off x="5688981" y="5197920"/>
              <a:ext cx="1981200" cy="392112"/>
            </a:xfrm>
            <a:prstGeom prst="rect">
              <a:avLst/>
            </a:prstGeom>
            <a:noFill/>
            <a:ln w="25400">
              <a:solidFill>
                <a:srgbClr val="800080"/>
              </a:solidFill>
              <a:miter lim="800000"/>
              <a:headEnd/>
              <a:tailEnd type="none" w="lg" len="lg"/>
            </a:ln>
            <a:effectLst/>
          </p:spPr>
          <p:txBody>
            <a:bodyPr>
              <a:spAutoFit/>
            </a:bodyPr>
            <a:lstStyle/>
            <a:p>
              <a:pPr algn="ctr">
                <a:spcBef>
                  <a:spcPct val="50000"/>
                </a:spcBef>
              </a:pPr>
              <a:r>
                <a:rPr lang="en-US"/>
                <a:t>Gouraud Shading</a:t>
              </a:r>
            </a:p>
          </p:txBody>
        </p:sp>
        <p:pic>
          <p:nvPicPr>
            <p:cNvPr id="12" name="Picture 11" descr="phong"/>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8203581" y="3399282"/>
              <a:ext cx="1600200" cy="1600200"/>
            </a:xfrm>
            <a:prstGeom prst="rect">
              <a:avLst/>
            </a:prstGeom>
            <a:noFill/>
            <a:ln w="9525">
              <a:solidFill>
                <a:srgbClr val="666699"/>
              </a:solidFill>
              <a:miter lim="800000"/>
              <a:headEnd/>
              <a:tailEnd/>
            </a:ln>
          </p:spPr>
        </p:pic>
        <p:sp>
          <p:nvSpPr>
            <p:cNvPr id="13" name="Text Box 15"/>
            <p:cNvSpPr txBox="1">
              <a:spLocks noChangeArrowheads="1"/>
            </p:cNvSpPr>
            <p:nvPr/>
          </p:nvSpPr>
          <p:spPr bwMode="auto">
            <a:xfrm>
              <a:off x="8127381" y="5197920"/>
              <a:ext cx="1752600" cy="392112"/>
            </a:xfrm>
            <a:prstGeom prst="rect">
              <a:avLst/>
            </a:prstGeom>
            <a:noFill/>
            <a:ln w="25400">
              <a:solidFill>
                <a:srgbClr val="800080"/>
              </a:solidFill>
              <a:miter lim="800000"/>
              <a:headEnd/>
              <a:tailEnd type="none" w="lg" len="lg"/>
            </a:ln>
            <a:effectLst/>
          </p:spPr>
          <p:txBody>
            <a:bodyPr>
              <a:spAutoFit/>
            </a:bodyPr>
            <a:lstStyle/>
            <a:p>
              <a:pPr>
                <a:spcBef>
                  <a:spcPct val="50000"/>
                </a:spcBef>
              </a:pPr>
              <a:r>
                <a:rPr lang="en-US"/>
                <a:t>Phong Shading</a:t>
              </a:r>
            </a:p>
          </p:txBody>
        </p:sp>
        <p:sp>
          <p:nvSpPr>
            <p:cNvPr id="14" name="Text Box 16"/>
            <p:cNvSpPr txBox="1">
              <a:spLocks noChangeArrowheads="1"/>
            </p:cNvSpPr>
            <p:nvPr/>
          </p:nvSpPr>
          <p:spPr bwMode="auto">
            <a:xfrm>
              <a:off x="6527181" y="2332482"/>
              <a:ext cx="2819400" cy="366713"/>
            </a:xfrm>
            <a:prstGeom prst="rect">
              <a:avLst/>
            </a:prstGeom>
            <a:solidFill>
              <a:srgbClr val="800080">
                <a:alpha val="16000"/>
              </a:srgbClr>
            </a:solidFill>
            <a:ln w="25400">
              <a:noFill/>
              <a:miter lim="800000"/>
              <a:headEnd/>
              <a:tailEnd type="none" w="lg" len="lg"/>
            </a:ln>
            <a:effectLst/>
          </p:spPr>
          <p:txBody>
            <a:bodyPr>
              <a:spAutoFit/>
            </a:bodyPr>
            <a:lstStyle/>
            <a:p>
              <a:pPr algn="ctr">
                <a:spcBef>
                  <a:spcPct val="50000"/>
                </a:spcBef>
              </a:pPr>
              <a:r>
                <a:rPr lang="en-US"/>
                <a:t>Smooth Shading</a:t>
              </a:r>
            </a:p>
          </p:txBody>
        </p:sp>
        <p:sp>
          <p:nvSpPr>
            <p:cNvPr id="15" name="Line 21"/>
            <p:cNvSpPr>
              <a:spLocks noChangeShapeType="1"/>
            </p:cNvSpPr>
            <p:nvPr/>
          </p:nvSpPr>
          <p:spPr bwMode="auto">
            <a:xfrm>
              <a:off x="5460381" y="2084832"/>
              <a:ext cx="0" cy="3657600"/>
            </a:xfrm>
            <a:prstGeom prst="line">
              <a:avLst/>
            </a:prstGeom>
            <a:noFill/>
            <a:ln w="25400">
              <a:solidFill>
                <a:schemeClr val="tx1"/>
              </a:solidFill>
              <a:round/>
              <a:headEnd/>
              <a:tailEnd type="none" w="lg" len="lg"/>
            </a:ln>
            <a:effectLst/>
          </p:spPr>
          <p:txBody>
            <a:bodyPr/>
            <a:lstStyle/>
            <a:p>
              <a:endParaRPr lang="en-US"/>
            </a:p>
          </p:txBody>
        </p:sp>
      </p:grpSp>
    </p:spTree>
    <p:extLst>
      <p:ext uri="{BB962C8B-B14F-4D97-AF65-F5344CB8AC3E}">
        <p14:creationId xmlns:p14="http://schemas.microsoft.com/office/powerpoint/2010/main" val="4147806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Sombreamento Constante</a:t>
            </a:r>
            <a:endParaRPr lang="pt-PT" dirty="0"/>
          </a:p>
        </p:txBody>
      </p:sp>
      <p:sp>
        <p:nvSpPr>
          <p:cNvPr id="7" name="Content Placeholder 6"/>
          <p:cNvSpPr>
            <a:spLocks noGrp="1"/>
          </p:cNvSpPr>
          <p:nvPr>
            <p:ph idx="1"/>
          </p:nvPr>
        </p:nvSpPr>
        <p:spPr/>
        <p:txBody>
          <a:bodyPr>
            <a:normAutofit/>
          </a:bodyPr>
          <a:lstStyle/>
          <a:p>
            <a:r>
              <a:rPr lang="pt-PT" sz="2400" b="1" dirty="0"/>
              <a:t>Para cada polígono</a:t>
            </a:r>
          </a:p>
          <a:p>
            <a:pPr lvl="1">
              <a:buFont typeface="Arial" panose="020B0604020202020204" pitchFamily="34" charset="0"/>
              <a:buChar char="•"/>
            </a:pPr>
            <a:r>
              <a:rPr lang="pt-PT" sz="2400" dirty="0"/>
              <a:t> </a:t>
            </a:r>
            <a:r>
              <a:rPr lang="pt-PT" sz="2400" dirty="0" smtClean="0"/>
              <a:t>Determina </a:t>
            </a:r>
            <a:r>
              <a:rPr lang="pt-PT" sz="2400" dirty="0"/>
              <a:t>um único valor de intensidade</a:t>
            </a:r>
          </a:p>
          <a:p>
            <a:pPr lvl="1">
              <a:buFont typeface="Arial" panose="020B0604020202020204" pitchFamily="34" charset="0"/>
              <a:buChar char="•"/>
            </a:pPr>
            <a:r>
              <a:rPr lang="pt-PT" sz="2400" dirty="0"/>
              <a:t> </a:t>
            </a:r>
            <a:r>
              <a:rPr lang="pt-PT" sz="2400" dirty="0" smtClean="0"/>
              <a:t>Usa </a:t>
            </a:r>
            <a:r>
              <a:rPr lang="pt-PT" sz="2400" dirty="0"/>
              <a:t>esse valor para sombrear todo o polígono</a:t>
            </a:r>
          </a:p>
          <a:p>
            <a:endParaRPr lang="pt-PT" sz="2400" dirty="0"/>
          </a:p>
          <a:p>
            <a:r>
              <a:rPr lang="pt-PT" sz="2400" b="1" dirty="0"/>
              <a:t>Premissas</a:t>
            </a:r>
          </a:p>
          <a:p>
            <a:pPr lvl="1">
              <a:buFont typeface="Arial" panose="020B0604020202020204" pitchFamily="34" charset="0"/>
              <a:buChar char="•"/>
            </a:pPr>
            <a:r>
              <a:rPr lang="pt-PT" sz="2400" dirty="0" smtClean="0"/>
              <a:t> Fonte </a:t>
            </a:r>
            <a:r>
              <a:rPr lang="pt-PT" sz="2400" dirty="0"/>
              <a:t>de luz no infinito</a:t>
            </a:r>
          </a:p>
          <a:p>
            <a:pPr lvl="1">
              <a:buFont typeface="Arial" panose="020B0604020202020204" pitchFamily="34" charset="0"/>
              <a:buChar char="•"/>
            </a:pPr>
            <a:r>
              <a:rPr lang="pt-PT" sz="2400" dirty="0" smtClean="0"/>
              <a:t> Observador está posicionado </a:t>
            </a:r>
            <a:r>
              <a:rPr lang="pt-PT" sz="2400" dirty="0"/>
              <a:t>no infinito</a:t>
            </a:r>
          </a:p>
          <a:p>
            <a:pPr lvl="1">
              <a:buFont typeface="Arial" panose="020B0604020202020204" pitchFamily="34" charset="0"/>
              <a:buChar char="•"/>
            </a:pPr>
            <a:r>
              <a:rPr lang="pt-PT" sz="2400" dirty="0" smtClean="0"/>
              <a:t> O </a:t>
            </a:r>
            <a:r>
              <a:rPr lang="pt-PT" sz="2400" dirty="0"/>
              <a:t>polígono representa a superfície real </a:t>
            </a:r>
            <a:r>
              <a:rPr lang="pt-PT" sz="2400" dirty="0" smtClean="0"/>
              <a:t>que está a ser modelada</a:t>
            </a:r>
            <a:endParaRPr lang="pt-PT" sz="2400" dirty="0"/>
          </a:p>
        </p:txBody>
      </p:sp>
      <p:sp>
        <p:nvSpPr>
          <p:cNvPr id="5" name="Slide Number Placeholder 4"/>
          <p:cNvSpPr>
            <a:spLocks noGrp="1"/>
          </p:cNvSpPr>
          <p:nvPr>
            <p:ph type="sldNum" sz="quarter" idx="12"/>
          </p:nvPr>
        </p:nvSpPr>
        <p:spPr/>
        <p:txBody>
          <a:bodyPr/>
          <a:lstStyle/>
          <a:p>
            <a:fld id="{867E5644-1E61-4311-A31E-84CB9C7AA8A9}" type="slidenum">
              <a:rPr lang="en-US" smtClean="0"/>
              <a:pPr/>
              <a:t>7</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217114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Sombreamento Constante</a:t>
            </a:r>
            <a:endParaRPr lang="pt-PT" dirty="0"/>
          </a:p>
        </p:txBody>
      </p:sp>
      <p:sp>
        <p:nvSpPr>
          <p:cNvPr id="7" name="Content Placeholder 6"/>
          <p:cNvSpPr>
            <a:spLocks noGrp="1"/>
          </p:cNvSpPr>
          <p:nvPr>
            <p:ph sz="half" idx="1"/>
          </p:nvPr>
        </p:nvSpPr>
        <p:spPr>
          <a:xfrm>
            <a:off x="1024127" y="2286000"/>
            <a:ext cx="5410539" cy="4023360"/>
          </a:xfrm>
        </p:spPr>
        <p:txBody>
          <a:bodyPr>
            <a:normAutofit lnSpcReduction="10000"/>
          </a:bodyPr>
          <a:lstStyle/>
          <a:p>
            <a:r>
              <a:rPr lang="pt-PT" sz="2400" dirty="0"/>
              <a:t>No modelo de sombreamento constante é utilizada a normal </a:t>
            </a:r>
            <a:r>
              <a:rPr lang="pt-PT" sz="2400" dirty="0" smtClean="0"/>
              <a:t>à </a:t>
            </a:r>
            <a:r>
              <a:rPr lang="pt-PT" sz="2400" dirty="0"/>
              <a:t>faceta para </a:t>
            </a:r>
            <a:r>
              <a:rPr lang="pt-PT" sz="2400" dirty="0" smtClean="0"/>
              <a:t>calcular uma cor, </a:t>
            </a:r>
            <a:r>
              <a:rPr lang="pt-PT" sz="2400" dirty="0"/>
              <a:t>a qual é usada para sombrear todo a faceta. </a:t>
            </a:r>
            <a:endParaRPr lang="pt-PT" sz="2400" dirty="0" smtClean="0"/>
          </a:p>
          <a:p>
            <a:r>
              <a:rPr lang="pt-PT" sz="2400" dirty="0" smtClean="0"/>
              <a:t>Sabendo </a:t>
            </a:r>
            <a:r>
              <a:rPr lang="pt-PT" sz="2400" dirty="0"/>
              <a:t>a </a:t>
            </a:r>
            <a:r>
              <a:rPr lang="pt-PT" sz="2400" dirty="0" smtClean="0"/>
              <a:t>posição </a:t>
            </a:r>
            <a:r>
              <a:rPr lang="pt-PT" sz="2400" dirty="0"/>
              <a:t>da fonte de luz, a normal </a:t>
            </a:r>
            <a:r>
              <a:rPr lang="pt-PT" sz="2400" dirty="0" smtClean="0"/>
              <a:t>à </a:t>
            </a:r>
            <a:r>
              <a:rPr lang="pt-PT" sz="2400" dirty="0"/>
              <a:t>faceta e as </a:t>
            </a:r>
            <a:r>
              <a:rPr lang="pt-PT" sz="2400" dirty="0" smtClean="0"/>
              <a:t>propriedades do material</a:t>
            </a:r>
            <a:r>
              <a:rPr lang="pt-PT" sz="2400" dirty="0"/>
              <a:t>, é </a:t>
            </a:r>
            <a:r>
              <a:rPr lang="pt-PT" sz="2400" dirty="0" smtClean="0"/>
              <a:t>possível </a:t>
            </a:r>
            <a:r>
              <a:rPr lang="pt-PT" sz="2400" dirty="0"/>
              <a:t>aplicar o modelo de </a:t>
            </a:r>
            <a:r>
              <a:rPr lang="pt-PT" sz="2400" dirty="0" smtClean="0"/>
              <a:t>reflexão </a:t>
            </a:r>
            <a:r>
              <a:rPr lang="pt-PT" sz="2400" dirty="0"/>
              <a:t>de Phong e obter uma intensidade </a:t>
            </a:r>
            <a:r>
              <a:rPr lang="pt-PT" sz="2400" dirty="0" smtClean="0"/>
              <a:t>da energia </a:t>
            </a:r>
            <a:r>
              <a:rPr lang="pt-PT" sz="2400" dirty="0"/>
              <a:t>luminosa </a:t>
            </a:r>
            <a:r>
              <a:rPr lang="pt-PT" sz="2400" dirty="0" smtClean="0"/>
              <a:t>refletida.</a:t>
            </a:r>
          </a:p>
          <a:p>
            <a:r>
              <a:rPr lang="pt-PT" sz="2400" dirty="0" smtClean="0"/>
              <a:t>Essa intensidade pode </a:t>
            </a:r>
            <a:r>
              <a:rPr lang="pt-PT" sz="2400" dirty="0"/>
              <a:t>ser aplicada no sombreamento das </a:t>
            </a:r>
            <a:r>
              <a:rPr lang="pt-PT" sz="2400" dirty="0" smtClean="0"/>
              <a:t>quadrículas que vão </a:t>
            </a:r>
            <a:r>
              <a:rPr lang="pt-PT" sz="2400" dirty="0"/>
              <a:t>ser ocupadas pela imagem da faceta</a:t>
            </a:r>
            <a:r>
              <a:rPr lang="pt-PT" sz="2400" dirty="0" smtClean="0"/>
              <a:t>.</a:t>
            </a:r>
            <a:endParaRPr lang="pt-PT" sz="2400" dirty="0"/>
          </a:p>
        </p:txBody>
      </p:sp>
      <p:sp>
        <p:nvSpPr>
          <p:cNvPr id="5" name="Slide Number Placeholder 4"/>
          <p:cNvSpPr>
            <a:spLocks noGrp="1"/>
          </p:cNvSpPr>
          <p:nvPr>
            <p:ph type="sldNum" sz="quarter" idx="12"/>
          </p:nvPr>
        </p:nvSpPr>
        <p:spPr/>
        <p:txBody>
          <a:bodyPr/>
          <a:lstStyle/>
          <a:p>
            <a:fld id="{867E5644-1E61-4311-A31E-84CB9C7AA8A9}" type="slidenum">
              <a:rPr lang="en-US" smtClean="0"/>
              <a:pPr/>
              <a:t>8</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pic>
        <p:nvPicPr>
          <p:cNvPr id="9" name="Picture 316"/>
          <p:cNvPicPr>
            <a:picLocks noGrp="1" noChangeAspect="1" noChangeArrowheads="1"/>
          </p:cNvPicPr>
          <p:nvPr>
            <p:ph sz="half" idx="2"/>
          </p:nvPr>
        </p:nvPicPr>
        <p:blipFill>
          <a:blip r:embed="rId2">
            <a:clrChange>
              <a:clrFrom>
                <a:srgbClr val="FEFEFE"/>
              </a:clrFrom>
              <a:clrTo>
                <a:srgbClr val="FEFEFE">
                  <a:alpha val="0"/>
                </a:srgbClr>
              </a:clrTo>
            </a:clrChange>
          </a:blip>
          <a:srcRect/>
          <a:stretch>
            <a:fillRect/>
          </a:stretch>
        </p:blipFill>
        <p:spPr bwMode="auto">
          <a:xfrm>
            <a:off x="6351907" y="2286000"/>
            <a:ext cx="5378320" cy="2806811"/>
          </a:xfrm>
          <a:prstGeom prst="rect">
            <a:avLst/>
          </a:prstGeom>
          <a:noFill/>
          <a:ln w="38100">
            <a:noFill/>
            <a:miter lim="800000"/>
            <a:headEnd/>
            <a:tailEnd/>
          </a:ln>
          <a:effectLst/>
        </p:spPr>
      </p:pic>
    </p:spTree>
    <p:extLst>
      <p:ext uri="{BB962C8B-B14F-4D97-AF65-F5344CB8AC3E}">
        <p14:creationId xmlns:p14="http://schemas.microsoft.com/office/powerpoint/2010/main" val="2416592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Sombreamento Constante</a:t>
            </a:r>
            <a:endParaRPr lang="pt-PT" dirty="0"/>
          </a:p>
        </p:txBody>
      </p:sp>
      <p:sp>
        <p:nvSpPr>
          <p:cNvPr id="7" name="Content Placeholder 6"/>
          <p:cNvSpPr>
            <a:spLocks noGrp="1"/>
          </p:cNvSpPr>
          <p:nvPr>
            <p:ph sz="half" idx="1"/>
          </p:nvPr>
        </p:nvSpPr>
        <p:spPr/>
        <p:txBody>
          <a:bodyPr>
            <a:normAutofit/>
          </a:bodyPr>
          <a:lstStyle/>
          <a:p>
            <a:r>
              <a:rPr lang="pt-PT" sz="2400" dirty="0"/>
              <a:t>Os resultados que se obtém com este método de sombreamento </a:t>
            </a:r>
            <a:r>
              <a:rPr lang="pt-PT" sz="2400" dirty="0" smtClean="0"/>
              <a:t>são </a:t>
            </a:r>
            <a:r>
              <a:rPr lang="pt-PT" sz="2400" dirty="0"/>
              <a:t>de baixa </a:t>
            </a:r>
            <a:r>
              <a:rPr lang="pt-PT" sz="2400" dirty="0" smtClean="0"/>
              <a:t>qualidade uma </a:t>
            </a:r>
            <a:r>
              <a:rPr lang="pt-PT" sz="2400" dirty="0"/>
              <a:t>vez que ficam v</a:t>
            </a:r>
            <a:r>
              <a:rPr lang="pt-PT" sz="2400" dirty="0" smtClean="0"/>
              <a:t>isíveis </a:t>
            </a:r>
            <a:r>
              <a:rPr lang="pt-PT" sz="2400" dirty="0"/>
              <a:t>as </a:t>
            </a:r>
            <a:r>
              <a:rPr lang="pt-PT" sz="2400" dirty="0" smtClean="0"/>
              <a:t>diferenças </a:t>
            </a:r>
            <a:r>
              <a:rPr lang="pt-PT" sz="2400" dirty="0"/>
              <a:t>de cor nas fronteiras entre </a:t>
            </a:r>
            <a:r>
              <a:rPr lang="pt-PT" sz="2400" dirty="0" smtClean="0"/>
              <a:t>facetas.</a:t>
            </a:r>
            <a:endParaRPr lang="pt-PT" sz="2400" dirty="0"/>
          </a:p>
          <a:p>
            <a:endParaRPr lang="pt-PT" sz="2400" dirty="0"/>
          </a:p>
        </p:txBody>
      </p:sp>
      <p:pic>
        <p:nvPicPr>
          <p:cNvPr id="4" name="Content Placeholder 3"/>
          <p:cNvPicPr>
            <a:picLocks noGrp="1" noChangeAspect="1"/>
          </p:cNvPicPr>
          <p:nvPr>
            <p:ph sz="half" idx="2"/>
          </p:nvPr>
        </p:nvPicPr>
        <p:blipFill>
          <a:blip r:embed="rId2"/>
          <a:stretch>
            <a:fillRect/>
          </a:stretch>
        </p:blipFill>
        <p:spPr>
          <a:xfrm>
            <a:off x="6368995" y="2286000"/>
            <a:ext cx="3995847" cy="4022725"/>
          </a:xfrm>
          <a:prstGeom prst="rect">
            <a:avLst/>
          </a:prstGeom>
        </p:spPr>
      </p:pic>
      <p:sp>
        <p:nvSpPr>
          <p:cNvPr id="5" name="Slide Number Placeholder 4"/>
          <p:cNvSpPr>
            <a:spLocks noGrp="1"/>
          </p:cNvSpPr>
          <p:nvPr>
            <p:ph type="sldNum" sz="quarter" idx="12"/>
          </p:nvPr>
        </p:nvSpPr>
        <p:spPr/>
        <p:txBody>
          <a:bodyPr/>
          <a:lstStyle/>
          <a:p>
            <a:fld id="{867E5644-1E61-4311-A31E-84CB9C7AA8A9}" type="slidenum">
              <a:rPr lang="en-US" smtClean="0"/>
              <a:pPr/>
              <a:t>9</a:t>
            </a:fld>
            <a:endParaRPr lang="en-US" dirty="0"/>
          </a:p>
        </p:txBody>
      </p:sp>
      <p:sp>
        <p:nvSpPr>
          <p:cNvPr id="6" name="Footer Placeholder 5"/>
          <p:cNvSpPr>
            <a:spLocks noGrp="1"/>
          </p:cNvSpPr>
          <p:nvPr>
            <p:ph type="ftr" sz="quarter" idx="3"/>
          </p:nvPr>
        </p:nvSpPr>
        <p:spPr/>
        <p:txBody>
          <a:bodyPr/>
          <a:lstStyle/>
          <a:p>
            <a:r>
              <a:rPr lang="pt-PT" smtClean="0"/>
              <a:t>Fundamentos de Computação Gráfica - Teórica - 2021/22 - César Páris (cparis@isec.pt)</a:t>
            </a:r>
            <a:endParaRPr lang="en-US" dirty="0"/>
          </a:p>
        </p:txBody>
      </p:sp>
    </p:spTree>
    <p:extLst>
      <p:ext uri="{BB962C8B-B14F-4D97-AF65-F5344CB8AC3E}">
        <p14:creationId xmlns:p14="http://schemas.microsoft.com/office/powerpoint/2010/main" val="1556771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2769</Words>
  <Application>Microsoft Office PowerPoint</Application>
  <PresentationFormat>Widescreen</PresentationFormat>
  <Paragraphs>321</Paragraphs>
  <Slides>38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Tw Cen MT</vt:lpstr>
      <vt:lpstr>Tw Cen MT Condensed</vt:lpstr>
      <vt:lpstr>Wingdings</vt:lpstr>
      <vt:lpstr>Wingdings 3</vt:lpstr>
      <vt:lpstr>1_Integral</vt:lpstr>
      <vt:lpstr>Métodos de Sombreamento</vt:lpstr>
      <vt:lpstr>Importância das Sombras</vt:lpstr>
      <vt:lpstr>O que são sombras?</vt:lpstr>
      <vt:lpstr>Métodos de Sombreamento</vt:lpstr>
      <vt:lpstr>Métodos de Sombreamento</vt:lpstr>
      <vt:lpstr>Métodos de Sombreamento (de polígonos)</vt:lpstr>
      <vt:lpstr>Sombreamento Constante</vt:lpstr>
      <vt:lpstr>Sombreamento Constante</vt:lpstr>
      <vt:lpstr>Sombreamento Constante</vt:lpstr>
      <vt:lpstr>Sombreamento Constante</vt:lpstr>
      <vt:lpstr>Problemas no sombreamento constante</vt:lpstr>
      <vt:lpstr>Smooth Shading</vt:lpstr>
      <vt:lpstr>Sombreamento de Gouraud</vt:lpstr>
      <vt:lpstr>Sombreamento de Gouraud</vt:lpstr>
      <vt:lpstr>Sombreamento de Gouraud</vt:lpstr>
      <vt:lpstr>Sombreamento de Gouraud</vt:lpstr>
      <vt:lpstr>Sombreamento de Gouraud</vt:lpstr>
      <vt:lpstr>Limitações</vt:lpstr>
      <vt:lpstr>Sombreamento de PHONG</vt:lpstr>
      <vt:lpstr>Sombreamento de PHONG</vt:lpstr>
      <vt:lpstr>Sombreamento de PHONG</vt:lpstr>
      <vt:lpstr>Sombreamento de PHONG</vt:lpstr>
      <vt:lpstr>Sombreamento de PHONG</vt:lpstr>
      <vt:lpstr>Sombreamento de PHONG</vt:lpstr>
      <vt:lpstr>Limitações do sombreamento usando Aproximações Interpoladas</vt:lpstr>
      <vt:lpstr>Limitações do sombreamento usando Aproximações Interpoladas</vt:lpstr>
      <vt:lpstr>Silhueta poligonal</vt:lpstr>
      <vt:lpstr>Limitações do sombreamento usando Aproximações Interpoladas</vt:lpstr>
      <vt:lpstr>Distorção de perspetiva</vt:lpstr>
      <vt:lpstr>Limitações do sombreamento usando Aproximações Interpoladas</vt:lpstr>
      <vt:lpstr>Orientação de polígonos</vt:lpstr>
      <vt:lpstr>Limitações do sombreamento usando Aproximações Interpoladas</vt:lpstr>
      <vt:lpstr>Vértices não partilhados</vt:lpstr>
      <vt:lpstr>Limitações do sombreamento usando Aproximações Interpoladas</vt:lpstr>
      <vt:lpstr>Normais incorretas nos vértices</vt:lpstr>
      <vt:lpstr>Gouraud vs. Phong</vt:lpstr>
      <vt:lpstr>Métodos de sombreamento (luz direta)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Computação Gráfica</dc:title>
  <dc:creator/>
  <cp:lastModifiedBy/>
  <cp:revision>133</cp:revision>
  <cp:lastPrinted>2018-06-19T11:27:51Z</cp:lastPrinted>
  <dcterms:created xsi:type="dcterms:W3CDTF">2016-03-04T16:28:52Z</dcterms:created>
  <dcterms:modified xsi:type="dcterms:W3CDTF">2022-05-30T10:03:53Z</dcterms:modified>
</cp:coreProperties>
</file>