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29" r:id="rId2"/>
  </p:sldMasterIdLst>
  <p:notesMasterIdLst>
    <p:notesMasterId r:id="rId36"/>
  </p:notesMasterIdLst>
  <p:sldIdLst>
    <p:sldId id="256" r:id="rId3"/>
    <p:sldId id="336" r:id="rId4"/>
    <p:sldId id="337" r:id="rId5"/>
    <p:sldId id="362" r:id="rId6"/>
    <p:sldId id="363" r:id="rId7"/>
    <p:sldId id="338" r:id="rId8"/>
    <p:sldId id="339" r:id="rId9"/>
    <p:sldId id="340" r:id="rId10"/>
    <p:sldId id="341" r:id="rId11"/>
    <p:sldId id="364" r:id="rId12"/>
    <p:sldId id="342" r:id="rId13"/>
    <p:sldId id="366" r:id="rId14"/>
    <p:sldId id="343" r:id="rId15"/>
    <p:sldId id="365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34" r:id="rId3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6167" autoAdjust="0"/>
  </p:normalViewPr>
  <p:slideViewPr>
    <p:cSldViewPr>
      <p:cViewPr varScale="1">
        <p:scale>
          <a:sx n="81" d="100"/>
          <a:sy n="81" d="100"/>
        </p:scale>
        <p:origin x="12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7EC5-E885-4C14-A746-25DA3ECAECD7}" type="datetimeFigureOut">
              <a:rPr lang="pt-PT" smtClean="0"/>
              <a:pPr/>
              <a:t>09/03/2021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CC1AE-DA82-428C-B804-314BB38B05E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16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24</a:t>
            </a:fld>
            <a:endParaRPr 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26</a:t>
            </a:fld>
            <a:endParaRPr 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27</a:t>
            </a:fld>
            <a:endParaRPr 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29</a:t>
            </a:fld>
            <a:endParaRPr lang="pt-P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32</a:t>
            </a:fld>
            <a:endParaRPr lang="pt-P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33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CC1AE-DA82-428C-B804-314BB38B05E0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dirty="0" smtClean="0"/>
              <a:t>Análise de Dados – Viriato M. Marques – 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286776" y="635795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142984"/>
            <a:ext cx="8183880" cy="468801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5720" y="6356350"/>
            <a:ext cx="573408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dirty="0" smtClean="0"/>
              <a:t>Análise de Dados – Viriato M. Marques – DEIS / ISEC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Análise de Dados – Viriato M. Marques – DEIS / ISEC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661" r:id="rId13"/>
    <p:sldLayoutId id="2147483727" r:id="rId14"/>
    <p:sldLayoutId id="2147483728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57150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183880" cy="468801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 dirty="0" smtClean="0"/>
              <a:t>Clique para editar os estilos</a:t>
            </a:r>
          </a:p>
          <a:p>
            <a:pPr lvl="1" eaLnBrk="1" latinLnBrk="0" hangingPunct="1"/>
            <a:r>
              <a:rPr kumimoji="0" lang="pt-PT" dirty="0" smtClean="0"/>
              <a:t>Segundo nível</a:t>
            </a:r>
          </a:p>
          <a:p>
            <a:pPr lvl="2" eaLnBrk="1" latinLnBrk="0" hangingPunct="1"/>
            <a:r>
              <a:rPr kumimoji="0" lang="pt-PT" dirty="0" smtClean="0"/>
              <a:t>Terceiro nível</a:t>
            </a:r>
          </a:p>
          <a:p>
            <a:pPr lvl="3" eaLnBrk="1" latinLnBrk="0" hangingPunct="1"/>
            <a:r>
              <a:rPr kumimoji="0" lang="pt-PT" dirty="0" smtClean="0"/>
              <a:t>Quarto nível</a:t>
            </a:r>
          </a:p>
          <a:p>
            <a:pPr lvl="4" eaLnBrk="1" latinLnBrk="0" hangingPunct="1"/>
            <a:r>
              <a:rPr kumimoji="0" lang="pt-PT" dirty="0" smtClean="0"/>
              <a:t>Quinto nível</a:t>
            </a:r>
            <a:endParaRPr kumimoji="0" lang="en-US" dirty="0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500034" y="6072206"/>
            <a:ext cx="434783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PT" smtClean="0"/>
              <a:t>Análise de Dados – Viriato M. Marques – DEIS / ISEC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286776" y="607220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marL="228600" indent="-228600" algn="r" eaLnBrk="1" latinLnBrk="0" hangingPunct="1">
              <a:buNone/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E287019-93E1-4EE6-AC17-0D901F7ADF48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5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png"/><Relationship Id="rId9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714348" y="1700808"/>
            <a:ext cx="7772400" cy="571504"/>
          </a:xfrm>
        </p:spPr>
        <p:txBody>
          <a:bodyPr>
            <a:noAutofit/>
          </a:bodyPr>
          <a:lstStyle/>
          <a:p>
            <a:pPr algn="ctr"/>
            <a:r>
              <a:rPr lang="pt-PT" sz="4800" dirty="0" smtClean="0"/>
              <a:t>Conhecimento e Raciocínio</a:t>
            </a:r>
            <a:endParaRPr lang="pt-PT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928662" y="2664272"/>
            <a:ext cx="7215238" cy="3429024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5400" b="1" dirty="0" smtClean="0"/>
              <a:t>Aula 1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5100" b="1" dirty="0" smtClean="0"/>
              <a:t>Redes Neuronais</a:t>
            </a:r>
          </a:p>
          <a:p>
            <a:pPr algn="ctr">
              <a:buNone/>
            </a:pPr>
            <a:endParaRPr lang="pt-PT" sz="4500" dirty="0" smtClean="0"/>
          </a:p>
          <a:p>
            <a:pPr algn="ctr">
              <a:buNone/>
            </a:pPr>
            <a:endParaRPr lang="pt-PT" sz="4500" dirty="0" smtClean="0"/>
          </a:p>
          <a:p>
            <a:pPr marL="0" algn="ctr">
              <a:spcBef>
                <a:spcPts val="0"/>
              </a:spcBef>
              <a:buNone/>
            </a:pPr>
            <a:r>
              <a:rPr lang="pt-PT" sz="3200" dirty="0" smtClean="0">
                <a:solidFill>
                  <a:srgbClr val="0070C0"/>
                </a:solidFill>
              </a:rPr>
              <a:t>Viriato M. Marques</a:t>
            </a:r>
          </a:p>
          <a:p>
            <a:pPr marL="0" algn="ctr">
              <a:spcBef>
                <a:spcPts val="0"/>
              </a:spcBef>
              <a:buNone/>
            </a:pPr>
            <a:endParaRPr lang="pt-PT" b="1" dirty="0" smtClean="0">
              <a:solidFill>
                <a:srgbClr val="0070C0"/>
              </a:solidFill>
            </a:endParaRPr>
          </a:p>
          <a:p>
            <a:pPr marL="0" algn="ctr">
              <a:spcBef>
                <a:spcPts val="0"/>
              </a:spcBef>
              <a:buNone/>
            </a:pPr>
            <a:r>
              <a:rPr lang="pt-PT" b="1" dirty="0" smtClean="0">
                <a:solidFill>
                  <a:srgbClr val="0070C0"/>
                </a:solidFill>
              </a:rPr>
              <a:t>Licenciatura em Engenharia Informática</a:t>
            </a:r>
          </a:p>
          <a:p>
            <a:pPr marL="0" algn="ctr">
              <a:spcBef>
                <a:spcPts val="0"/>
              </a:spcBef>
              <a:buNone/>
            </a:pPr>
            <a:endParaRPr lang="pt-PT" dirty="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2300" dirty="0" smtClean="0">
                <a:solidFill>
                  <a:srgbClr val="0070C0"/>
                </a:solidFill>
              </a:rPr>
              <a:t>DEIS – Departamento de Engenharia Informática e de Sistemas </a:t>
            </a: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2300" dirty="0" smtClean="0">
                <a:solidFill>
                  <a:srgbClr val="0070C0"/>
                </a:solidFill>
              </a:rPr>
              <a:t>ISEC – Instituto Superior de Engenharia de Coimbra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7019-93E1-4EE6-AC17-0D901F7ADF48}" type="slidenum">
              <a:rPr lang="pt-PT" smtClean="0"/>
              <a:pPr/>
              <a:t>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7816382" cy="36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Tipos de funções de activação mais comuns:</a:t>
            </a:r>
          </a:p>
        </p:txBody>
      </p:sp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760290"/>
            <a:ext cx="4523406" cy="39261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" name="Imagem 14" descr="Sem títu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2716" y="1760290"/>
            <a:ext cx="2209800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017978" y="663839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177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O que pode “aprender” ou “representar” um </a:t>
            </a:r>
            <a:r>
              <a:rPr lang="pt-PT" dirty="0" err="1" smtClean="0">
                <a:sym typeface="Wingdings" pitchFamily="2" charset="2"/>
              </a:rPr>
              <a:t>perceptrão</a:t>
            </a:r>
            <a:r>
              <a:rPr lang="pt-PT" dirty="0" smtClean="0">
                <a:sym typeface="Wingdings" pitchFamily="2" charset="2"/>
              </a:rPr>
              <a:t>?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Seja um </a:t>
            </a:r>
            <a:r>
              <a:rPr lang="pt-PT" sz="1400" dirty="0" err="1" smtClean="0"/>
              <a:t>perceptrão</a:t>
            </a:r>
            <a:r>
              <a:rPr lang="pt-PT" sz="1400" dirty="0" smtClean="0"/>
              <a:t> de 2 entradas </a:t>
            </a:r>
            <a:r>
              <a:rPr lang="pt-PT" sz="1400" i="1" dirty="0" smtClean="0"/>
              <a:t>x</a:t>
            </a:r>
            <a:r>
              <a:rPr lang="pt-PT" sz="1400" i="1" baseline="-25000" dirty="0" smtClean="0"/>
              <a:t>1</a:t>
            </a:r>
            <a:r>
              <a:rPr lang="pt-PT" sz="1400" dirty="0" smtClean="0"/>
              <a:t>, </a:t>
            </a:r>
            <a:r>
              <a:rPr lang="pt-PT" sz="1400" i="1" dirty="0" smtClean="0"/>
              <a:t>x</a:t>
            </a:r>
            <a:r>
              <a:rPr lang="pt-PT" sz="1400" i="1" baseline="-25000" dirty="0" smtClean="0"/>
              <a:t>2</a:t>
            </a:r>
            <a:r>
              <a:rPr lang="pt-PT" sz="1400" dirty="0" smtClean="0"/>
              <a:t> e coeficientes </a:t>
            </a:r>
            <a:r>
              <a:rPr lang="pt-PT" sz="1400" i="1" dirty="0" smtClean="0"/>
              <a:t>w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=1</a:t>
            </a:r>
            <a:r>
              <a:rPr lang="pt-PT" sz="1400" dirty="0" smtClean="0"/>
              <a:t>, </a:t>
            </a:r>
            <a:r>
              <a:rPr lang="pt-PT" sz="1400" i="1" dirty="0" smtClean="0"/>
              <a:t>w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=1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Seja </a:t>
            </a:r>
            <a:r>
              <a:rPr lang="pt-PT" sz="1400" i="1" dirty="0" smtClean="0"/>
              <a:t>w</a:t>
            </a:r>
            <a:r>
              <a:rPr lang="pt-PT" sz="1400" i="1" baseline="-25000" dirty="0" smtClean="0"/>
              <a:t>0</a:t>
            </a:r>
            <a:r>
              <a:rPr lang="pt-PT" sz="1400" i="1" dirty="0" smtClean="0"/>
              <a:t>=0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A sua saída será </a:t>
            </a:r>
            <a:r>
              <a:rPr lang="pt-PT" sz="1400" i="1" dirty="0" smtClean="0"/>
              <a:t>+1</a:t>
            </a:r>
            <a:r>
              <a:rPr lang="pt-PT" sz="1400" dirty="0" smtClean="0"/>
              <a:t> se </a:t>
            </a:r>
            <a:r>
              <a:rPr lang="pt-PT" sz="1400" i="1" dirty="0" smtClean="0"/>
              <a:t>x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.w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 + x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.w</a:t>
            </a:r>
            <a:r>
              <a:rPr lang="pt-PT" sz="1400" i="1" baseline="-25000" dirty="0" smtClean="0"/>
              <a:t>2 </a:t>
            </a:r>
            <a:r>
              <a:rPr lang="pt-PT" sz="1400" i="1" dirty="0" smtClean="0"/>
              <a:t>&gt; 0 …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… e </a:t>
            </a:r>
            <a:r>
              <a:rPr lang="pt-PT" sz="1400" i="1" dirty="0" smtClean="0"/>
              <a:t>–1</a:t>
            </a:r>
            <a:r>
              <a:rPr lang="pt-PT" sz="1400" dirty="0" smtClean="0"/>
              <a:t> se </a:t>
            </a:r>
            <a:r>
              <a:rPr lang="pt-PT" sz="1400" i="1" dirty="0" smtClean="0"/>
              <a:t>x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.w</a:t>
            </a:r>
            <a:r>
              <a:rPr lang="pt-PT" sz="1400" i="1" baseline="-25000" dirty="0" smtClean="0"/>
              <a:t>1 </a:t>
            </a:r>
            <a:r>
              <a:rPr lang="pt-PT" sz="1400" i="1" dirty="0" smtClean="0"/>
              <a:t>+ x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.w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 &lt; 0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Como estamos a considerar </a:t>
            </a:r>
            <a:r>
              <a:rPr lang="pt-PT" sz="1400" i="1" dirty="0" smtClean="0"/>
              <a:t>w</a:t>
            </a:r>
            <a:r>
              <a:rPr lang="pt-PT" sz="1400" i="1" baseline="-25000" dirty="0" smtClean="0"/>
              <a:t>i</a:t>
            </a:r>
            <a:r>
              <a:rPr lang="pt-PT" sz="1400" i="1" dirty="0" smtClean="0"/>
              <a:t>=1</a:t>
            </a:r>
            <a:r>
              <a:rPr lang="pt-PT" sz="1400" dirty="0" smtClean="0"/>
              <a:t>: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643438" y="2357430"/>
            <a:ext cx="274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i="1" dirty="0" smtClean="0"/>
              <a:t>o=1</a:t>
            </a:r>
            <a:r>
              <a:rPr lang="pt-PT" sz="1600" dirty="0" smtClean="0"/>
              <a:t> </a:t>
            </a:r>
            <a:r>
              <a:rPr lang="pt-PT" sz="1600" dirty="0"/>
              <a:t>se </a:t>
            </a:r>
            <a:r>
              <a:rPr lang="pt-PT" sz="1600" i="1" dirty="0"/>
              <a:t>x1&gt;-x2</a:t>
            </a:r>
          </a:p>
          <a:p>
            <a:pPr eaLnBrk="0" hangingPunct="0">
              <a:spcBef>
                <a:spcPct val="50000"/>
              </a:spcBef>
            </a:pPr>
            <a:r>
              <a:rPr lang="pt-PT" sz="1600" i="1" dirty="0" smtClean="0"/>
              <a:t>o=-</a:t>
            </a:r>
            <a:r>
              <a:rPr lang="pt-PT" sz="1600" i="1" dirty="0"/>
              <a:t>1</a:t>
            </a:r>
            <a:r>
              <a:rPr lang="pt-PT" sz="1600" dirty="0"/>
              <a:t> se </a:t>
            </a:r>
            <a:r>
              <a:rPr lang="pt-PT" sz="1600" i="1" dirty="0"/>
              <a:t>x1&lt;-x2</a:t>
            </a:r>
            <a:endParaRPr lang="en-GB" sz="1600" i="1" dirty="0"/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643438" y="2428868"/>
            <a:ext cx="71437" cy="565846"/>
          </a:xfrm>
          <a:prstGeom prst="leftBrace">
            <a:avLst>
              <a:gd name="adj1" fmla="val 921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5" name="CaixaDeTexto 14"/>
          <p:cNvSpPr txBox="1"/>
          <p:nvPr/>
        </p:nvSpPr>
        <p:spPr>
          <a:xfrm>
            <a:off x="571472" y="3214686"/>
            <a:ext cx="4214842" cy="253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Graficamente, com </a:t>
            </a:r>
            <a:r>
              <a:rPr lang="pt-PT" sz="1400" i="1" dirty="0" smtClean="0"/>
              <a:t>x</a:t>
            </a:r>
            <a:r>
              <a:rPr lang="pt-PT" sz="1400" i="1" baseline="-25000" dirty="0" smtClean="0"/>
              <a:t>1</a:t>
            </a:r>
            <a:r>
              <a:rPr lang="pt-PT" sz="1400" dirty="0" smtClean="0"/>
              <a:t> no eixo dos </a:t>
            </a:r>
            <a:r>
              <a:rPr lang="pt-PT" sz="1400" i="1" dirty="0" smtClean="0"/>
              <a:t>x</a:t>
            </a:r>
            <a:r>
              <a:rPr lang="pt-PT" sz="1400" dirty="0" smtClean="0"/>
              <a:t> e</a:t>
            </a:r>
            <a:r>
              <a:rPr lang="pt-PT" sz="1400" i="1" dirty="0" smtClean="0"/>
              <a:t> x</a:t>
            </a:r>
            <a:r>
              <a:rPr lang="pt-PT" sz="1400" i="1" baseline="-25000" dirty="0" smtClean="0"/>
              <a:t>2</a:t>
            </a:r>
            <a:r>
              <a:rPr lang="pt-PT" sz="1400" dirty="0" smtClean="0"/>
              <a:t> no eixo dos </a:t>
            </a:r>
            <a:r>
              <a:rPr lang="pt-PT" sz="1400" i="1" dirty="0" smtClean="0"/>
              <a:t>y</a:t>
            </a:r>
            <a:r>
              <a:rPr lang="pt-PT" sz="1400" dirty="0" smtClean="0"/>
              <a:t>, podem visualizar-se as zonas de outputs (exemplos) positivos (+1) e negativos (-1)</a:t>
            </a:r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Neste exemplo, estas zonas são separadas pela recta </a:t>
            </a:r>
            <a:r>
              <a:rPr lang="pt-PT" sz="1400" i="1" dirty="0" smtClean="0"/>
              <a:t>x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+x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=0</a:t>
            </a:r>
            <a:r>
              <a:rPr lang="pt-PT" sz="1400" dirty="0" smtClean="0"/>
              <a:t> (ou, doutro modo, </a:t>
            </a:r>
            <a:r>
              <a:rPr lang="pt-PT" sz="1400" i="1" dirty="0" smtClean="0"/>
              <a:t>x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 = -x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)</a:t>
            </a:r>
            <a:endParaRPr lang="pt-PT" sz="1400" dirty="0" smtClean="0"/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Trata-se da forma </a:t>
            </a:r>
            <a:r>
              <a:rPr lang="pt-PT" sz="1400" i="1" dirty="0" smtClean="0"/>
              <a:t>y = -x</a:t>
            </a:r>
            <a:r>
              <a:rPr lang="pt-PT" sz="1400" dirty="0" smtClean="0"/>
              <a:t>, que se representa na figura.</a:t>
            </a:r>
            <a:endParaRPr lang="pt-PT" sz="2000" dirty="0" smtClean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3152919"/>
            <a:ext cx="3466777" cy="267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ângulo 15"/>
          <p:cNvSpPr/>
          <p:nvPr/>
        </p:nvSpPr>
        <p:spPr>
          <a:xfrm>
            <a:off x="6305898" y="583672"/>
            <a:ext cx="240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 smtClean="0"/>
              <a:t>(</a:t>
            </a:r>
            <a:r>
              <a:rPr lang="pt-PT" sz="1400" dirty="0" err="1" smtClean="0"/>
              <a:t>Biblio</a:t>
            </a:r>
            <a:r>
              <a:rPr lang="pt-PT" sz="1400" dirty="0" smtClean="0"/>
              <a:t>: </a:t>
            </a:r>
            <a:r>
              <a:rPr lang="pt-PT" sz="1400" dirty="0" err="1" smtClean="0"/>
              <a:t>Russel</a:t>
            </a:r>
            <a:r>
              <a:rPr lang="pt-PT" sz="1400" dirty="0" smtClean="0"/>
              <a:t> &amp; </a:t>
            </a:r>
            <a:r>
              <a:rPr lang="pt-PT" sz="1400" dirty="0" err="1" smtClean="0"/>
              <a:t>Norvig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1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017978" y="663839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Se os coeficientes sinápticos não fossem 1 teríamos: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i="1" dirty="0" smtClean="0"/>
              <a:t>x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.w</a:t>
            </a:r>
            <a:r>
              <a:rPr lang="pt-PT" sz="1400" i="1" baseline="-25000" dirty="0" smtClean="0"/>
              <a:t>1 </a:t>
            </a:r>
            <a:r>
              <a:rPr lang="pt-PT" sz="1400" i="1" dirty="0" smtClean="0"/>
              <a:t>+ x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.w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 = 0 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i="1" dirty="0" smtClean="0"/>
              <a:t>X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 = -w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/w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.x1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Ou seja, os valores (relativos) de w1 e w2 regulam o declive da recta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E se w0 não fosse 0, teríamos: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i="1" dirty="0" smtClean="0"/>
              <a:t>x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.w</a:t>
            </a:r>
            <a:r>
              <a:rPr lang="pt-PT" sz="1400" i="1" baseline="-25000" dirty="0" smtClean="0"/>
              <a:t>1 </a:t>
            </a:r>
            <a:r>
              <a:rPr lang="pt-PT" sz="1400" i="1" dirty="0" smtClean="0"/>
              <a:t>+ x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.w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 + w</a:t>
            </a:r>
            <a:r>
              <a:rPr lang="pt-PT" sz="1400" i="1" baseline="-25000" dirty="0" smtClean="0"/>
              <a:t>0</a:t>
            </a:r>
            <a:r>
              <a:rPr lang="pt-PT" sz="1400" i="1" dirty="0" smtClean="0"/>
              <a:t>= 0 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i="1" dirty="0" smtClean="0"/>
              <a:t>X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 = -w</a:t>
            </a:r>
            <a:r>
              <a:rPr lang="pt-PT" sz="1400" i="1" baseline="-25000" dirty="0" smtClean="0"/>
              <a:t>1</a:t>
            </a:r>
            <a:r>
              <a:rPr lang="pt-PT" sz="1400" i="1" dirty="0" smtClean="0"/>
              <a:t>/w</a:t>
            </a:r>
            <a:r>
              <a:rPr lang="pt-PT" sz="1400" i="1" baseline="-25000" dirty="0" smtClean="0"/>
              <a:t>2</a:t>
            </a:r>
            <a:r>
              <a:rPr lang="pt-PT" sz="1400" i="1" dirty="0" smtClean="0"/>
              <a:t>.x1- w</a:t>
            </a:r>
            <a:r>
              <a:rPr lang="pt-PT" sz="1400" i="1" baseline="-25000" dirty="0" smtClean="0"/>
              <a:t>0</a:t>
            </a:r>
            <a:r>
              <a:rPr lang="pt-PT" sz="1400" i="1" dirty="0" smtClean="0"/>
              <a:t>/w</a:t>
            </a:r>
            <a:r>
              <a:rPr lang="pt-PT" sz="1400" i="1" baseline="-25000" dirty="0" smtClean="0"/>
              <a:t>2</a:t>
            </a:r>
            <a:endParaRPr lang="pt-PT" sz="1400" i="1" dirty="0" smtClean="0"/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Ou seja, o valor de w0 (relativamente a w2) regula a ordenada na origem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Isto possibilita a separação de exemplos +e – em situações diversas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Por isso a aprendizagem se faz regulando os valores dos </a:t>
            </a:r>
            <a:r>
              <a:rPr lang="pt-PT" i="1" dirty="0" err="1" smtClean="0">
                <a:sym typeface="Wingdings" pitchFamily="2" charset="2"/>
              </a:rPr>
              <a:t>w’s</a:t>
            </a:r>
            <a:r>
              <a:rPr lang="pt-PT" dirty="0" smtClean="0">
                <a:sym typeface="Wingdings" pitchFamily="2" charset="2"/>
              </a:rPr>
              <a:t> de modo a ajustar a recta ao conjunto de exemplos de treino fornecidos, i.e., a separar os + dos -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i="1" dirty="0" smtClean="0"/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i="1" dirty="0" smtClean="0"/>
          </a:p>
        </p:txBody>
      </p:sp>
      <p:sp>
        <p:nvSpPr>
          <p:cNvPr id="16" name="Rectângulo 15"/>
          <p:cNvSpPr/>
          <p:nvPr/>
        </p:nvSpPr>
        <p:spPr>
          <a:xfrm>
            <a:off x="6305898" y="583672"/>
            <a:ext cx="240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 smtClean="0"/>
              <a:t>(</a:t>
            </a:r>
            <a:r>
              <a:rPr lang="pt-PT" sz="1400" dirty="0" err="1" smtClean="0"/>
              <a:t>Biblio</a:t>
            </a:r>
            <a:r>
              <a:rPr lang="pt-PT" sz="1400" dirty="0" smtClean="0"/>
              <a:t>: </a:t>
            </a:r>
            <a:r>
              <a:rPr lang="pt-PT" sz="1400" dirty="0" err="1" smtClean="0"/>
              <a:t>Russel</a:t>
            </a:r>
            <a:r>
              <a:rPr lang="pt-PT" sz="1400" dirty="0" smtClean="0"/>
              <a:t> &amp; </a:t>
            </a:r>
            <a:r>
              <a:rPr lang="pt-PT" sz="1400" dirty="0" err="1" smtClean="0"/>
              <a:t>Norvig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1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500034" y="1117584"/>
            <a:ext cx="8072494" cy="465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>
                <a:sym typeface="Wingdings" pitchFamily="2" charset="2"/>
              </a:rPr>
              <a:t>Como as duas zonas + e – são separáveis por uma recta, diz-se que um </a:t>
            </a:r>
            <a:r>
              <a:rPr lang="pt-PT" sz="1600" dirty="0" err="1" smtClean="0">
                <a:sym typeface="Wingdings" pitchFamily="2" charset="2"/>
              </a:rPr>
              <a:t>perceptrão</a:t>
            </a:r>
            <a:r>
              <a:rPr lang="pt-PT" sz="1600" dirty="0" smtClean="0">
                <a:sym typeface="Wingdings" pitchFamily="2" charset="2"/>
              </a:rPr>
              <a:t> pode representar (apenas) Funções Linearmente Separáveis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15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Nesta figura:</a:t>
            </a:r>
          </a:p>
          <a:p>
            <a:pPr marL="1371600" lvl="2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dirty="0" smtClean="0"/>
              <a:t>(a) </a:t>
            </a:r>
            <a:r>
              <a:rPr lang="pt-PT" sz="1400" i="1" dirty="0" smtClean="0"/>
              <a:t>I1+I2=1.5</a:t>
            </a:r>
            <a:r>
              <a:rPr lang="pt-PT" sz="1400" dirty="0" smtClean="0"/>
              <a:t>	Saída + se I1 e I2 forem ambas próximas de 1: AND</a:t>
            </a:r>
          </a:p>
          <a:p>
            <a:pPr marL="1371600" lvl="2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dirty="0" smtClean="0"/>
              <a:t>(b) </a:t>
            </a:r>
            <a:r>
              <a:rPr lang="pt-PT" sz="1400" i="1" dirty="0" smtClean="0"/>
              <a:t>I1+I2=0.5 </a:t>
            </a:r>
            <a:r>
              <a:rPr lang="pt-PT" sz="1400" dirty="0" smtClean="0"/>
              <a:t>	Saída – se I1 e I2 forem ambos próximos de 0: OR</a:t>
            </a:r>
          </a:p>
          <a:p>
            <a:pPr marL="1371600" lvl="2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dirty="0" smtClean="0"/>
              <a:t>(c) Representa a função XOR. Esta função NÃO é Linearmente Separável porque nenhuma recta consegue separar os exemplos positivos dos negativos. Um único </a:t>
            </a:r>
            <a:r>
              <a:rPr lang="pt-PT" sz="1400" dirty="0" err="1" smtClean="0"/>
              <a:t>perceptrão</a:t>
            </a:r>
            <a:r>
              <a:rPr lang="pt-PT" sz="1400" dirty="0" smtClean="0"/>
              <a:t> não pode representar um XOR.</a:t>
            </a:r>
            <a:endParaRPr lang="pt-PT" dirty="0" smtClean="0">
              <a:sym typeface="Wingdings" pitchFamily="2" charset="2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977570"/>
            <a:ext cx="57435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017978" y="663839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>
            <a:off x="1812396" y="2555938"/>
            <a:ext cx="0" cy="8382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/>
          <a:lstStyle/>
          <a:p>
            <a:endParaRPr lang="pt-PT"/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1547220" y="2261234"/>
            <a:ext cx="559312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pt-PT" sz="1200" dirty="0">
                <a:solidFill>
                  <a:srgbClr val="000000"/>
                </a:solidFill>
              </a:rPr>
              <a:t>I</a:t>
            </a:r>
            <a:r>
              <a:rPr lang="pt-PT" sz="1200" baseline="-25000" dirty="0">
                <a:solidFill>
                  <a:srgbClr val="000000"/>
                </a:solidFill>
              </a:rPr>
              <a:t>2</a:t>
            </a:r>
            <a:r>
              <a:rPr lang="pt-PT" sz="1200" dirty="0">
                <a:solidFill>
                  <a:srgbClr val="000000"/>
                </a:solidFill>
              </a:rPr>
              <a:t>=0.5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21" name="Rectangle 48"/>
          <p:cNvSpPr>
            <a:spLocks noChangeArrowheads="1"/>
          </p:cNvSpPr>
          <p:nvPr/>
        </p:nvSpPr>
        <p:spPr bwMode="auto">
          <a:xfrm>
            <a:off x="1964796" y="2846450"/>
            <a:ext cx="457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pt-PT" sz="1400" dirty="0">
                <a:solidFill>
                  <a:srgbClr val="000000"/>
                </a:solidFill>
              </a:rPr>
              <a:t>I</a:t>
            </a:r>
            <a:r>
              <a:rPr lang="pt-PT" sz="1400" baseline="-25000" dirty="0">
                <a:solidFill>
                  <a:srgbClr val="000000"/>
                </a:solidFill>
              </a:rPr>
              <a:t>1</a:t>
            </a:r>
            <a:r>
              <a:rPr lang="pt-PT" sz="1400" dirty="0">
                <a:solidFill>
                  <a:srgbClr val="000000"/>
                </a:solidFill>
              </a:rPr>
              <a:t>=1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2" name="Oval 35"/>
          <p:cNvSpPr>
            <a:spLocks noChangeArrowheads="1"/>
          </p:cNvSpPr>
          <p:nvPr/>
        </p:nvSpPr>
        <p:spPr bwMode="auto">
          <a:xfrm>
            <a:off x="7124712" y="2224024"/>
            <a:ext cx="149232" cy="11753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7137412" y="2668524"/>
            <a:ext cx="149232" cy="117534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7353312" y="2133600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400" dirty="0"/>
              <a:t>Saída = 0</a:t>
            </a:r>
            <a:endParaRPr lang="en-GB" sz="1400" dirty="0"/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7353312" y="2590800"/>
            <a:ext cx="1828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400" dirty="0"/>
              <a:t>Saída = 1</a:t>
            </a:r>
            <a:endParaRPr lang="en-GB" sz="1400" dirty="0"/>
          </a:p>
        </p:txBody>
      </p:sp>
      <p:sp>
        <p:nvSpPr>
          <p:cNvPr id="16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500034" y="1117584"/>
            <a:ext cx="8072494" cy="465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>
                <a:sym typeface="Wingdings" pitchFamily="2" charset="2"/>
              </a:rPr>
              <a:t>A recta que separa os exemplos positivos dos negativos chama-se </a:t>
            </a:r>
            <a:r>
              <a:rPr lang="pt-PT" sz="1600" b="1" u="sng" dirty="0" smtClean="0">
                <a:sym typeface="Wingdings" pitchFamily="2" charset="2"/>
              </a:rPr>
              <a:t>superfície de decisão </a:t>
            </a:r>
            <a:r>
              <a:rPr lang="pt-PT" sz="1600" dirty="0" smtClean="0">
                <a:sym typeface="Wingdings" pitchFamily="2" charset="2"/>
              </a:rPr>
              <a:t>(</a:t>
            </a:r>
            <a:r>
              <a:rPr lang="pt-PT" sz="1600" dirty="0" err="1" smtClean="0">
                <a:sym typeface="Wingdings" pitchFamily="2" charset="2"/>
              </a:rPr>
              <a:t>decision</a:t>
            </a:r>
            <a:r>
              <a:rPr lang="pt-PT" sz="1600" dirty="0" smtClean="0">
                <a:sym typeface="Wingdings" pitchFamily="2" charset="2"/>
              </a:rPr>
              <a:t> </a:t>
            </a:r>
            <a:r>
              <a:rPr lang="pt-PT" sz="1600" dirty="0" err="1" smtClean="0">
                <a:sym typeface="Wingdings" pitchFamily="2" charset="2"/>
              </a:rPr>
              <a:t>surface</a:t>
            </a:r>
            <a:r>
              <a:rPr lang="pt-PT" sz="1600" dirty="0" smtClean="0">
                <a:sym typeface="Wingdings" pitchFamily="2" charset="2"/>
              </a:rPr>
              <a:t>)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>
                <a:sym typeface="Wingdings" pitchFamily="2" charset="2"/>
              </a:rPr>
              <a:t>Para um </a:t>
            </a:r>
            <a:r>
              <a:rPr lang="pt-PT" sz="1600" dirty="0" err="1" smtClean="0">
                <a:sym typeface="Wingdings" pitchFamily="2" charset="2"/>
              </a:rPr>
              <a:t>perceptrão</a:t>
            </a:r>
            <a:r>
              <a:rPr lang="pt-PT" sz="1600" dirty="0" smtClean="0">
                <a:sym typeface="Wingdings" pitchFamily="2" charset="2"/>
              </a:rPr>
              <a:t> é sempre linear, mesmo que a função de activação o não seja. Por exemplo, para a unidade </a:t>
            </a:r>
            <a:r>
              <a:rPr lang="pt-PT" sz="1600" dirty="0" err="1" smtClean="0">
                <a:sym typeface="Wingdings" pitchFamily="2" charset="2"/>
              </a:rPr>
              <a:t>sigmóide</a:t>
            </a:r>
            <a:r>
              <a:rPr lang="pt-PT" sz="1600" dirty="0" smtClean="0">
                <a:sym typeface="Wingdings" pitchFamily="2" charset="2"/>
              </a:rPr>
              <a:t> cuja função de activação é traduzida por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>
                <a:sym typeface="Wingdings" pitchFamily="2" charset="2"/>
              </a:rPr>
              <a:t>A condição de decisão será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>
                <a:sym typeface="Wingdings" pitchFamily="2" charset="2"/>
              </a:rPr>
              <a:t>Que resolvida dá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>
                <a:sym typeface="Wingdings" pitchFamily="2" charset="2"/>
              </a:rPr>
              <a:t>Tal como para a unidade linear e para função de activação sinal</a:t>
            </a:r>
            <a:endParaRPr lang="pt-PT" dirty="0" smtClean="0">
              <a:sym typeface="Wingdings" pitchFamily="2" charset="2"/>
            </a:endParaRPr>
          </a:p>
        </p:txBody>
      </p:sp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017978" y="6638398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graphicFrame>
        <p:nvGraphicFramePr>
          <p:cNvPr id="27" name="Objecto 26"/>
          <p:cNvGraphicFramePr>
            <a:graphicFrameLocks noChangeAspect="1"/>
          </p:cNvGraphicFramePr>
          <p:nvPr/>
        </p:nvGraphicFramePr>
        <p:xfrm>
          <a:off x="1043607" y="2564904"/>
          <a:ext cx="165386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0" name="Equation" r:id="rId4" imgW="1130040" imgH="393480" progId="Equation.DSMT4">
                  <p:embed/>
                </p:oleObj>
              </mc:Choice>
              <mc:Fallback>
                <p:oleObj name="Equation" r:id="rId4" imgW="113004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2564904"/>
                        <a:ext cx="1653861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3995936" y="3212976"/>
          <a:ext cx="1003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1" name="Equation" r:id="rId6" imgW="685800" imgH="393480" progId="Equation.DSMT4">
                  <p:embed/>
                </p:oleObj>
              </mc:Choice>
              <mc:Fallback>
                <p:oleObj name="Equation" r:id="rId6" imgW="6858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212976"/>
                        <a:ext cx="10033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2866628"/>
            <a:ext cx="2171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exão recta unidireccional 28"/>
          <p:cNvCxnSpPr/>
          <p:nvPr/>
        </p:nvCxnSpPr>
        <p:spPr>
          <a:xfrm>
            <a:off x="5148064" y="3429000"/>
            <a:ext cx="21602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cta 30"/>
          <p:cNvCxnSpPr/>
          <p:nvPr/>
        </p:nvCxnSpPr>
        <p:spPr>
          <a:xfrm rot="5400000" flipH="1" flipV="1">
            <a:off x="6727551" y="3746773"/>
            <a:ext cx="1380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1033759" y="4149080"/>
          <a:ext cx="4978401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2" name="Equation" r:id="rId9" imgW="3403440" imgH="711000" progId="Equation.DSMT4">
                  <p:embed/>
                </p:oleObj>
              </mc:Choice>
              <mc:Fallback>
                <p:oleObj name="Equation" r:id="rId9" imgW="3403440" imgH="711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759" y="4149080"/>
                        <a:ext cx="4978401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58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pt-PT" sz="2000" b="1" dirty="0" smtClean="0"/>
              <a:t>3. Treino de </a:t>
            </a:r>
            <a:r>
              <a:rPr lang="pt-PT" sz="2000" b="1" dirty="0" err="1" smtClean="0"/>
              <a:t>Perceptrões</a:t>
            </a:r>
            <a:r>
              <a:rPr lang="pt-PT" sz="2000" b="1" dirty="0" smtClean="0"/>
              <a:t> e de Outras Unidades</a:t>
            </a:r>
            <a:endParaRPr lang="pt-PT" sz="1400" dirty="0" smtClean="0"/>
          </a:p>
          <a:p>
            <a:pPr marL="457200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Algoritmos de treino: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600" i="1" dirty="0" err="1" smtClean="0"/>
              <a:t>Perceptron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Training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Rule</a:t>
            </a:r>
            <a:r>
              <a:rPr lang="pt-PT" sz="1600" i="1" dirty="0" smtClean="0"/>
              <a:t> </a:t>
            </a:r>
          </a:p>
          <a:p>
            <a:pPr marL="914400" lvl="1" indent="-4572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600" i="1" dirty="0" err="1" smtClean="0"/>
              <a:t>Gradient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Descent</a:t>
            </a:r>
            <a:endParaRPr lang="pt-PT" sz="1600" i="1" dirty="0" smtClean="0"/>
          </a:p>
          <a:p>
            <a:pPr marL="914400" lvl="1" indent="-4572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pt-PT" sz="1600" i="1" dirty="0" err="1" smtClean="0"/>
              <a:t>Stochastic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Approximation</a:t>
            </a:r>
            <a:r>
              <a:rPr lang="pt-PT" sz="1600" i="1" dirty="0" smtClean="0"/>
              <a:t> to </a:t>
            </a:r>
            <a:r>
              <a:rPr lang="pt-PT" sz="1600" i="1" dirty="0" err="1" smtClean="0"/>
              <a:t>Gradient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Descent</a:t>
            </a:r>
            <a:r>
              <a:rPr lang="pt-PT" sz="1600" i="1" dirty="0" smtClean="0"/>
              <a:t>  </a:t>
            </a:r>
            <a:r>
              <a:rPr lang="pt-PT" sz="1600" b="1" dirty="0" smtClean="0"/>
              <a:t>(Delta Rule)</a:t>
            </a:r>
          </a:p>
          <a:p>
            <a:pPr marL="457200" indent="-457200" algn="just">
              <a:lnSpc>
                <a:spcPct val="110000"/>
              </a:lnSpc>
              <a:spcBef>
                <a:spcPts val="15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Em qualquer deles:</a:t>
            </a:r>
          </a:p>
          <a:p>
            <a:pPr marL="914400" lvl="1" indent="-4572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Ao </a:t>
            </a:r>
            <a:r>
              <a:rPr lang="pt-PT" sz="1400" dirty="0" err="1" smtClean="0"/>
              <a:t>perceptrão</a:t>
            </a:r>
            <a:r>
              <a:rPr lang="pt-PT" sz="1400" dirty="0" smtClean="0"/>
              <a:t> ou unidade são aplicadas entradas que constituem exemplos de treino classificados como “positivos” e “negativos”</a:t>
            </a:r>
          </a:p>
          <a:p>
            <a:pPr marL="914400" lvl="1" indent="-4572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A cada um corresponde um valor alvo (</a:t>
            </a:r>
            <a:r>
              <a:rPr lang="pt-PT" sz="1400" i="1" dirty="0" err="1" smtClean="0"/>
              <a:t>target</a:t>
            </a:r>
            <a:r>
              <a:rPr lang="pt-PT" sz="1400" dirty="0" smtClean="0"/>
              <a:t>) que se compara com um resultado: A saída apresentada pelo </a:t>
            </a:r>
            <a:r>
              <a:rPr lang="pt-PT" sz="1400" dirty="0" err="1" smtClean="0"/>
              <a:t>perceptrão</a:t>
            </a:r>
            <a:r>
              <a:rPr lang="pt-PT" sz="1400" dirty="0" smtClean="0"/>
              <a:t> ou unidade linear </a:t>
            </a:r>
          </a:p>
          <a:p>
            <a:pPr marL="914400" lvl="1" indent="-4572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Se este resultado gerar uma classificação errada, reajustam-se os coeficientes sinápticos </a:t>
            </a:r>
          </a:p>
          <a:p>
            <a:pPr marL="914400" lvl="1" indent="-457200" algn="just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Terminado o treino, em presença de exemplos diferentes dos utilizados, o </a:t>
            </a:r>
            <a:r>
              <a:rPr lang="pt-PT" sz="1400" dirty="0" err="1" smtClean="0"/>
              <a:t>perceptrão</a:t>
            </a:r>
            <a:r>
              <a:rPr lang="pt-PT" sz="1400" dirty="0" smtClean="0"/>
              <a:t> ou unidade deverá responder correctamente (</a:t>
            </a:r>
            <a:r>
              <a:rPr lang="pt-PT" sz="1400" b="1" u="sng" dirty="0" smtClean="0"/>
              <a:t>generalização</a:t>
            </a:r>
            <a:r>
              <a:rPr lang="pt-PT" sz="1400" dirty="0" smtClean="0"/>
              <a:t>)</a:t>
            </a:r>
            <a:endParaRPr lang="pt-PT" sz="1400" i="1" dirty="0" smtClean="0"/>
          </a:p>
        </p:txBody>
      </p:sp>
      <p:sp>
        <p:nvSpPr>
          <p:cNvPr id="9" name="Rectângulo 8"/>
          <p:cNvSpPr/>
          <p:nvPr/>
        </p:nvSpPr>
        <p:spPr>
          <a:xfrm>
            <a:off x="6607198" y="583672"/>
            <a:ext cx="2108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 smtClean="0"/>
              <a:t>(</a:t>
            </a:r>
            <a:r>
              <a:rPr lang="pt-PT" sz="1400" dirty="0" err="1" smtClean="0"/>
              <a:t>Biblio</a:t>
            </a:r>
            <a:r>
              <a:rPr lang="pt-PT" sz="1400" dirty="0" smtClean="0"/>
              <a:t>: Tom </a:t>
            </a:r>
            <a:r>
              <a:rPr lang="pt-PT" sz="1400" dirty="0" err="1" smtClean="0"/>
              <a:t>Mitchell</a:t>
            </a:r>
            <a:r>
              <a:rPr lang="pt-PT" sz="1400" dirty="0" smtClean="0"/>
              <a:t>)</a:t>
            </a:r>
            <a:endParaRPr lang="pt-PT" sz="1400" dirty="0"/>
          </a:p>
        </p:txBody>
      </p:sp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16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1500"/>
              </a:spcBef>
              <a:buClr>
                <a:srgbClr val="0070C0"/>
              </a:buClr>
            </a:pPr>
            <a:r>
              <a:rPr lang="pt-PT" b="1" dirty="0" smtClean="0">
                <a:sym typeface="Wingdings" pitchFamily="2" charset="2"/>
              </a:rPr>
              <a:t>3.1 </a:t>
            </a:r>
            <a:r>
              <a:rPr lang="pt-PT" b="1" i="1" dirty="0" err="1" smtClean="0">
                <a:sym typeface="Wingdings" pitchFamily="2" charset="2"/>
              </a:rPr>
              <a:t>Perceptron</a:t>
            </a:r>
            <a:r>
              <a:rPr lang="pt-PT" b="1" i="1" dirty="0" smtClean="0">
                <a:sym typeface="Wingdings" pitchFamily="2" charset="2"/>
              </a:rPr>
              <a:t> </a:t>
            </a:r>
            <a:r>
              <a:rPr lang="pt-PT" b="1" i="1" dirty="0" err="1" smtClean="0">
                <a:sym typeface="Wingdings" pitchFamily="2" charset="2"/>
              </a:rPr>
              <a:t>Training</a:t>
            </a:r>
            <a:r>
              <a:rPr lang="pt-PT" b="1" i="1" dirty="0" smtClean="0">
                <a:sym typeface="Wingdings" pitchFamily="2" charset="2"/>
              </a:rPr>
              <a:t> </a:t>
            </a:r>
            <a:r>
              <a:rPr lang="pt-PT" b="1" i="1" dirty="0" err="1" smtClean="0">
                <a:sym typeface="Wingdings" pitchFamily="2" charset="2"/>
              </a:rPr>
              <a:t>Rule</a:t>
            </a:r>
            <a:endParaRPr lang="pt-PT" b="1" i="1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Os coeficientes </a:t>
            </a:r>
            <a:r>
              <a:rPr lang="pt-PT" i="1" dirty="0" smtClean="0">
                <a:sym typeface="Wingdings" pitchFamily="2" charset="2"/>
              </a:rPr>
              <a:t>w</a:t>
            </a:r>
            <a:r>
              <a:rPr lang="pt-PT" dirty="0" smtClean="0">
                <a:sym typeface="Wingdings" pitchFamily="2" charset="2"/>
              </a:rPr>
              <a:t> são inicializados com valores aleatórios</a:t>
            </a: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Por cada exemplo aplicado ao </a:t>
            </a:r>
            <a:r>
              <a:rPr lang="pt-PT" dirty="0" err="1" smtClean="0">
                <a:sym typeface="Wingdings" pitchFamily="2" charset="2"/>
              </a:rPr>
              <a:t>perceptrão</a:t>
            </a:r>
            <a:r>
              <a:rPr lang="pt-PT" dirty="0" smtClean="0">
                <a:sym typeface="Wingdings" pitchFamily="2" charset="2"/>
              </a:rPr>
              <a:t>, a alteração dos coeficientes </a:t>
            </a:r>
            <a:r>
              <a:rPr lang="pt-PT" i="1" dirty="0" smtClean="0">
                <a:sym typeface="Wingdings" pitchFamily="2" charset="2"/>
              </a:rPr>
              <a:t>w</a:t>
            </a:r>
            <a:r>
              <a:rPr lang="pt-PT" dirty="0" smtClean="0">
                <a:sym typeface="Wingdings" pitchFamily="2" charset="2"/>
              </a:rPr>
              <a:t> é feita segundo a regra:</a:t>
            </a: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en-GB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Porque é que este processo converge para os valores </a:t>
            </a:r>
            <a:r>
              <a:rPr lang="pt-PT" i="1" dirty="0" smtClean="0">
                <a:sym typeface="Wingdings" pitchFamily="2" charset="2"/>
              </a:rPr>
              <a:t>w </a:t>
            </a:r>
            <a:r>
              <a:rPr lang="pt-PT" dirty="0" smtClean="0">
                <a:sym typeface="Wingdings" pitchFamily="2" charset="2"/>
              </a:rPr>
              <a:t>pretendidos ?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Se </a:t>
            </a:r>
            <a:r>
              <a:rPr lang="pt-PT" sz="1400" i="1" dirty="0" smtClean="0"/>
              <a:t>t-o=0,</a:t>
            </a:r>
            <a:r>
              <a:rPr lang="pt-PT" sz="1400" dirty="0" smtClean="0"/>
              <a:t> nenhuma actualização é realizada, o que está correcto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Se </a:t>
            </a:r>
            <a:r>
              <a:rPr lang="pt-PT" sz="1400" i="1" dirty="0" err="1" smtClean="0"/>
              <a:t>t=</a:t>
            </a:r>
            <a:r>
              <a:rPr lang="pt-PT" sz="1400" i="1" dirty="0" smtClean="0"/>
              <a:t>+1</a:t>
            </a:r>
            <a:r>
              <a:rPr lang="pt-PT" sz="1400" dirty="0" smtClean="0"/>
              <a:t> e </a:t>
            </a:r>
            <a:r>
              <a:rPr lang="pt-PT" sz="1400" i="1" dirty="0" smtClean="0"/>
              <a:t>o=-1</a:t>
            </a:r>
            <a:r>
              <a:rPr lang="pt-PT" sz="1400" dirty="0" smtClean="0"/>
              <a:t>, os </a:t>
            </a:r>
            <a:r>
              <a:rPr lang="pt-PT" sz="1400" i="1" dirty="0" smtClean="0"/>
              <a:t>w</a:t>
            </a:r>
            <a:r>
              <a:rPr lang="pt-PT" sz="1400" dirty="0" smtClean="0"/>
              <a:t> devem aumentar para que a Função Sinal receba como entrada um valor mais alto e passe a dar como resultado </a:t>
            </a:r>
            <a:r>
              <a:rPr lang="pt-PT" sz="1400" i="1" dirty="0" smtClean="0"/>
              <a:t>+1</a:t>
            </a:r>
            <a:r>
              <a:rPr lang="pt-PT" sz="1400" dirty="0" smtClean="0"/>
              <a:t> 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Neste caso, para uma entrada </a:t>
            </a:r>
            <a:r>
              <a:rPr lang="pt-PT" sz="1400" i="1" dirty="0" err="1" smtClean="0"/>
              <a:t>x</a:t>
            </a:r>
            <a:r>
              <a:rPr lang="pt-PT" sz="1400" i="1" baseline="-25000" dirty="0" err="1" smtClean="0"/>
              <a:t>i</a:t>
            </a:r>
            <a:r>
              <a:rPr lang="pt-PT" sz="1400" i="1" dirty="0" smtClean="0"/>
              <a:t>&gt;0</a:t>
            </a:r>
            <a:r>
              <a:rPr lang="pt-PT" sz="1400" dirty="0" smtClean="0"/>
              <a:t>, o aumento de </a:t>
            </a:r>
            <a:r>
              <a:rPr lang="pt-PT" sz="1400" i="1" dirty="0" err="1" smtClean="0"/>
              <a:t>w</a:t>
            </a:r>
            <a:r>
              <a:rPr lang="pt-PT" sz="1400" i="1" baseline="-25000" dirty="0" err="1" smtClean="0"/>
              <a:t>i</a:t>
            </a:r>
            <a:r>
              <a:rPr lang="pt-PT" sz="1400" dirty="0" smtClean="0"/>
              <a:t> resultará bem. Ora, também neste caso será positivo porque </a:t>
            </a:r>
            <a:r>
              <a:rPr lang="pt-PT" sz="1400" i="1" dirty="0" err="1" smtClean="0"/>
              <a:t>t-o</a:t>
            </a:r>
            <a:r>
              <a:rPr lang="pt-PT" sz="1400" i="1" dirty="0" smtClean="0"/>
              <a:t>&gt;0</a:t>
            </a:r>
            <a:r>
              <a:rPr lang="pt-PT" sz="1400" dirty="0" smtClean="0"/>
              <a:t>, </a:t>
            </a:r>
            <a:r>
              <a:rPr lang="pt-PT" sz="1400" i="1" dirty="0" err="1" smtClean="0"/>
              <a:t>x</a:t>
            </a:r>
            <a:r>
              <a:rPr lang="pt-PT" sz="1400" i="1" baseline="-25000" dirty="0" err="1" smtClean="0"/>
              <a:t>i</a:t>
            </a:r>
            <a:r>
              <a:rPr lang="pt-PT" sz="1400" i="1" dirty="0" smtClean="0"/>
              <a:t>&gt;0</a:t>
            </a:r>
            <a:r>
              <a:rPr lang="pt-PT" sz="1400" dirty="0" smtClean="0"/>
              <a:t> e </a:t>
            </a:r>
            <a:r>
              <a:rPr lang="pt-PT" sz="1400" i="1" dirty="0" smtClean="0">
                <a:sym typeface="Symbol" pitchFamily="18" charset="2"/>
              </a:rPr>
              <a:t>&gt;0</a:t>
            </a:r>
            <a:endParaRPr lang="pt-PT" sz="1400" i="1" dirty="0" smtClean="0"/>
          </a:p>
        </p:txBody>
      </p:sp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1071538" y="2669280"/>
          <a:ext cx="2085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2" name="Equation" r:id="rId4" imgW="901440" imgH="228600" progId="Equation.3">
                  <p:embed/>
                </p:oleObj>
              </mc:Choice>
              <mc:Fallback>
                <p:oleObj name="Equation" r:id="rId4" imgW="9014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669280"/>
                        <a:ext cx="2085975" cy="47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073126" y="3212777"/>
          <a:ext cx="2084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3" name="Equation" r:id="rId6" imgW="977760" imgH="228600" progId="Equation.3">
                  <p:embed/>
                </p:oleObj>
              </mc:Choice>
              <mc:Fallback>
                <p:oleObj name="Equation" r:id="rId6" imgW="977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26" y="3212777"/>
                        <a:ext cx="2084387" cy="485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3214678" y="2669280"/>
            <a:ext cx="535785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spcBef>
                <a:spcPct val="20000"/>
              </a:spcBef>
            </a:pPr>
            <a:r>
              <a:rPr lang="pt-PT" sz="1400" dirty="0" smtClean="0"/>
              <a:t> </a:t>
            </a:r>
            <a:r>
              <a:rPr lang="pt-PT" sz="1400" b="1" i="1" dirty="0" smtClean="0"/>
              <a:t>t</a:t>
            </a:r>
            <a:r>
              <a:rPr lang="pt-PT" sz="1400" dirty="0" smtClean="0"/>
              <a:t> = </a:t>
            </a:r>
            <a:r>
              <a:rPr lang="pt-PT" sz="1400" i="1" dirty="0" err="1" smtClean="0"/>
              <a:t>target</a:t>
            </a:r>
            <a:r>
              <a:rPr lang="pt-PT" sz="1400" i="1" dirty="0" smtClean="0"/>
              <a:t> </a:t>
            </a:r>
            <a:r>
              <a:rPr lang="pt-PT" sz="1400" i="1" dirty="0" err="1" smtClean="0"/>
              <a:t>value</a:t>
            </a:r>
            <a:r>
              <a:rPr lang="pt-PT" sz="1400" dirty="0" smtClean="0"/>
              <a:t> (classe) para o exemplo actual</a:t>
            </a:r>
          </a:p>
          <a:p>
            <a:pPr marL="0" lvl="1" eaLnBrk="0" hangingPunct="0">
              <a:spcBef>
                <a:spcPct val="20000"/>
              </a:spcBef>
            </a:pPr>
            <a:r>
              <a:rPr lang="pt-PT" sz="1400" dirty="0" smtClean="0"/>
              <a:t> </a:t>
            </a:r>
            <a:r>
              <a:rPr lang="pt-PT" sz="1400" b="1" i="1" dirty="0" smtClean="0"/>
              <a:t>o</a:t>
            </a:r>
            <a:r>
              <a:rPr lang="pt-PT" sz="1400" dirty="0" smtClean="0"/>
              <a:t> = </a:t>
            </a:r>
            <a:r>
              <a:rPr lang="pt-PT" sz="1400" i="1" dirty="0" smtClean="0"/>
              <a:t>output </a:t>
            </a:r>
            <a:r>
              <a:rPr lang="pt-PT" sz="1400" dirty="0" smtClean="0"/>
              <a:t>(valor da saída do </a:t>
            </a:r>
            <a:r>
              <a:rPr lang="pt-PT" sz="1400" dirty="0" err="1" smtClean="0"/>
              <a:t>perceptrão</a:t>
            </a:r>
            <a:r>
              <a:rPr lang="pt-PT" sz="1400" dirty="0" smtClean="0"/>
              <a:t>)</a:t>
            </a:r>
          </a:p>
          <a:p>
            <a:pPr marL="0" lvl="1" eaLnBrk="0" hangingPunct="0">
              <a:spcBef>
                <a:spcPct val="20000"/>
              </a:spcBef>
            </a:pPr>
            <a:r>
              <a:rPr lang="pt-PT" sz="1400" dirty="0" smtClean="0"/>
              <a:t> </a:t>
            </a:r>
            <a:r>
              <a:rPr lang="pt-PT" sz="1400" b="1" i="1" dirty="0" err="1" smtClean="0"/>
              <a:t>x</a:t>
            </a:r>
            <a:r>
              <a:rPr lang="pt-PT" sz="1400" b="1" i="1" baseline="-25000" dirty="0" err="1" smtClean="0"/>
              <a:t>i</a:t>
            </a:r>
            <a:r>
              <a:rPr lang="pt-PT" sz="1400" dirty="0" smtClean="0"/>
              <a:t> = </a:t>
            </a:r>
            <a:r>
              <a:rPr lang="pt-PT" sz="1400" i="1" dirty="0" smtClean="0"/>
              <a:t>input</a:t>
            </a:r>
            <a:r>
              <a:rPr lang="pt-PT" sz="1400" dirty="0" smtClean="0"/>
              <a:t> ao qual foi aplicado o atributo </a:t>
            </a:r>
            <a:r>
              <a:rPr lang="pt-PT" sz="1400" i="1" dirty="0" smtClean="0"/>
              <a:t>i</a:t>
            </a:r>
            <a:r>
              <a:rPr lang="pt-PT" sz="1400" dirty="0" smtClean="0"/>
              <a:t> do exemplo</a:t>
            </a:r>
          </a:p>
          <a:p>
            <a:pPr marL="0" lvl="1" eaLnBrk="0" hangingPunct="0">
              <a:spcBef>
                <a:spcPct val="20000"/>
              </a:spcBef>
            </a:pPr>
            <a:r>
              <a:rPr lang="pt-PT" sz="1400" dirty="0" smtClean="0"/>
              <a:t> </a:t>
            </a:r>
            <a:r>
              <a:rPr lang="pt-PT" sz="1400" b="1" i="1" dirty="0" smtClean="0">
                <a:sym typeface="Symbol" pitchFamily="18" charset="2"/>
              </a:rPr>
              <a:t></a:t>
            </a:r>
            <a:r>
              <a:rPr lang="pt-PT" sz="1400" dirty="0" smtClean="0">
                <a:sym typeface="Symbol" pitchFamily="18" charset="2"/>
              </a:rPr>
              <a:t> = </a:t>
            </a:r>
            <a:r>
              <a:rPr lang="pt-PT" sz="1400" b="1" i="1" dirty="0" err="1" smtClean="0">
                <a:sym typeface="Symbol" pitchFamily="18" charset="2"/>
              </a:rPr>
              <a:t>Learning</a:t>
            </a:r>
            <a:r>
              <a:rPr lang="pt-PT" sz="1400" b="1" i="1" dirty="0" smtClean="0">
                <a:sym typeface="Symbol" pitchFamily="18" charset="2"/>
              </a:rPr>
              <a:t> Rate</a:t>
            </a:r>
            <a:r>
              <a:rPr lang="pt-PT" sz="1400" dirty="0" smtClean="0">
                <a:sym typeface="Symbol" pitchFamily="18" charset="2"/>
              </a:rPr>
              <a:t>:</a:t>
            </a:r>
            <a:r>
              <a:rPr lang="pt-PT" sz="1400" b="1" i="1" dirty="0" smtClean="0">
                <a:sym typeface="Symbol" pitchFamily="18" charset="2"/>
              </a:rPr>
              <a:t> </a:t>
            </a:r>
            <a:r>
              <a:rPr lang="pt-PT" sz="1400" dirty="0" smtClean="0">
                <a:sym typeface="Symbol" pitchFamily="18" charset="2"/>
              </a:rPr>
              <a:t>Constante de baixo valor (i.e. 0,05)</a:t>
            </a:r>
            <a:endParaRPr lang="pt-PT" sz="2000" dirty="0" smtClean="0"/>
          </a:p>
        </p:txBody>
      </p:sp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17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12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Pode demonstrar-se que existe convergência para os valores de </a:t>
            </a:r>
            <a:r>
              <a:rPr lang="pt-PT" i="1" dirty="0" smtClean="0">
                <a:sym typeface="Wingdings" pitchFamily="2" charset="2"/>
              </a:rPr>
              <a:t>w</a:t>
            </a:r>
            <a:r>
              <a:rPr lang="pt-PT" dirty="0" smtClean="0">
                <a:sym typeface="Wingdings" pitchFamily="2" charset="2"/>
              </a:rPr>
              <a:t> que classificarão correctamente os exemplos, desde que: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 Os exemplos de treino sejam Linearmente Separáveis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Symbol" pitchFamily="18" charset="2"/>
              </a:rPr>
              <a:t>  tenha um valor suficientemente baixo</a:t>
            </a:r>
            <a:endParaRPr lang="en-GB" sz="1600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2400"/>
              </a:spcBef>
              <a:buClr>
                <a:srgbClr val="0070C0"/>
              </a:buClr>
            </a:pPr>
            <a:r>
              <a:rPr lang="pt-PT" b="1" dirty="0" smtClean="0">
                <a:sym typeface="Wingdings" pitchFamily="2" charset="2"/>
              </a:rPr>
              <a:t>3.2 </a:t>
            </a:r>
            <a:r>
              <a:rPr lang="pt-PT" b="1" i="1" dirty="0" err="1" smtClean="0">
                <a:sym typeface="Wingdings" pitchFamily="2" charset="2"/>
              </a:rPr>
              <a:t>Gradient</a:t>
            </a:r>
            <a:r>
              <a:rPr lang="pt-PT" b="1" i="1" dirty="0" smtClean="0">
                <a:sym typeface="Wingdings" pitchFamily="2" charset="2"/>
              </a:rPr>
              <a:t> </a:t>
            </a:r>
            <a:r>
              <a:rPr lang="pt-PT" b="1" i="1" dirty="0" err="1" smtClean="0">
                <a:sym typeface="Wingdings" pitchFamily="2" charset="2"/>
              </a:rPr>
              <a:t>Descent</a:t>
            </a:r>
            <a:endParaRPr lang="pt-PT" b="1" i="1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Considere-se uma Unidade Linear: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>
                <a:sym typeface="Wingdings" pitchFamily="2" charset="2"/>
              </a:rPr>
              <a:t>A sua saída é dada por 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15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Para iniciar a dedução do algoritmo, há que definir uma medida do erro observado entre um valor alvo e a saída da Unidade Linear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/>
              <a:t>Seja a Soma do Erro Quadrático (SSE):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dirty="0" smtClean="0"/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00166" y="3714752"/>
          <a:ext cx="1143008" cy="37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" name="Equation" r:id="rId4" imgW="660240" imgH="215640" progId="Equation.3">
                  <p:embed/>
                </p:oleObj>
              </mc:Choice>
              <mc:Fallback>
                <p:oleObj name="Equation" r:id="rId4" imgW="6602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714752"/>
                        <a:ext cx="1143008" cy="37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1536742" y="5059882"/>
          <a:ext cx="2378072" cy="73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9" name="Equation" r:id="rId6" imgW="1346040" imgH="419040" progId="Equation.3">
                  <p:embed/>
                </p:oleObj>
              </mc:Choice>
              <mc:Fallback>
                <p:oleObj name="Equation" r:id="rId6" imgW="134604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42" y="5059882"/>
                        <a:ext cx="2378072" cy="7397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4143372" y="5027422"/>
            <a:ext cx="4500594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pt-PT" sz="1400" dirty="0" smtClean="0"/>
              <a:t>D = conjunto de exemplos de treino</a:t>
            </a:r>
          </a:p>
          <a:p>
            <a:pPr eaLnBrk="0" hangingPunct="0">
              <a:spcBef>
                <a:spcPct val="10000"/>
              </a:spcBef>
            </a:pPr>
            <a:r>
              <a:rPr lang="pt-PT" sz="1400" dirty="0" err="1" smtClean="0"/>
              <a:t>t</a:t>
            </a:r>
            <a:r>
              <a:rPr lang="pt-PT" sz="1400" baseline="-25000" dirty="0" err="1" smtClean="0"/>
              <a:t>d</a:t>
            </a:r>
            <a:r>
              <a:rPr lang="pt-PT" sz="1400" dirty="0" smtClean="0"/>
              <a:t> = </a:t>
            </a:r>
            <a:r>
              <a:rPr lang="pt-PT" sz="1400" dirty="0" err="1" smtClean="0"/>
              <a:t>target</a:t>
            </a:r>
            <a:r>
              <a:rPr lang="pt-PT" sz="1400" dirty="0" smtClean="0"/>
              <a:t> </a:t>
            </a:r>
            <a:r>
              <a:rPr lang="pt-PT" sz="1400" dirty="0" err="1" smtClean="0"/>
              <a:t>value</a:t>
            </a:r>
            <a:r>
              <a:rPr lang="pt-PT" sz="1400" dirty="0" smtClean="0"/>
              <a:t> para o exemplo </a:t>
            </a:r>
            <a:r>
              <a:rPr lang="pt-PT" sz="1400" i="1" dirty="0" smtClean="0"/>
              <a:t>d</a:t>
            </a:r>
          </a:p>
          <a:p>
            <a:pPr eaLnBrk="0" hangingPunct="0">
              <a:spcBef>
                <a:spcPct val="10000"/>
              </a:spcBef>
            </a:pPr>
            <a:r>
              <a:rPr lang="pt-PT" sz="1400" dirty="0" err="1" smtClean="0"/>
              <a:t>o</a:t>
            </a:r>
            <a:r>
              <a:rPr lang="pt-PT" sz="1400" baseline="-25000" dirty="0" err="1" smtClean="0"/>
              <a:t>d</a:t>
            </a:r>
            <a:r>
              <a:rPr lang="pt-PT" sz="1400" dirty="0" smtClean="0"/>
              <a:t> = saída da Unidade Linear para o exemplo </a:t>
            </a:r>
            <a:r>
              <a:rPr lang="pt-PT" sz="1400" i="1" dirty="0" smtClean="0"/>
              <a:t>d</a:t>
            </a:r>
            <a:endParaRPr lang="en-GB" sz="1400" i="1" dirty="0" smtClean="0"/>
          </a:p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Ø"/>
            </a:pPr>
            <a:endParaRPr lang="pt-PT" sz="2000" dirty="0" smtClean="0"/>
          </a:p>
        </p:txBody>
      </p:sp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6661" y="2928934"/>
            <a:ext cx="4862298" cy="288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954993" y="5286327"/>
            <a:ext cx="584938" cy="3611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2000"/>
              <a:t>w</a:t>
            </a:r>
            <a:r>
              <a:rPr lang="pt-PT" sz="2000" baseline="-25000"/>
              <a:t>2</a:t>
            </a:r>
            <a:endParaRPr lang="en-GB" sz="2000" baseline="-2500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372247" y="5286327"/>
            <a:ext cx="584938" cy="3611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2000"/>
              <a:t>w</a:t>
            </a:r>
            <a:r>
              <a:rPr lang="pt-PT" sz="2000" baseline="-25000"/>
              <a:t>1</a:t>
            </a:r>
            <a:endParaRPr lang="en-GB" sz="2000" baseline="-250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16426" y="3552950"/>
            <a:ext cx="400110" cy="6933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b="1" dirty="0"/>
              <a:t>E(w)</a:t>
            </a:r>
            <a:endParaRPr lang="en-GB" sz="1400" b="1" baseline="-25000" dirty="0"/>
          </a:p>
        </p:txBody>
      </p:sp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18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254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Note-se que se exprimiu o erro </a:t>
            </a:r>
            <a:r>
              <a:rPr lang="pt-PT" i="1" dirty="0" smtClean="0">
                <a:sym typeface="Wingdings" pitchFamily="2" charset="2"/>
              </a:rPr>
              <a:t>E</a:t>
            </a:r>
            <a:r>
              <a:rPr lang="pt-PT" dirty="0" smtClean="0">
                <a:sym typeface="Wingdings" pitchFamily="2" charset="2"/>
              </a:rPr>
              <a:t> como função de </a:t>
            </a:r>
            <a:r>
              <a:rPr lang="pt-PT" i="1" dirty="0" smtClean="0">
                <a:sym typeface="Wingdings" pitchFamily="2" charset="2"/>
              </a:rPr>
              <a:t>w</a:t>
            </a:r>
            <a:r>
              <a:rPr lang="pt-PT" dirty="0" smtClean="0">
                <a:sym typeface="Wingdings" pitchFamily="2" charset="2"/>
              </a:rPr>
              <a:t> porque é em </a:t>
            </a:r>
            <a:r>
              <a:rPr lang="pt-PT" i="1" dirty="0" smtClean="0">
                <a:sym typeface="Wingdings" pitchFamily="2" charset="2"/>
              </a:rPr>
              <a:t>w</a:t>
            </a:r>
            <a:r>
              <a:rPr lang="pt-PT" dirty="0" smtClean="0">
                <a:sym typeface="Wingdings" pitchFamily="2" charset="2"/>
              </a:rPr>
              <a:t> que vamos actuar de modo a minimizar a diferença </a:t>
            </a:r>
            <a:r>
              <a:rPr lang="pt-PT" i="1" dirty="0" err="1" smtClean="0">
                <a:sym typeface="Wingdings" pitchFamily="2" charset="2"/>
              </a:rPr>
              <a:t>t-o</a:t>
            </a:r>
            <a:r>
              <a:rPr lang="pt-PT" dirty="0" smtClean="0">
                <a:sym typeface="Wingdings" pitchFamily="2" charset="2"/>
              </a:rPr>
              <a:t> entre </a:t>
            </a:r>
            <a:r>
              <a:rPr lang="pt-PT" i="1" dirty="0" err="1" smtClean="0">
                <a:sym typeface="Wingdings" pitchFamily="2" charset="2"/>
              </a:rPr>
              <a:t>target</a:t>
            </a:r>
            <a:r>
              <a:rPr lang="pt-PT" dirty="0" smtClean="0">
                <a:sym typeface="Wingdings" pitchFamily="2" charset="2"/>
              </a:rPr>
              <a:t> e </a:t>
            </a:r>
            <a:r>
              <a:rPr lang="pt-PT" i="1" dirty="0" smtClean="0">
                <a:sym typeface="Wingdings" pitchFamily="2" charset="2"/>
              </a:rPr>
              <a:t>output </a:t>
            </a:r>
            <a:r>
              <a:rPr lang="pt-PT" dirty="0" smtClean="0">
                <a:sym typeface="Wingdings" pitchFamily="2" charset="2"/>
              </a:rPr>
              <a:t>(</a:t>
            </a:r>
            <a:r>
              <a:rPr lang="pt-PT" dirty="0" err="1" smtClean="0">
                <a:sym typeface="Wingdings" pitchFamily="2" charset="2"/>
              </a:rPr>
              <a:t>o</a:t>
            </a:r>
            <a:r>
              <a:rPr lang="pt-PT" baseline="-25000" dirty="0" err="1" smtClean="0">
                <a:sym typeface="Wingdings" pitchFamily="2" charset="2"/>
              </a:rPr>
              <a:t>d</a:t>
            </a:r>
            <a:r>
              <a:rPr lang="pt-PT" dirty="0" smtClean="0">
                <a:sym typeface="Wingdings" pitchFamily="2" charset="2"/>
              </a:rPr>
              <a:t> é função de w)</a:t>
            </a: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A variação de       em função dos coeficientes </a:t>
            </a:r>
            <a:r>
              <a:rPr lang="pt-PT" i="1" dirty="0" smtClean="0">
                <a:sym typeface="Wingdings" pitchFamily="2" charset="2"/>
              </a:rPr>
              <a:t>w</a:t>
            </a:r>
            <a:r>
              <a:rPr lang="pt-PT" dirty="0" smtClean="0">
                <a:sym typeface="Wingdings" pitchFamily="2" charset="2"/>
              </a:rPr>
              <a:t> pode ser vista graficamente: </a:t>
            </a:r>
            <a:endParaRPr lang="en-GB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dirty="0" smtClean="0"/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6237744" y="2928934"/>
          <a:ext cx="2296405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1" name="Equation" r:id="rId5" imgW="1346040" imgH="419040" progId="Equation.3">
                  <p:embed/>
                </p:oleObj>
              </mc:Choice>
              <mc:Fallback>
                <p:oleObj name="Equation" r:id="rId5" imgW="134604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744" y="2928934"/>
                        <a:ext cx="2296405" cy="71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2773858" y="2111808"/>
          <a:ext cx="500066" cy="31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2" name="Equation" r:id="rId7" imgW="342720" imgH="215640" progId="Equation.3">
                  <p:embed/>
                </p:oleObj>
              </mc:Choice>
              <mc:Fallback>
                <p:oleObj name="Equation" r:id="rId7" imgW="3427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858" y="2111808"/>
                        <a:ext cx="500066" cy="3148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286512" y="4048788"/>
            <a:ext cx="2209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/>
              <a:t>Gradiente negado</a:t>
            </a:r>
            <a:r>
              <a:rPr lang="pt-PT" sz="1400" b="1" dirty="0"/>
              <a:t> </a:t>
            </a:r>
            <a:r>
              <a:rPr lang="pt-PT" sz="1400" dirty="0"/>
              <a:t>(neste ponto)</a:t>
            </a:r>
            <a:endParaRPr lang="en-GB" sz="1400" baseline="-250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286512" y="4832347"/>
            <a:ext cx="2209800" cy="95410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/>
              <a:t>Direcção no plano </a:t>
            </a:r>
            <a:r>
              <a:rPr lang="pt-PT" sz="1400" i="1" dirty="0"/>
              <a:t>w</a:t>
            </a:r>
            <a:r>
              <a:rPr lang="pt-PT" sz="1400" i="1" baseline="-25000" dirty="0"/>
              <a:t>1</a:t>
            </a:r>
            <a:r>
              <a:rPr lang="pt-PT" sz="1400" dirty="0"/>
              <a:t>, </a:t>
            </a:r>
            <a:r>
              <a:rPr lang="pt-PT" sz="1400" i="1" dirty="0"/>
              <a:t>w</a:t>
            </a:r>
            <a:r>
              <a:rPr lang="pt-PT" sz="1400" i="1" baseline="-25000" dirty="0"/>
              <a:t>2</a:t>
            </a:r>
            <a:r>
              <a:rPr lang="pt-PT" sz="1400" dirty="0"/>
              <a:t> correspondente à variação mais rápida de </a:t>
            </a:r>
            <a:r>
              <a:rPr lang="pt-PT" sz="1400" i="1" dirty="0"/>
              <a:t>E(w)</a:t>
            </a:r>
            <a:endParaRPr lang="en-GB" sz="1400" i="1" baseline="-25000" dirty="0"/>
          </a:p>
        </p:txBody>
      </p:sp>
      <p:cxnSp>
        <p:nvCxnSpPr>
          <p:cNvPr id="25" name="Conexão recta unidireccional 24"/>
          <p:cNvCxnSpPr>
            <a:stCxn id="22" idx="1"/>
          </p:cNvCxnSpPr>
          <p:nvPr/>
        </p:nvCxnSpPr>
        <p:spPr>
          <a:xfrm rot="10800000">
            <a:off x="2143108" y="3857628"/>
            <a:ext cx="4143404" cy="45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cta unidireccional 26"/>
          <p:cNvCxnSpPr>
            <a:stCxn id="23" idx="1"/>
          </p:cNvCxnSpPr>
          <p:nvPr/>
        </p:nvCxnSpPr>
        <p:spPr>
          <a:xfrm rot="10800000">
            <a:off x="2214546" y="4857761"/>
            <a:ext cx="4071966" cy="45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2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19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5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O gradiente de        é dado pelas suas derivadas parciais:</a:t>
            </a:r>
            <a:endParaRPr lang="en-GB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dirty="0" smtClean="0"/>
          </a:p>
          <a:p>
            <a:pPr marL="914400" lvl="1" indent="-457200" algn="just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Exprime a direcção que produz o aumento mais rápido de</a:t>
            </a:r>
            <a:endParaRPr lang="en-GB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Como pretendemos uma diminuição, a expressão do gradiente terá de ser multiplicada por –1 (o vector muda de sentido)</a:t>
            </a:r>
          </a:p>
          <a:p>
            <a:pPr lvl="1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No </a:t>
            </a:r>
            <a:r>
              <a:rPr lang="pt-PT" i="1" dirty="0" err="1" smtClean="0">
                <a:sym typeface="Wingdings" pitchFamily="2" charset="2"/>
              </a:rPr>
              <a:t>Gradient</a:t>
            </a:r>
            <a:r>
              <a:rPr lang="pt-PT" i="1" dirty="0" smtClean="0">
                <a:sym typeface="Wingdings" pitchFamily="2" charset="2"/>
              </a:rPr>
              <a:t> </a:t>
            </a:r>
            <a:r>
              <a:rPr lang="pt-PT" i="1" dirty="0" err="1" smtClean="0">
                <a:sym typeface="Wingdings" pitchFamily="2" charset="2"/>
              </a:rPr>
              <a:t>Descent</a:t>
            </a:r>
            <a:r>
              <a:rPr lang="pt-PT" i="1" dirty="0" smtClean="0">
                <a:sym typeface="Wingdings" pitchFamily="2" charset="2"/>
              </a:rPr>
              <a:t> </a:t>
            </a:r>
            <a:r>
              <a:rPr lang="pt-PT" dirty="0" smtClean="0">
                <a:sym typeface="Wingdings" pitchFamily="2" charset="2"/>
              </a:rPr>
              <a:t>os </a:t>
            </a:r>
            <a:r>
              <a:rPr lang="pt-PT" i="1" dirty="0" smtClean="0">
                <a:sym typeface="Wingdings" pitchFamily="2" charset="2"/>
              </a:rPr>
              <a:t>w</a:t>
            </a:r>
            <a:r>
              <a:rPr lang="pt-PT" dirty="0" smtClean="0">
                <a:sym typeface="Wingdings" pitchFamily="2" charset="2"/>
              </a:rPr>
              <a:t> são actualizados assim: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en-GB" sz="1200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</a:pPr>
            <a:r>
              <a:rPr lang="en-GB" dirty="0" smtClean="0">
                <a:sym typeface="Wingdings" pitchFamily="2" charset="2"/>
              </a:rPr>
              <a:t>	                         </a:t>
            </a:r>
            <a:r>
              <a:rPr lang="en-GB" sz="1400" dirty="0" err="1" smtClean="0">
                <a:sym typeface="Wingdings" pitchFamily="2" charset="2"/>
              </a:rPr>
              <a:t>em</a:t>
            </a:r>
            <a:r>
              <a:rPr lang="en-GB" sz="1400" dirty="0" smtClean="0">
                <a:sym typeface="Wingdings" pitchFamily="2" charset="2"/>
              </a:rPr>
              <a:t> </a:t>
            </a:r>
            <a:r>
              <a:rPr lang="en-GB" sz="1400" dirty="0" err="1" smtClean="0">
                <a:sym typeface="Wingdings" pitchFamily="2" charset="2"/>
              </a:rPr>
              <a:t>que</a:t>
            </a:r>
            <a:r>
              <a:rPr lang="en-GB" sz="1400" dirty="0" smtClean="0">
                <a:sym typeface="Wingdings" pitchFamily="2" charset="2"/>
              </a:rPr>
              <a:t> </a:t>
            </a: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</a:pPr>
            <a:endParaRPr lang="en-GB" sz="14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Agora, há que determinar a expressão de </a:t>
            </a:r>
            <a:endParaRPr lang="en-GB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dirty="0" smtClean="0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2786050" y="1115906"/>
          <a:ext cx="571504" cy="35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8" name="Equation" r:id="rId4" imgW="342720" imgH="215640" progId="Equation.3">
                  <p:embed/>
                </p:oleObj>
              </mc:Choice>
              <mc:Fallback>
                <p:oleObj name="Equation" r:id="rId4" imgW="3427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115906"/>
                        <a:ext cx="571504" cy="359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538" y="1583804"/>
            <a:ext cx="3071834" cy="70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0533" name="Object 4"/>
          <p:cNvGraphicFramePr>
            <a:graphicFrameLocks noChangeAspect="1"/>
          </p:cNvGraphicFramePr>
          <p:nvPr/>
        </p:nvGraphicFramePr>
        <p:xfrm>
          <a:off x="7500958" y="2423299"/>
          <a:ext cx="571504" cy="36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9" name="Equation" r:id="rId7" imgW="342720" imgH="215640" progId="Equation.3">
                  <p:embed/>
                </p:oleObj>
              </mc:Choice>
              <mc:Fallback>
                <p:oleObj name="Equation" r:id="rId7" imgW="3427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2423299"/>
                        <a:ext cx="571504" cy="361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0"/>
          </a:blip>
          <a:srcRect/>
          <a:stretch>
            <a:fillRect/>
          </a:stretch>
        </p:blipFill>
        <p:spPr bwMode="auto">
          <a:xfrm>
            <a:off x="3962408" y="3929066"/>
            <a:ext cx="1752600" cy="725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1036626" y="4030666"/>
          <a:ext cx="1892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0" name="Equation" r:id="rId9" imgW="901440" imgH="228600" progId="Equation.3">
                  <p:embed/>
                </p:oleObj>
              </mc:Choice>
              <mc:Fallback>
                <p:oleObj name="Equation" r:id="rId9" imgW="9014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26" y="4030666"/>
                        <a:ext cx="1892300" cy="479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84000" contrast="48000"/>
          </a:blip>
          <a:srcRect/>
          <a:stretch>
            <a:fillRect/>
          </a:stretch>
        </p:blipFill>
        <p:spPr bwMode="auto">
          <a:xfrm>
            <a:off x="1080101" y="5178374"/>
            <a:ext cx="491503" cy="565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2" name="CaixaDeTexto 31"/>
          <p:cNvSpPr txBox="1"/>
          <p:nvPr/>
        </p:nvSpPr>
        <p:spPr>
          <a:xfrm>
            <a:off x="6143636" y="4071942"/>
            <a:ext cx="1143008" cy="42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r>
              <a:rPr lang="pt-PT" sz="2000" dirty="0" smtClean="0"/>
              <a:t>(eq.1)</a:t>
            </a:r>
          </a:p>
        </p:txBody>
      </p:sp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pt-PT" sz="2000" b="1" dirty="0" smtClean="0"/>
              <a:t>1. Introdução</a:t>
            </a:r>
            <a:endParaRPr lang="pt-PT" sz="1400" dirty="0" smtClean="0"/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As Redes Neuronais (</a:t>
            </a:r>
            <a:r>
              <a:rPr lang="pt-PT" i="1" dirty="0" smtClean="0">
                <a:sym typeface="Wingdings" pitchFamily="2" charset="2"/>
              </a:rPr>
              <a:t>Artificial Neural </a:t>
            </a:r>
            <a:r>
              <a:rPr lang="pt-PT" i="1" dirty="0" err="1" smtClean="0">
                <a:sym typeface="Wingdings" pitchFamily="2" charset="2"/>
              </a:rPr>
              <a:t>Networks</a:t>
            </a:r>
            <a:r>
              <a:rPr lang="pt-PT" dirty="0" smtClean="0">
                <a:sym typeface="Wingdings" pitchFamily="2" charset="2"/>
              </a:rPr>
              <a:t> – ANN ou NN) constituem um suporte geral e prático para aprendizagem de modelos de classificação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O conceito de Rede Neuronal provém de uma analogia biológica: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Cérebro = Neurónios densamente interligados 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Cada neurónio recebe inputs de outros neurónios e produz uma saída que se liga a outros neurónios. </a:t>
            </a:r>
          </a:p>
          <a:p>
            <a:pPr marL="1371600" lvl="2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dirty="0" smtClean="0"/>
              <a:t>O cérebro humano tem cerca de 10</a:t>
            </a:r>
            <a:r>
              <a:rPr lang="pt-PT" sz="1400" baseline="30000" dirty="0" smtClean="0"/>
              <a:t>11</a:t>
            </a:r>
            <a:r>
              <a:rPr lang="pt-PT" sz="1400" dirty="0" smtClean="0"/>
              <a:t> neurónios. </a:t>
            </a:r>
          </a:p>
          <a:p>
            <a:pPr marL="1371600" lvl="2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§"/>
            </a:pPr>
            <a:r>
              <a:rPr lang="pt-PT" sz="1400" dirty="0" smtClean="0"/>
              <a:t>Cada neurónio liga-se, em média, a 10</a:t>
            </a:r>
            <a:r>
              <a:rPr lang="pt-PT" sz="1400" baseline="30000" dirty="0" smtClean="0"/>
              <a:t>4</a:t>
            </a:r>
            <a:r>
              <a:rPr lang="pt-PT" sz="1400" dirty="0" smtClean="0"/>
              <a:t> outros neurónios.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A actividade de um neurónio é comandada pelos que a ele se ligam, dependendo dos valores de input que o neurónio recebe 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Uma Rede Neuronal é composta por Unidades. Cada unidade simula o funcionamento de um neurónio.</a:t>
            </a:r>
            <a:endParaRPr lang="en-GB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9" name="Rectângulo 8"/>
          <p:cNvSpPr/>
          <p:nvPr/>
        </p:nvSpPr>
        <p:spPr>
          <a:xfrm>
            <a:off x="6607198" y="583672"/>
            <a:ext cx="2108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 smtClean="0"/>
              <a:t>(</a:t>
            </a:r>
            <a:r>
              <a:rPr lang="pt-PT" sz="1400" dirty="0" err="1" smtClean="0"/>
              <a:t>Biblio</a:t>
            </a:r>
            <a:r>
              <a:rPr lang="pt-PT" sz="1400" dirty="0" smtClean="0"/>
              <a:t>: Tom </a:t>
            </a:r>
            <a:r>
              <a:rPr lang="pt-PT" sz="1400" dirty="0" err="1" smtClean="0"/>
              <a:t>Mitchell</a:t>
            </a:r>
            <a:r>
              <a:rPr lang="pt-PT" sz="1400" dirty="0" smtClean="0"/>
              <a:t>)</a:t>
            </a:r>
            <a:endParaRPr lang="pt-P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20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69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Como a função de erro é</a:t>
            </a:r>
            <a:endParaRPr lang="en-GB" sz="1600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Temos</a:t>
            </a: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Donde: </a:t>
            </a: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en-GB" sz="12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400" dirty="0" smtClean="0"/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1500165" y="1502782"/>
          <a:ext cx="1828875" cy="56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9" name="Equation" r:id="rId4" imgW="1346040" imgH="419040" progId="Equation.3">
                  <p:embed/>
                </p:oleObj>
              </mc:Choice>
              <mc:Fallback>
                <p:oleObj name="Equation" r:id="rId4" imgW="134604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5" y="1502782"/>
                        <a:ext cx="1828875" cy="5688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upo 14"/>
          <p:cNvGrpSpPr/>
          <p:nvPr/>
        </p:nvGrpSpPr>
        <p:grpSpPr>
          <a:xfrm>
            <a:off x="1500166" y="2571744"/>
            <a:ext cx="3071834" cy="1928826"/>
            <a:chOff x="381000" y="4114800"/>
            <a:chExt cx="3886200" cy="2362200"/>
          </a:xfrm>
        </p:grpSpPr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81000" y="4114800"/>
              <a:ext cx="3886200" cy="236220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pic>
          <p:nvPicPr>
            <p:cNvPr id="18" name="Picture 18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0" contrast="60000"/>
            </a:blip>
            <a:srcRect/>
            <a:stretch>
              <a:fillRect/>
            </a:stretch>
          </p:blipFill>
          <p:spPr bwMode="auto">
            <a:xfrm>
              <a:off x="457200" y="4140200"/>
              <a:ext cx="3124200" cy="1504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2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0" contrast="100000"/>
            </a:blip>
            <a:srcRect/>
            <a:stretch>
              <a:fillRect/>
            </a:stretch>
          </p:blipFill>
          <p:spPr bwMode="auto">
            <a:xfrm>
              <a:off x="989705" y="5778500"/>
              <a:ext cx="3060700" cy="5683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78000" contrast="18000"/>
          </a:blip>
          <a:srcRect/>
          <a:stretch>
            <a:fillRect/>
          </a:stretch>
        </p:blipFill>
        <p:spPr bwMode="auto">
          <a:xfrm>
            <a:off x="1518669" y="4963546"/>
            <a:ext cx="2671757" cy="6329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aixaDeTexto 20"/>
          <p:cNvSpPr txBox="1"/>
          <p:nvPr/>
        </p:nvSpPr>
        <p:spPr>
          <a:xfrm>
            <a:off x="4500562" y="5072074"/>
            <a:ext cx="1143008" cy="42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r>
              <a:rPr lang="pt-PT" sz="2000" dirty="0" smtClean="0"/>
              <a:t>(eq.2)</a:t>
            </a:r>
          </a:p>
        </p:txBody>
      </p:sp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21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71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20000"/>
              </a:lnSpc>
              <a:spcBef>
                <a:spcPts val="9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Substituindo eq.2 na eq.1 obtém-se a </a:t>
            </a:r>
            <a:r>
              <a:rPr lang="pt-PT" sz="1600" b="1" dirty="0" smtClean="0">
                <a:sym typeface="Wingdings" pitchFamily="2" charset="2"/>
              </a:rPr>
              <a:t>correcção</a:t>
            </a:r>
            <a:r>
              <a:rPr lang="pt-PT" sz="1600" dirty="0" smtClean="0">
                <a:sym typeface="Wingdings" pitchFamily="2" charset="2"/>
              </a:rPr>
              <a:t>      </a:t>
            </a:r>
            <a:r>
              <a:rPr lang="pt-PT" sz="1600" b="1" dirty="0" smtClean="0">
                <a:sym typeface="Wingdings" pitchFamily="2" charset="2"/>
              </a:rPr>
              <a:t>dos factores </a:t>
            </a:r>
            <a:r>
              <a:rPr lang="pt-PT" sz="1600" b="1" i="1" dirty="0" err="1" smtClean="0">
                <a:sym typeface="Wingdings" pitchFamily="2" charset="2"/>
              </a:rPr>
              <a:t>w</a:t>
            </a:r>
            <a:r>
              <a:rPr lang="pt-PT" sz="1600" b="1" i="1" baseline="-25000" dirty="0" err="1" smtClean="0">
                <a:sym typeface="Wingdings" pitchFamily="2" charset="2"/>
              </a:rPr>
              <a:t>i</a:t>
            </a:r>
            <a:r>
              <a:rPr lang="pt-PT" sz="1600" dirty="0" smtClean="0">
                <a:sym typeface="Wingdings" pitchFamily="2" charset="2"/>
              </a:rPr>
              <a:t> em cada passo do algoritmo: </a:t>
            </a:r>
            <a:endParaRPr lang="en-GB" sz="1600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3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3200400" lvl="6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</a:pPr>
            <a:r>
              <a:rPr lang="pt-PT" sz="1400" dirty="0" smtClean="0">
                <a:sym typeface="Wingdings" pitchFamily="2" charset="2"/>
              </a:rPr>
              <a:t>(eq.1)</a:t>
            </a:r>
          </a:p>
          <a:p>
            <a:pPr marL="3200400" lvl="6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</a:pPr>
            <a:endParaRPr lang="pt-PT" sz="14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</a:pPr>
            <a:r>
              <a:rPr lang="pt-PT" sz="1600" dirty="0" smtClean="0">
                <a:sym typeface="Wingdings" pitchFamily="2" charset="2"/>
              </a:rPr>
              <a:t>				(eq.2)	</a:t>
            </a: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</a:pPr>
            <a:endParaRPr lang="pt-PT" sz="1600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</a:pPr>
            <a:endParaRPr lang="pt-PT" sz="1600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Resumo do </a:t>
            </a:r>
            <a:r>
              <a:rPr lang="pt-PT" i="1" dirty="0" err="1" smtClean="0">
                <a:sym typeface="Wingdings" pitchFamily="2" charset="2"/>
              </a:rPr>
              <a:t>Gradient</a:t>
            </a:r>
            <a:r>
              <a:rPr lang="pt-PT" i="1" dirty="0" smtClean="0">
                <a:sym typeface="Wingdings" pitchFamily="2" charset="2"/>
              </a:rPr>
              <a:t> </a:t>
            </a:r>
            <a:r>
              <a:rPr lang="pt-PT" i="1" dirty="0" err="1" smtClean="0">
                <a:sym typeface="Wingdings" pitchFamily="2" charset="2"/>
              </a:rPr>
              <a:t>Descent</a:t>
            </a:r>
            <a:r>
              <a:rPr lang="pt-PT" dirty="0" smtClean="0">
                <a:sym typeface="Wingdings" pitchFamily="2" charset="2"/>
              </a:rPr>
              <a:t>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>
                <a:sym typeface="Wingdings" pitchFamily="2" charset="2"/>
              </a:rPr>
              <a:t>Inicializar os coeficiente </a:t>
            </a:r>
            <a:r>
              <a:rPr lang="pt-PT" sz="1400" i="1" dirty="0" smtClean="0">
                <a:sym typeface="Wingdings" pitchFamily="2" charset="2"/>
              </a:rPr>
              <a:t>w</a:t>
            </a:r>
            <a:r>
              <a:rPr lang="pt-PT" sz="1400" dirty="0" smtClean="0">
                <a:sym typeface="Wingdings" pitchFamily="2" charset="2"/>
              </a:rPr>
              <a:t> aleatoriamente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>
                <a:sym typeface="Wingdings" pitchFamily="2" charset="2"/>
              </a:rPr>
              <a:t>Aplicar todos os exemplos de treino à unidade linear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>
                <a:sym typeface="Wingdings" pitchFamily="2" charset="2"/>
              </a:rPr>
              <a:t>Calcular o erro </a:t>
            </a:r>
            <a:r>
              <a:rPr lang="pt-PT" sz="1400" i="1" dirty="0" err="1" smtClean="0">
                <a:sym typeface="Symbol" pitchFamily="18" charset="2"/>
              </a:rPr>
              <a:t>w</a:t>
            </a:r>
            <a:r>
              <a:rPr lang="pt-PT" sz="1400" i="1" baseline="-25000" dirty="0" err="1" smtClean="0">
                <a:sym typeface="Symbol" pitchFamily="18" charset="2"/>
              </a:rPr>
              <a:t>i</a:t>
            </a:r>
            <a:r>
              <a:rPr lang="pt-PT" sz="1400" dirty="0" smtClean="0">
                <a:sym typeface="Symbol" pitchFamily="18" charset="2"/>
              </a:rPr>
              <a:t> para cada coeficiente </a:t>
            </a:r>
            <a:r>
              <a:rPr lang="pt-PT" sz="1400" i="1" dirty="0" smtClean="0">
                <a:sym typeface="Symbol" pitchFamily="18" charset="2"/>
              </a:rPr>
              <a:t>w</a:t>
            </a:r>
            <a:r>
              <a:rPr lang="pt-PT" sz="1400" dirty="0" smtClean="0">
                <a:sym typeface="Symbol" pitchFamily="18" charset="2"/>
              </a:rPr>
              <a:t> segundo a </a:t>
            </a:r>
            <a:r>
              <a:rPr lang="pt-PT" sz="1400" dirty="0" err="1" smtClean="0">
                <a:sym typeface="Symbol" pitchFamily="18" charset="2"/>
              </a:rPr>
              <a:t>eq</a:t>
            </a:r>
            <a:r>
              <a:rPr lang="pt-PT" sz="1400" dirty="0" smtClean="0">
                <a:sym typeface="Symbol" pitchFamily="18" charset="2"/>
              </a:rPr>
              <a:t>. anterior 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>
                <a:sym typeface="Symbol" pitchFamily="18" charset="2"/>
              </a:rPr>
              <a:t>Recalcular cada </a:t>
            </a:r>
            <a:r>
              <a:rPr lang="pt-PT" sz="1400" i="1" dirty="0" err="1" smtClean="0">
                <a:sym typeface="Symbol" pitchFamily="18" charset="2"/>
              </a:rPr>
              <a:t>w</a:t>
            </a:r>
            <a:r>
              <a:rPr lang="pt-PT" sz="1400" i="1" baseline="-25000" dirty="0" err="1" smtClean="0">
                <a:sym typeface="Symbol" pitchFamily="18" charset="2"/>
              </a:rPr>
              <a:t>i</a:t>
            </a:r>
            <a:r>
              <a:rPr lang="pt-PT" sz="1400" dirty="0" smtClean="0">
                <a:sym typeface="Symbol" pitchFamily="18" charset="2"/>
              </a:rPr>
              <a:t> por adição do respectivo </a:t>
            </a:r>
            <a:r>
              <a:rPr lang="pt-PT" sz="1400" i="1" dirty="0" err="1" smtClean="0">
                <a:sym typeface="Symbol" pitchFamily="18" charset="2"/>
              </a:rPr>
              <a:t>w</a:t>
            </a:r>
            <a:r>
              <a:rPr lang="pt-PT" sz="1400" i="1" baseline="-25000" dirty="0" err="1" smtClean="0">
                <a:sym typeface="Symbol" pitchFamily="18" charset="2"/>
              </a:rPr>
              <a:t>i</a:t>
            </a:r>
            <a:r>
              <a:rPr lang="pt-PT" sz="1400" dirty="0" smtClean="0">
                <a:sym typeface="Symbol" pitchFamily="18" charset="2"/>
              </a:rPr>
              <a:t> calculado pela </a:t>
            </a:r>
            <a:r>
              <a:rPr lang="pt-PT" sz="1400" dirty="0" err="1" smtClean="0">
                <a:sym typeface="Symbol" pitchFamily="18" charset="2"/>
              </a:rPr>
              <a:t>eq</a:t>
            </a:r>
            <a:r>
              <a:rPr lang="pt-PT" sz="1400" dirty="0" smtClean="0">
                <a:sym typeface="Symbol" pitchFamily="18" charset="2"/>
              </a:rPr>
              <a:t>. acima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400" dirty="0" smtClean="0">
                <a:sym typeface="Symbol" pitchFamily="18" charset="2"/>
              </a:rPr>
              <a:t>Voltar ao passo 2 até que o erro seja suficientemente baixo</a:t>
            </a:r>
            <a:endParaRPr lang="pt-PT" sz="1400" dirty="0" smtClean="0"/>
          </a:p>
        </p:txBody>
      </p:sp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78000" contrast="18000"/>
          </a:blip>
          <a:srcRect/>
          <a:stretch>
            <a:fillRect/>
          </a:stretch>
        </p:blipFill>
        <p:spPr bwMode="auto">
          <a:xfrm>
            <a:off x="1489688" y="2474208"/>
            <a:ext cx="2671757" cy="6329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6588224" y="1124744"/>
          <a:ext cx="428628" cy="36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3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124744"/>
                        <a:ext cx="428628" cy="3686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0"/>
          </a:blip>
          <a:srcRect/>
          <a:stretch>
            <a:fillRect/>
          </a:stretch>
        </p:blipFill>
        <p:spPr bwMode="auto">
          <a:xfrm>
            <a:off x="1501880" y="1810310"/>
            <a:ext cx="1498484" cy="6202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1487975" y="3260026"/>
          <a:ext cx="2655398" cy="6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4" name="Equation" r:id="rId8" imgW="1384200" imgH="342720" progId="Equation.3">
                  <p:embed/>
                </p:oleObj>
              </mc:Choice>
              <mc:Fallback>
                <p:oleObj name="Equation" r:id="rId8" imgW="138420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975" y="3260026"/>
                        <a:ext cx="2655398" cy="657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429124" y="3254743"/>
            <a:ext cx="38100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PT" sz="1400" i="1" dirty="0"/>
              <a:t>d</a:t>
            </a:r>
            <a:r>
              <a:rPr lang="pt-PT" sz="1400" dirty="0"/>
              <a:t> é o índice do exemplo</a:t>
            </a:r>
          </a:p>
          <a:p>
            <a:pPr eaLnBrk="0" hangingPunct="0">
              <a:spcBef>
                <a:spcPct val="20000"/>
              </a:spcBef>
            </a:pPr>
            <a:r>
              <a:rPr lang="pt-PT" sz="1400" dirty="0"/>
              <a:t>D é o conjunto de todos os exemplos</a:t>
            </a:r>
            <a:endParaRPr lang="en-GB" sz="1400" dirty="0"/>
          </a:p>
        </p:txBody>
      </p:sp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06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O </a:t>
            </a:r>
            <a:r>
              <a:rPr lang="pt-PT" i="1" dirty="0" err="1" smtClean="0">
                <a:sym typeface="Wingdings" pitchFamily="2" charset="2"/>
              </a:rPr>
              <a:t>Gradient</a:t>
            </a:r>
            <a:r>
              <a:rPr lang="pt-PT" i="1" dirty="0" smtClean="0">
                <a:sym typeface="Wingdings" pitchFamily="2" charset="2"/>
              </a:rPr>
              <a:t> </a:t>
            </a:r>
            <a:r>
              <a:rPr lang="pt-PT" i="1" dirty="0" err="1" smtClean="0">
                <a:sym typeface="Wingdings" pitchFamily="2" charset="2"/>
              </a:rPr>
              <a:t>Descent</a:t>
            </a:r>
            <a:endParaRPr lang="pt-PT" i="1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Symbol" pitchFamily="18" charset="2"/>
              </a:rPr>
              <a:t>Converge para um vector de factores </a:t>
            </a:r>
            <a:r>
              <a:rPr lang="pt-PT" sz="1600" i="1" dirty="0" smtClean="0">
                <a:sym typeface="Symbol" pitchFamily="18" charset="2"/>
              </a:rPr>
              <a:t>w</a:t>
            </a:r>
            <a:r>
              <a:rPr lang="pt-PT" sz="1600" dirty="0" smtClean="0">
                <a:sym typeface="Symbol" pitchFamily="18" charset="2"/>
              </a:rPr>
              <a:t> que minimiza o erro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Symbol" pitchFamily="18" charset="2"/>
              </a:rPr>
              <a:t>Se os exemplos não forem linearmente separáveis, o erro é minimizado mas nem para todos os exemplos se atingirá o alvo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i="1" dirty="0" smtClean="0">
                <a:sym typeface="Symbol" pitchFamily="18" charset="2"/>
              </a:rPr>
              <a:t></a:t>
            </a:r>
            <a:r>
              <a:rPr lang="pt-PT" sz="1600" dirty="0" smtClean="0">
                <a:sym typeface="Symbol" pitchFamily="18" charset="2"/>
              </a:rPr>
              <a:t> tem de ser suficientemente baixo para não se “ultrapassar” o ponto de erro mínimo. Por isso é vulgar reduzir </a:t>
            </a:r>
            <a:r>
              <a:rPr lang="pt-PT" sz="1600" i="1" dirty="0" smtClean="0">
                <a:sym typeface="Symbol" pitchFamily="18" charset="2"/>
              </a:rPr>
              <a:t></a:t>
            </a:r>
            <a:r>
              <a:rPr lang="pt-PT" sz="1600" dirty="0" smtClean="0">
                <a:sym typeface="Symbol" pitchFamily="18" charset="2"/>
              </a:rPr>
              <a:t> ao longo das iterações de treino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Symbol" pitchFamily="18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Desvantagens do </a:t>
            </a:r>
            <a:r>
              <a:rPr lang="pt-PT" dirty="0" err="1" smtClean="0">
                <a:sym typeface="Wingdings" pitchFamily="2" charset="2"/>
              </a:rPr>
              <a:t>Gradient</a:t>
            </a:r>
            <a:r>
              <a:rPr lang="pt-PT" dirty="0" smtClean="0">
                <a:sym typeface="Wingdings" pitchFamily="2" charset="2"/>
              </a:rPr>
              <a:t> </a:t>
            </a:r>
            <a:r>
              <a:rPr lang="pt-PT" dirty="0" err="1" smtClean="0">
                <a:sym typeface="Wingdings" pitchFamily="2" charset="2"/>
              </a:rPr>
              <a:t>Descent</a:t>
            </a:r>
            <a:r>
              <a:rPr lang="pt-PT" dirty="0" smtClean="0">
                <a:sym typeface="Wingdings" pitchFamily="2" charset="2"/>
              </a:rPr>
              <a:t>: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Symbol" pitchFamily="18" charset="2"/>
              </a:rPr>
              <a:t>Por vezes a convergência é muito lenta (alguns milhares de passos)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Symbol" pitchFamily="18" charset="2"/>
              </a:rPr>
              <a:t>Se o valor de erro tem mínimos locais, não há a garantia de ser atingido o mínimo absoluto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en-GB" sz="1600" dirty="0" smtClean="0">
              <a:sym typeface="Symbol" pitchFamily="18" charset="2"/>
            </a:endParaRPr>
          </a:p>
        </p:txBody>
      </p:sp>
      <p:sp>
        <p:nvSpPr>
          <p:cNvPr id="7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23</a:t>
            </a:fld>
            <a:endParaRPr lang="pt-PT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lum bright="-36000" contrast="82000"/>
          </a:blip>
          <a:srcRect/>
          <a:stretch>
            <a:fillRect/>
          </a:stretch>
        </p:blipFill>
        <p:spPr bwMode="auto">
          <a:xfrm>
            <a:off x="630718" y="1214422"/>
            <a:ext cx="45021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91200" y="2214554"/>
            <a:ext cx="2667000" cy="2677656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400" dirty="0"/>
              <a:t>Note-se que o valor de correcção  </a:t>
            </a:r>
            <a:r>
              <a:rPr lang="pt-PT" sz="1400" i="1" dirty="0" err="1">
                <a:sym typeface="Symbol" pitchFamily="18" charset="2"/>
              </a:rPr>
              <a:t>w</a:t>
            </a:r>
            <a:r>
              <a:rPr lang="pt-PT" sz="1400" i="1" baseline="-25000" dirty="0" err="1">
                <a:latin typeface="b"/>
                <a:sym typeface="Symbol" pitchFamily="18" charset="2"/>
              </a:rPr>
              <a:t>i</a:t>
            </a:r>
            <a:r>
              <a:rPr lang="pt-PT" sz="1400" dirty="0">
                <a:sym typeface="Symbol" pitchFamily="18" charset="2"/>
              </a:rPr>
              <a:t> </a:t>
            </a:r>
            <a:r>
              <a:rPr lang="pt-PT" sz="1400" dirty="0"/>
              <a:t>a aplicar a  cada coeficiente</a:t>
            </a:r>
            <a:r>
              <a:rPr lang="pt-PT" sz="1400" dirty="0">
                <a:sym typeface="Symbol" pitchFamily="18" charset="2"/>
              </a:rPr>
              <a:t> </a:t>
            </a:r>
            <a:r>
              <a:rPr lang="pt-PT" sz="1400" i="1" dirty="0" err="1">
                <a:sym typeface="Symbol" pitchFamily="18" charset="2"/>
              </a:rPr>
              <a:t>w</a:t>
            </a:r>
            <a:r>
              <a:rPr lang="pt-PT" sz="1400" i="1" baseline="-25000" dirty="0" err="1">
                <a:sym typeface="Symbol" pitchFamily="18" charset="2"/>
              </a:rPr>
              <a:t>i</a:t>
            </a:r>
            <a:r>
              <a:rPr lang="pt-PT" sz="1400" dirty="0">
                <a:sym typeface="Symbol" pitchFamily="18" charset="2"/>
              </a:rPr>
              <a:t>, é calculado somando os </a:t>
            </a:r>
            <a:r>
              <a:rPr lang="pt-PT" sz="1400" u="sng" dirty="0">
                <a:sym typeface="Symbol" pitchFamily="18" charset="2"/>
              </a:rPr>
              <a:t>erros provenientes da apresentação de todos os exemplos de treino</a:t>
            </a:r>
            <a:r>
              <a:rPr lang="pt-PT" sz="1400" dirty="0">
                <a:sym typeface="Symbol" pitchFamily="18" charset="2"/>
              </a:rPr>
              <a:t> uma vez que </a:t>
            </a:r>
          </a:p>
          <a:p>
            <a:pPr eaLnBrk="0" hangingPunct="0">
              <a:spcBef>
                <a:spcPct val="50000"/>
              </a:spcBef>
            </a:pPr>
            <a:r>
              <a:rPr lang="pt-PT" sz="1400" i="1" dirty="0" err="1">
                <a:sym typeface="Symbol" pitchFamily="18" charset="2"/>
              </a:rPr>
              <a:t>w</a:t>
            </a:r>
            <a:r>
              <a:rPr lang="pt-PT" sz="1400" i="1" baseline="-25000" dirty="0" err="1">
                <a:latin typeface="b"/>
                <a:sym typeface="Symbol" pitchFamily="18" charset="2"/>
              </a:rPr>
              <a:t>i</a:t>
            </a:r>
            <a:r>
              <a:rPr lang="pt-PT" sz="1400" i="1" dirty="0" err="1">
                <a:latin typeface="b"/>
                <a:sym typeface="Symbol" pitchFamily="18" charset="2"/>
              </a:rPr>
              <a:t>=</a:t>
            </a:r>
            <a:r>
              <a:rPr lang="pt-PT" sz="1400" i="1" dirty="0">
                <a:latin typeface="b"/>
                <a:sym typeface="Symbol" pitchFamily="18" charset="2"/>
              </a:rPr>
              <a:t> </a:t>
            </a:r>
            <a:r>
              <a:rPr lang="pt-PT" sz="1400" dirty="0">
                <a:sym typeface="Symbol" pitchFamily="18" charset="2"/>
              </a:rPr>
              <a:t> </a:t>
            </a:r>
            <a:r>
              <a:rPr lang="pt-PT" sz="1400" i="1" dirty="0" err="1">
                <a:sym typeface="Symbol" pitchFamily="18" charset="2"/>
              </a:rPr>
              <a:t>w</a:t>
            </a:r>
            <a:r>
              <a:rPr lang="pt-PT" sz="1400" i="1" baseline="-25000" dirty="0" err="1">
                <a:latin typeface="b"/>
                <a:sym typeface="Symbol" pitchFamily="18" charset="2"/>
              </a:rPr>
              <a:t>i</a:t>
            </a:r>
            <a:r>
              <a:rPr lang="pt-PT" sz="1400" i="1" baseline="-25000" dirty="0">
                <a:latin typeface="b"/>
                <a:sym typeface="Symbol" pitchFamily="18" charset="2"/>
              </a:rPr>
              <a:t> </a:t>
            </a:r>
            <a:r>
              <a:rPr lang="pt-PT" sz="1400" i="1" dirty="0">
                <a:latin typeface="b"/>
                <a:sym typeface="Symbol" pitchFamily="18" charset="2"/>
              </a:rPr>
              <a:t>+ (...) </a:t>
            </a:r>
          </a:p>
          <a:p>
            <a:pPr eaLnBrk="0" hangingPunct="0">
              <a:spcBef>
                <a:spcPct val="50000"/>
              </a:spcBef>
            </a:pPr>
            <a:r>
              <a:rPr lang="pt-PT" sz="1400" dirty="0">
                <a:latin typeface="b"/>
                <a:sym typeface="Symbol" pitchFamily="18" charset="2"/>
              </a:rPr>
              <a:t>figura dentro do ciclo </a:t>
            </a:r>
            <a:r>
              <a:rPr lang="pt-PT" sz="1400" i="1" dirty="0">
                <a:latin typeface="b"/>
                <a:sym typeface="Symbol" pitchFamily="18" charset="2"/>
              </a:rPr>
              <a:t>“exemplos de treino”</a:t>
            </a:r>
            <a:endParaRPr lang="en-GB" sz="1400" i="1" dirty="0">
              <a:latin typeface="b"/>
              <a:sym typeface="Symbol" pitchFamily="18" charset="2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609600" y="3476636"/>
            <a:ext cx="4343400" cy="15240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953000" y="4276736"/>
            <a:ext cx="838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214942" y="5263234"/>
            <a:ext cx="3257544" cy="523220"/>
          </a:xfrm>
          <a:prstGeom prst="rect">
            <a:avLst/>
          </a:prstGeom>
          <a:solidFill>
            <a:srgbClr val="FFFFFF"/>
          </a:solidFill>
          <a:ln w="254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1400" dirty="0">
                <a:latin typeface="Arial" pitchFamily="34" charset="0"/>
              </a:rPr>
              <a:t>Compara a saída, </a:t>
            </a:r>
            <a:r>
              <a:rPr lang="pt-PT" sz="1400" i="1" dirty="0">
                <a:latin typeface="Arial" pitchFamily="34" charset="0"/>
              </a:rPr>
              <a:t>o,</a:t>
            </a:r>
            <a:r>
              <a:rPr lang="pt-PT" sz="1400" dirty="0">
                <a:latin typeface="Arial" pitchFamily="34" charset="0"/>
              </a:rPr>
              <a:t> da unidade linear, com o alvo (</a:t>
            </a:r>
            <a:r>
              <a:rPr lang="pt-PT" sz="1400" i="1" dirty="0" err="1">
                <a:latin typeface="Arial" pitchFamily="34" charset="0"/>
              </a:rPr>
              <a:t>target</a:t>
            </a:r>
            <a:r>
              <a:rPr lang="pt-PT" sz="1400" dirty="0">
                <a:latin typeface="Arial" pitchFamily="34" charset="0"/>
              </a:rPr>
              <a:t>)</a:t>
            </a:r>
            <a:endParaRPr lang="en-GB" sz="1400" i="1" dirty="0">
              <a:latin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584324" y="150017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b="1" i="1" dirty="0" err="1">
                <a:solidFill>
                  <a:schemeClr val="accent1"/>
                </a:solidFill>
                <a:latin typeface="Arial" pitchFamily="34" charset="0"/>
              </a:rPr>
              <a:t>Gradient</a:t>
            </a:r>
            <a:r>
              <a:rPr lang="pt-PT" b="1" i="1" dirty="0">
                <a:solidFill>
                  <a:schemeClr val="accent1"/>
                </a:solidFill>
                <a:latin typeface="Arial" pitchFamily="34" charset="0"/>
              </a:rPr>
              <a:t> </a:t>
            </a:r>
            <a:r>
              <a:rPr lang="pt-PT" b="1" i="1" dirty="0" err="1">
                <a:solidFill>
                  <a:schemeClr val="accent1"/>
                </a:solidFill>
                <a:latin typeface="Arial" pitchFamily="34" charset="0"/>
              </a:rPr>
              <a:t>Descent</a:t>
            </a:r>
            <a:endParaRPr lang="en-GB" b="1" i="1" dirty="0">
              <a:solidFill>
                <a:schemeClr val="accent1"/>
              </a:solidFill>
              <a:latin typeface="Arial" pitchFamily="34" charset="0"/>
            </a:endParaRPr>
          </a:p>
        </p:txBody>
      </p:sp>
      <p:sp>
        <p:nvSpPr>
          <p:cNvPr id="1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24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b="1" dirty="0" smtClean="0">
                <a:sym typeface="Wingdings" pitchFamily="2" charset="2"/>
              </a:rPr>
              <a:t>3.3</a:t>
            </a:r>
            <a:r>
              <a:rPr lang="pt-PT" b="1" i="1" dirty="0" smtClean="0">
                <a:sym typeface="Wingdings" pitchFamily="2" charset="2"/>
              </a:rPr>
              <a:t> </a:t>
            </a:r>
            <a:r>
              <a:rPr lang="pt-PT" b="1" i="1" dirty="0" err="1" smtClean="0">
                <a:sym typeface="Wingdings" pitchFamily="2" charset="2"/>
              </a:rPr>
              <a:t>Stochastic</a:t>
            </a:r>
            <a:r>
              <a:rPr lang="pt-PT" b="1" i="1" dirty="0" smtClean="0">
                <a:sym typeface="Wingdings" pitchFamily="2" charset="2"/>
              </a:rPr>
              <a:t> </a:t>
            </a:r>
            <a:r>
              <a:rPr lang="pt-PT" b="1" i="1" dirty="0" err="1" smtClean="0">
                <a:sym typeface="Wingdings" pitchFamily="2" charset="2"/>
              </a:rPr>
              <a:t>Approximation</a:t>
            </a:r>
            <a:r>
              <a:rPr lang="pt-PT" b="1" i="1" dirty="0" smtClean="0">
                <a:sym typeface="Wingdings" pitchFamily="2" charset="2"/>
              </a:rPr>
              <a:t> to </a:t>
            </a:r>
            <a:r>
              <a:rPr lang="pt-PT" b="1" i="1" dirty="0" err="1" smtClean="0">
                <a:sym typeface="Wingdings" pitchFamily="2" charset="2"/>
              </a:rPr>
              <a:t>Gradient</a:t>
            </a:r>
            <a:r>
              <a:rPr lang="pt-PT" b="1" i="1" dirty="0" smtClean="0">
                <a:sym typeface="Wingdings" pitchFamily="2" charset="2"/>
              </a:rPr>
              <a:t> </a:t>
            </a:r>
            <a:r>
              <a:rPr lang="pt-PT" b="1" i="1" dirty="0" err="1" smtClean="0">
                <a:sym typeface="Wingdings" pitchFamily="2" charset="2"/>
              </a:rPr>
              <a:t>Descent</a:t>
            </a:r>
            <a:r>
              <a:rPr lang="pt-PT" b="1" i="1" dirty="0" smtClean="0">
                <a:sym typeface="Wingdings" pitchFamily="2" charset="2"/>
              </a:rPr>
              <a:t>  </a:t>
            </a:r>
          </a:p>
          <a:p>
            <a:pPr lvl="1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Symbol" pitchFamily="18" charset="2"/>
              </a:rPr>
              <a:t>Também designado por </a:t>
            </a:r>
            <a:r>
              <a:rPr lang="pt-PT" i="1" dirty="0" smtClean="0">
                <a:sym typeface="Wingdings" pitchFamily="2" charset="2"/>
              </a:rPr>
              <a:t>Incremental </a:t>
            </a:r>
            <a:r>
              <a:rPr lang="pt-PT" i="1" dirty="0" err="1" smtClean="0">
                <a:sym typeface="Wingdings" pitchFamily="2" charset="2"/>
              </a:rPr>
              <a:t>Gradient</a:t>
            </a:r>
            <a:r>
              <a:rPr lang="pt-PT" i="1" dirty="0" smtClean="0">
                <a:sym typeface="Wingdings" pitchFamily="2" charset="2"/>
              </a:rPr>
              <a:t> </a:t>
            </a:r>
            <a:r>
              <a:rPr lang="pt-PT" i="1" dirty="0" err="1" smtClean="0">
                <a:sym typeface="Wingdings" pitchFamily="2" charset="2"/>
              </a:rPr>
              <a:t>Descent</a:t>
            </a:r>
            <a:endParaRPr lang="pt-PT" i="1" dirty="0" smtClean="0">
              <a:sym typeface="Symbol" pitchFamily="18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Symbol" pitchFamily="18" charset="2"/>
              </a:rPr>
              <a:t>Tenta ultrapassar alguns inconvenientes do </a:t>
            </a:r>
            <a:r>
              <a:rPr lang="pt-PT" i="1" dirty="0" err="1" smtClean="0">
                <a:sym typeface="Symbol" pitchFamily="18" charset="2"/>
              </a:rPr>
              <a:t>Gradient</a:t>
            </a:r>
            <a:r>
              <a:rPr lang="pt-PT" i="1" dirty="0" smtClean="0">
                <a:sym typeface="Symbol" pitchFamily="18" charset="2"/>
              </a:rPr>
              <a:t> </a:t>
            </a:r>
            <a:r>
              <a:rPr lang="pt-PT" i="1" dirty="0" err="1" smtClean="0">
                <a:sym typeface="Symbol" pitchFamily="18" charset="2"/>
              </a:rPr>
              <a:t>Descent</a:t>
            </a:r>
            <a:endParaRPr lang="pt-PT" dirty="0" smtClean="0">
              <a:sym typeface="Symbol" pitchFamily="18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Symbol" pitchFamily="18" charset="2"/>
              </a:rPr>
              <a:t>A diferença reside no seguinte: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Symbol" pitchFamily="18" charset="2"/>
              </a:rPr>
              <a:t>O valor de correcção      de cada coeficiente </a:t>
            </a:r>
            <a:r>
              <a:rPr lang="pt-PT" sz="1600" i="1" dirty="0" err="1" smtClean="0">
                <a:sym typeface="Symbol" pitchFamily="18" charset="2"/>
              </a:rPr>
              <a:t>w</a:t>
            </a:r>
            <a:r>
              <a:rPr lang="pt-PT" sz="1600" i="1" baseline="-25000" dirty="0" err="1" smtClean="0">
                <a:sym typeface="Symbol" pitchFamily="18" charset="2"/>
              </a:rPr>
              <a:t>i</a:t>
            </a:r>
            <a:r>
              <a:rPr lang="pt-PT" sz="1600" dirty="0" smtClean="0">
                <a:sym typeface="Symbol" pitchFamily="18" charset="2"/>
              </a:rPr>
              <a:t> é calculado logo após a apresentação de um só exemplo, em vez de se somarem os erros de todos os exemplos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Symbol" pitchFamily="18" charset="2"/>
              </a:rPr>
              <a:t>Ou seja, em vez de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Symbol" pitchFamily="18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>
              <a:sym typeface="Symbol" pitchFamily="18" charset="2"/>
            </a:endParaRP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Symbol" pitchFamily="18" charset="2"/>
              </a:rPr>
              <a:t>Usa-se apenas</a:t>
            </a:r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3800088" y="2680413"/>
          <a:ext cx="428628" cy="3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2" name="Equation" r:id="rId4" imgW="266400" imgH="228600" progId="Equation.3">
                  <p:embed/>
                </p:oleObj>
              </mc:Choice>
              <mc:Fallback>
                <p:oleObj name="Equation" r:id="rId4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088" y="2680413"/>
                        <a:ext cx="428628" cy="367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1536742" y="4071942"/>
          <a:ext cx="2000264" cy="51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3" name="Equation" r:id="rId6" imgW="1333440" imgH="342720" progId="Equation.3">
                  <p:embed/>
                </p:oleObj>
              </mc:Choice>
              <mc:Fallback>
                <p:oleObj name="Equation" r:id="rId6" imgW="133344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42" y="4071942"/>
                        <a:ext cx="2000264" cy="5139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536742" y="5214950"/>
          <a:ext cx="2209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4" name="Equation" r:id="rId8" imgW="977760" imgH="228600" progId="Equation.3">
                  <p:embed/>
                </p:oleObj>
              </mc:Choice>
              <mc:Fallback>
                <p:oleObj name="Equation" r:id="rId8" imgW="9777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42" y="5214950"/>
                        <a:ext cx="2209800" cy="498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500562" y="5251526"/>
            <a:ext cx="167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PT" b="1" i="1" dirty="0">
                <a:solidFill>
                  <a:schemeClr val="accent1"/>
                </a:solidFill>
                <a:latin typeface="Arial" pitchFamily="34" charset="0"/>
              </a:rPr>
              <a:t>Delta </a:t>
            </a:r>
            <a:r>
              <a:rPr lang="pt-PT" b="1" i="1" dirty="0" err="1">
                <a:solidFill>
                  <a:schemeClr val="accent1"/>
                </a:solidFill>
                <a:latin typeface="Arial" pitchFamily="34" charset="0"/>
              </a:rPr>
              <a:t>Rule</a:t>
            </a:r>
            <a:endParaRPr lang="en-GB" b="1" i="1" dirty="0">
              <a:solidFill>
                <a:schemeClr val="accent1"/>
              </a:solidFill>
              <a:latin typeface="Arial" pitchFamily="34" charset="0"/>
            </a:endParaRPr>
          </a:p>
        </p:txBody>
      </p:sp>
      <p:cxnSp>
        <p:nvCxnSpPr>
          <p:cNvPr id="23" name="Conexão recta unidireccional 22"/>
          <p:cNvCxnSpPr/>
          <p:nvPr/>
        </p:nvCxnSpPr>
        <p:spPr>
          <a:xfrm rot="10800000">
            <a:off x="3786183" y="542926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lum bright="-36000" contrast="82000"/>
          </a:blip>
          <a:srcRect/>
          <a:stretch>
            <a:fillRect/>
          </a:stretch>
        </p:blipFill>
        <p:spPr bwMode="auto">
          <a:xfrm>
            <a:off x="647130" y="1168966"/>
            <a:ext cx="4210622" cy="467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143504" y="1071546"/>
            <a:ext cx="3429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600" b="1" i="1" dirty="0" err="1" smtClean="0">
                <a:solidFill>
                  <a:schemeClr val="accent1"/>
                </a:solidFill>
                <a:latin typeface="Arial" pitchFamily="34" charset="0"/>
              </a:rPr>
              <a:t>Stochastic</a:t>
            </a:r>
            <a:r>
              <a:rPr lang="pt-PT" sz="1600" b="1" i="1" dirty="0" smtClean="0">
                <a:solidFill>
                  <a:schemeClr val="accent1"/>
                </a:solidFill>
                <a:latin typeface="Arial" pitchFamily="34" charset="0"/>
              </a:rPr>
              <a:t> </a:t>
            </a:r>
            <a:r>
              <a:rPr lang="pt-PT" sz="1600" b="1" i="1" dirty="0" err="1" smtClean="0">
                <a:solidFill>
                  <a:schemeClr val="accent1"/>
                </a:solidFill>
                <a:latin typeface="Arial" pitchFamily="34" charset="0"/>
              </a:rPr>
              <a:t>Approximation</a:t>
            </a:r>
            <a:r>
              <a:rPr lang="pt-PT" sz="1600" b="1" i="1" dirty="0" smtClean="0">
                <a:solidFill>
                  <a:schemeClr val="accent1"/>
                </a:solidFill>
                <a:latin typeface="Arial" pitchFamily="34" charset="0"/>
              </a:rPr>
              <a:t> </a:t>
            </a:r>
            <a:r>
              <a:rPr lang="pt-PT" sz="1600" b="1" i="1" dirty="0">
                <a:solidFill>
                  <a:schemeClr val="accent1"/>
                </a:solidFill>
                <a:latin typeface="Arial" pitchFamily="34" charset="0"/>
              </a:rPr>
              <a:t>to </a:t>
            </a:r>
            <a:r>
              <a:rPr lang="pt-PT" sz="1600" b="1" i="1" dirty="0" err="1">
                <a:solidFill>
                  <a:schemeClr val="accent1"/>
                </a:solidFill>
                <a:latin typeface="Arial" pitchFamily="34" charset="0"/>
              </a:rPr>
              <a:t>Gradient</a:t>
            </a:r>
            <a:r>
              <a:rPr lang="pt-PT" sz="1600" b="1" i="1" dirty="0">
                <a:solidFill>
                  <a:schemeClr val="accent1"/>
                </a:solidFill>
                <a:latin typeface="Arial" pitchFamily="34" charset="0"/>
              </a:rPr>
              <a:t> </a:t>
            </a:r>
            <a:r>
              <a:rPr lang="pt-PT" sz="1600" b="1" i="1" dirty="0" err="1">
                <a:solidFill>
                  <a:schemeClr val="accent1"/>
                </a:solidFill>
                <a:latin typeface="Arial" pitchFamily="34" charset="0"/>
              </a:rPr>
              <a:t>Descent</a:t>
            </a:r>
            <a:r>
              <a:rPr lang="pt-PT" sz="1600" b="1" i="1" dirty="0">
                <a:solidFill>
                  <a:schemeClr val="accent1"/>
                </a:solidFill>
                <a:latin typeface="Arial" pitchFamily="34" charset="0"/>
              </a:rPr>
              <a:t>)</a:t>
            </a:r>
            <a:endParaRPr lang="en-GB" sz="1600" b="1" i="1" dirty="0">
              <a:solidFill>
                <a:schemeClr val="accent1"/>
              </a:solidFill>
              <a:latin typeface="Arial" pitchFamily="34" charset="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428949" y="5429271"/>
            <a:ext cx="2928541" cy="357188"/>
            <a:chOff x="856" y="3066"/>
            <a:chExt cx="2512" cy="450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6" y="3066"/>
              <a:ext cx="2512" cy="3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856" y="3066"/>
              <a:ext cx="2206" cy="45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PT"/>
            </a:p>
          </p:txBody>
        </p:sp>
      </p:grpSp>
      <p:graphicFrame>
        <p:nvGraphicFramePr>
          <p:cNvPr id="20" name="Object 0"/>
          <p:cNvGraphicFramePr>
            <a:graphicFrameLocks noChangeAspect="1"/>
          </p:cNvGraphicFramePr>
          <p:nvPr/>
        </p:nvGraphicFramePr>
        <p:xfrm>
          <a:off x="4514850" y="4159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1592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"/>
          <p:cNvGraphicFramePr>
            <a:graphicFrameLocks noChangeAspect="1"/>
          </p:cNvGraphicFramePr>
          <p:nvPr/>
        </p:nvGraphicFramePr>
        <p:xfrm>
          <a:off x="1599416" y="4714884"/>
          <a:ext cx="2600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8" name="Equation" r:id="rId7" imgW="1155600" imgH="228600" progId="Equation.3">
                  <p:embed/>
                </p:oleObj>
              </mc:Choice>
              <mc:Fallback>
                <p:oleObj name="Equation" r:id="rId7" imgW="11556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416" y="4714884"/>
                        <a:ext cx="2600325" cy="40005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5410200" y="1828800"/>
            <a:ext cx="3276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800" dirty="0">
                <a:latin typeface="Arial" pitchFamily="34" charset="0"/>
              </a:rPr>
              <a:t>Este algoritmo pode obter-se do anterior (</a:t>
            </a:r>
            <a:r>
              <a:rPr lang="pt-PT" sz="1800" i="1" dirty="0" err="1">
                <a:latin typeface="Arial" pitchFamily="34" charset="0"/>
              </a:rPr>
              <a:t>Gradient</a:t>
            </a:r>
            <a:r>
              <a:rPr lang="pt-PT" sz="1800" i="1" dirty="0">
                <a:latin typeface="Arial" pitchFamily="34" charset="0"/>
              </a:rPr>
              <a:t> </a:t>
            </a:r>
            <a:r>
              <a:rPr lang="pt-PT" sz="1800" i="1" dirty="0" err="1">
                <a:latin typeface="Arial" pitchFamily="34" charset="0"/>
              </a:rPr>
              <a:t>Descent</a:t>
            </a:r>
            <a:r>
              <a:rPr lang="pt-PT" sz="1800" dirty="0">
                <a:latin typeface="Arial" pitchFamily="34" charset="0"/>
              </a:rPr>
              <a:t>) modificando-o da forma apresentada na figura ao lado</a:t>
            </a:r>
            <a:endParaRPr lang="en-GB" sz="1800" dirty="0">
              <a:latin typeface="Arial" pitchFamily="34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42910" y="1156890"/>
            <a:ext cx="4214842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PT" sz="1200" b="1" i="1" dirty="0" err="1" smtClean="0">
                <a:solidFill>
                  <a:schemeClr val="accent1"/>
                </a:solidFill>
              </a:rPr>
              <a:t>Stochastic</a:t>
            </a:r>
            <a:r>
              <a:rPr lang="pt-PT" sz="1200" b="1" i="1" dirty="0" smtClean="0">
                <a:solidFill>
                  <a:schemeClr val="accent1"/>
                </a:solidFill>
              </a:rPr>
              <a:t> </a:t>
            </a:r>
            <a:r>
              <a:rPr lang="pt-PT" sz="1200" b="1" i="1" dirty="0" err="1">
                <a:solidFill>
                  <a:schemeClr val="accent1"/>
                </a:solidFill>
              </a:rPr>
              <a:t>Approximation</a:t>
            </a:r>
            <a:r>
              <a:rPr lang="pt-PT" sz="1200" b="1" i="1" dirty="0">
                <a:solidFill>
                  <a:schemeClr val="accent1"/>
                </a:solidFill>
              </a:rPr>
              <a:t> to </a:t>
            </a:r>
            <a:r>
              <a:rPr lang="pt-PT" sz="1200" b="1" i="1" dirty="0" err="1">
                <a:solidFill>
                  <a:schemeClr val="accent1"/>
                </a:solidFill>
              </a:rPr>
              <a:t>Gradient</a:t>
            </a:r>
            <a:r>
              <a:rPr lang="pt-PT" sz="1200" b="1" i="1" dirty="0">
                <a:solidFill>
                  <a:schemeClr val="accent1"/>
                </a:solidFill>
              </a:rPr>
              <a:t> </a:t>
            </a:r>
            <a:r>
              <a:rPr lang="pt-PT" sz="1200" b="1" i="1" dirty="0" err="1" smtClean="0">
                <a:solidFill>
                  <a:schemeClr val="accent1"/>
                </a:solidFill>
              </a:rPr>
              <a:t>Descent</a:t>
            </a:r>
            <a:endParaRPr lang="en-GB" sz="1200" i="1" dirty="0">
              <a:solidFill>
                <a:schemeClr val="accent1"/>
              </a:solidFill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335148" y="3214686"/>
            <a:ext cx="3276600" cy="1815882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400" dirty="0"/>
              <a:t>Agora o valor de correcção  </a:t>
            </a:r>
            <a:r>
              <a:rPr lang="pt-PT" sz="1400" i="1" dirty="0" err="1">
                <a:sym typeface="Symbol" pitchFamily="18" charset="2"/>
              </a:rPr>
              <a:t>w</a:t>
            </a:r>
            <a:r>
              <a:rPr lang="pt-PT" sz="1400" i="1" baseline="-25000" dirty="0" err="1">
                <a:latin typeface="b"/>
                <a:sym typeface="Symbol" pitchFamily="18" charset="2"/>
              </a:rPr>
              <a:t>i</a:t>
            </a:r>
            <a:r>
              <a:rPr lang="pt-PT" sz="1400" dirty="0">
                <a:sym typeface="Symbol" pitchFamily="18" charset="2"/>
              </a:rPr>
              <a:t> </a:t>
            </a:r>
            <a:r>
              <a:rPr lang="pt-PT" sz="1400" dirty="0"/>
              <a:t>a aplicar a  cada coeficiente</a:t>
            </a:r>
            <a:r>
              <a:rPr lang="pt-PT" sz="1400" dirty="0">
                <a:sym typeface="Symbol" pitchFamily="18" charset="2"/>
              </a:rPr>
              <a:t> </a:t>
            </a:r>
            <a:r>
              <a:rPr lang="pt-PT" sz="1400" i="1" dirty="0" err="1">
                <a:sym typeface="Symbol" pitchFamily="18" charset="2"/>
              </a:rPr>
              <a:t>w</a:t>
            </a:r>
            <a:r>
              <a:rPr lang="pt-PT" sz="1400" i="1" baseline="-25000" dirty="0" err="1">
                <a:sym typeface="Symbol" pitchFamily="18" charset="2"/>
              </a:rPr>
              <a:t>i</a:t>
            </a:r>
            <a:r>
              <a:rPr lang="pt-PT" sz="1400" dirty="0">
                <a:sym typeface="Symbol" pitchFamily="18" charset="2"/>
              </a:rPr>
              <a:t>, é calculado imediatamente após se saber o erro </a:t>
            </a:r>
            <a:r>
              <a:rPr lang="pt-PT" sz="1400" i="1" dirty="0" err="1">
                <a:sym typeface="Symbol" pitchFamily="18" charset="2"/>
              </a:rPr>
              <a:t>w</a:t>
            </a:r>
            <a:r>
              <a:rPr lang="pt-PT" sz="1400" i="1" baseline="-25000" dirty="0" err="1">
                <a:latin typeface="b"/>
                <a:sym typeface="Symbol" pitchFamily="18" charset="2"/>
              </a:rPr>
              <a:t>i</a:t>
            </a:r>
            <a:r>
              <a:rPr lang="pt-PT" sz="1400" dirty="0">
                <a:sym typeface="Symbol" pitchFamily="18" charset="2"/>
              </a:rPr>
              <a:t> resultante de um só exemplo de treino, e não da soma de todos. Isto porque o somatório </a:t>
            </a:r>
            <a:r>
              <a:rPr lang="pt-PT" sz="1400" i="1" dirty="0" err="1">
                <a:sym typeface="Symbol" pitchFamily="18" charset="2"/>
              </a:rPr>
              <a:t>w</a:t>
            </a:r>
            <a:r>
              <a:rPr lang="pt-PT" sz="1400" i="1" baseline="-25000" dirty="0" err="1">
                <a:latin typeface="b"/>
                <a:sym typeface="Symbol" pitchFamily="18" charset="2"/>
              </a:rPr>
              <a:t>i</a:t>
            </a:r>
            <a:r>
              <a:rPr lang="pt-PT" sz="1400" i="1" dirty="0" err="1">
                <a:latin typeface="b"/>
                <a:sym typeface="Symbol" pitchFamily="18" charset="2"/>
              </a:rPr>
              <a:t>=</a:t>
            </a:r>
            <a:r>
              <a:rPr lang="pt-PT" sz="1400" i="1" dirty="0">
                <a:latin typeface="b"/>
                <a:sym typeface="Symbol" pitchFamily="18" charset="2"/>
              </a:rPr>
              <a:t> </a:t>
            </a:r>
            <a:r>
              <a:rPr lang="pt-PT" sz="1400" dirty="0">
                <a:sym typeface="Symbol" pitchFamily="18" charset="2"/>
              </a:rPr>
              <a:t> </a:t>
            </a:r>
            <a:r>
              <a:rPr lang="pt-PT" sz="1400" i="1" dirty="0" err="1">
                <a:sym typeface="Symbol" pitchFamily="18" charset="2"/>
              </a:rPr>
              <a:t>w</a:t>
            </a:r>
            <a:r>
              <a:rPr lang="pt-PT" sz="1400" i="1" baseline="-25000" dirty="0" err="1">
                <a:latin typeface="b"/>
                <a:sym typeface="Symbol" pitchFamily="18" charset="2"/>
              </a:rPr>
              <a:t>i</a:t>
            </a:r>
            <a:r>
              <a:rPr lang="pt-PT" sz="1400" i="1" baseline="-25000" dirty="0">
                <a:latin typeface="b"/>
                <a:sym typeface="Symbol" pitchFamily="18" charset="2"/>
              </a:rPr>
              <a:t> </a:t>
            </a:r>
            <a:r>
              <a:rPr lang="pt-PT" sz="1400" i="1" dirty="0">
                <a:latin typeface="b"/>
                <a:sym typeface="Symbol" pitchFamily="18" charset="2"/>
              </a:rPr>
              <a:t>+ (...) </a:t>
            </a:r>
            <a:r>
              <a:rPr lang="pt-PT" sz="1400" dirty="0">
                <a:latin typeface="b"/>
                <a:sym typeface="Symbol" pitchFamily="18" charset="2"/>
              </a:rPr>
              <a:t>desapareceu</a:t>
            </a:r>
            <a:endParaRPr lang="en-GB" sz="1400" i="1" dirty="0">
              <a:latin typeface="b"/>
              <a:sym typeface="Symbol" pitchFamily="18" charset="2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000660" y="5286388"/>
            <a:ext cx="3643306" cy="523220"/>
          </a:xfrm>
          <a:prstGeom prst="rect">
            <a:avLst/>
          </a:prstGeom>
          <a:solidFill>
            <a:srgbClr val="FFFFFF"/>
          </a:solidFill>
          <a:ln w="254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1400" dirty="0">
                <a:latin typeface="Arial" pitchFamily="34" charset="0"/>
              </a:rPr>
              <a:t>Compara a saída, </a:t>
            </a:r>
            <a:r>
              <a:rPr lang="pt-PT" sz="1400" i="1" dirty="0">
                <a:latin typeface="Arial" pitchFamily="34" charset="0"/>
              </a:rPr>
              <a:t>o,</a:t>
            </a:r>
            <a:r>
              <a:rPr lang="pt-PT" sz="1400" dirty="0">
                <a:latin typeface="Arial" pitchFamily="34" charset="0"/>
              </a:rPr>
              <a:t> da unidade linear, com o alvo (</a:t>
            </a:r>
            <a:r>
              <a:rPr lang="pt-PT" sz="1400" i="1" dirty="0" err="1">
                <a:latin typeface="Arial" pitchFamily="34" charset="0"/>
              </a:rPr>
              <a:t>target</a:t>
            </a:r>
            <a:r>
              <a:rPr lang="pt-PT" sz="1400" dirty="0">
                <a:latin typeface="Arial" pitchFamily="34" charset="0"/>
              </a:rPr>
              <a:t>)</a:t>
            </a:r>
            <a:endParaRPr lang="en-GB" sz="1400" dirty="0">
              <a:latin typeface="Arial" pitchFamily="34" charset="0"/>
            </a:endParaRPr>
          </a:p>
        </p:txBody>
      </p:sp>
      <p:sp>
        <p:nvSpPr>
          <p:cNvPr id="2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26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pt-PT" sz="2000" b="1" dirty="0" smtClean="0"/>
              <a:t>4. Unidade </a:t>
            </a:r>
            <a:r>
              <a:rPr lang="pt-PT" sz="2000" b="1" dirty="0" err="1" smtClean="0"/>
              <a:t>Sigmóide</a:t>
            </a:r>
            <a:r>
              <a:rPr lang="pt-PT" sz="2000" b="1" dirty="0" smtClean="0"/>
              <a:t> e Tangente</a:t>
            </a:r>
            <a:endParaRPr lang="pt-PT" sz="1400" dirty="0" smtClean="0"/>
          </a:p>
          <a:p>
            <a:pPr marL="457200" indent="-457200" algn="just">
              <a:lnSpc>
                <a:spcPct val="110000"/>
              </a:lnSpc>
              <a:spcBef>
                <a:spcPts val="12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Os </a:t>
            </a:r>
            <a:r>
              <a:rPr lang="pt-PT" dirty="0" err="1" smtClean="0">
                <a:sym typeface="Wingdings" pitchFamily="2" charset="2"/>
              </a:rPr>
              <a:t>perceptrões</a:t>
            </a:r>
            <a:r>
              <a:rPr lang="pt-PT" dirty="0" smtClean="0">
                <a:sym typeface="Wingdings" pitchFamily="2" charset="2"/>
              </a:rPr>
              <a:t> e as unidades lineares apenas podem representar superfícies de decisão lineares.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As Redes Neuronais multi-nível, treinadas pelo </a:t>
            </a:r>
            <a:r>
              <a:rPr lang="pt-PT" i="1" dirty="0" err="1" smtClean="0">
                <a:sym typeface="Wingdings" pitchFamily="2" charset="2"/>
              </a:rPr>
              <a:t>BackPropagation</a:t>
            </a:r>
            <a:r>
              <a:rPr lang="pt-PT" i="1" dirty="0" smtClean="0">
                <a:sym typeface="Wingdings" pitchFamily="2" charset="2"/>
              </a:rPr>
              <a:t> </a:t>
            </a:r>
            <a:r>
              <a:rPr lang="pt-PT" i="1" dirty="0" err="1" smtClean="0">
                <a:sym typeface="Wingdings" pitchFamily="2" charset="2"/>
              </a:rPr>
              <a:t>Algorithm</a:t>
            </a:r>
            <a:r>
              <a:rPr lang="pt-PT" dirty="0" smtClean="0">
                <a:sym typeface="Wingdings" pitchFamily="2" charset="2"/>
              </a:rPr>
              <a:t>, podem representar superfícies de decisão de forma muito variada: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O exemplo seguinte mostra superfícies de decisão não lineares obtidas num sistema de reconhecimento de voz que envolve a distinção de 10 vogais todas pronunciadas num contexto “h...d”: “</a:t>
            </a:r>
            <a:r>
              <a:rPr lang="pt-PT" sz="1600" dirty="0" err="1" smtClean="0"/>
              <a:t>hid</a:t>
            </a:r>
            <a:r>
              <a:rPr lang="pt-PT" sz="1600" dirty="0" smtClean="0"/>
              <a:t>”, “</a:t>
            </a:r>
            <a:r>
              <a:rPr lang="pt-PT" sz="1600" dirty="0" err="1" smtClean="0"/>
              <a:t>had</a:t>
            </a:r>
            <a:r>
              <a:rPr lang="pt-PT" sz="1600" dirty="0" smtClean="0"/>
              <a:t>”, “</a:t>
            </a:r>
            <a:r>
              <a:rPr lang="pt-PT" sz="1600" dirty="0" err="1" smtClean="0"/>
              <a:t>head</a:t>
            </a:r>
            <a:r>
              <a:rPr lang="pt-PT" sz="1600" dirty="0" smtClean="0"/>
              <a:t>”, “</a:t>
            </a:r>
            <a:r>
              <a:rPr lang="pt-PT" sz="1600" dirty="0" err="1" smtClean="0"/>
              <a:t>hood</a:t>
            </a:r>
            <a:r>
              <a:rPr lang="pt-PT" sz="1600" dirty="0" smtClean="0"/>
              <a:t>”, etc.</a:t>
            </a:r>
          </a:p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Redes Neuronais com estas características usam unidades não lineares, normalmente de função </a:t>
            </a:r>
            <a:r>
              <a:rPr lang="pt-PT" dirty="0" err="1" smtClean="0">
                <a:sym typeface="Wingdings" pitchFamily="2" charset="2"/>
              </a:rPr>
              <a:t>sigmoide</a:t>
            </a:r>
            <a:r>
              <a:rPr lang="pt-PT" dirty="0" smtClean="0">
                <a:sym typeface="Wingdings" pitchFamily="2" charset="2"/>
              </a:rPr>
              <a:t> ou tangente hiperbólica, distribuídas por várias camadas (normalmente 2 ou 3) interligadas entre si</a:t>
            </a:r>
            <a:endParaRPr lang="pt-PT" sz="1600" dirty="0" smtClean="0"/>
          </a:p>
        </p:txBody>
      </p:sp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27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82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Distinção entre 10 vogais num contexto “h...d”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dirty="0" smtClean="0">
              <a:sym typeface="Wingdings" pitchFamily="2" charset="2"/>
            </a:endParaRPr>
          </a:p>
          <a:p>
            <a:pPr lvl="1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As superfícies de decisão delimitam zonas dentro das quais diferentes exemplos de treino referentes à mesma palavra são efectivamente reconhecidos como sendo “a mesma palavra”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322" y="1603389"/>
            <a:ext cx="7572428" cy="280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7"/>
          <p:cNvSpPr>
            <a:spLocks noChangeArrowheads="1"/>
          </p:cNvSpPr>
          <p:nvPr/>
        </p:nvSpPr>
        <p:spPr bwMode="auto">
          <a:xfrm rot="2171758">
            <a:off x="5918845" y="1773134"/>
            <a:ext cx="533833" cy="102571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455618" y="4572008"/>
            <a:ext cx="990600" cy="307777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/>
              <a:t>“</a:t>
            </a:r>
            <a:r>
              <a:rPr lang="pt-PT" sz="1400" dirty="0" err="1"/>
              <a:t>head</a:t>
            </a:r>
            <a:r>
              <a:rPr lang="pt-PT" sz="1400" dirty="0"/>
              <a:t>”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 flipV="1">
            <a:off x="6312610" y="2500306"/>
            <a:ext cx="1571636" cy="2071702"/>
          </a:xfrm>
          <a:prstGeom prst="line">
            <a:avLst/>
          </a:prstGeom>
          <a:noFill/>
          <a:ln w="25400">
            <a:solidFill>
              <a:srgbClr val="FF99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 rot="2171758">
            <a:off x="5117365" y="1756860"/>
            <a:ext cx="365244" cy="940688"/>
          </a:xfrm>
          <a:prstGeom prst="ellipse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312610" y="4572008"/>
            <a:ext cx="990600" cy="307777"/>
          </a:xfrm>
          <a:prstGeom prst="rect">
            <a:avLst/>
          </a:prstGeom>
          <a:solidFill>
            <a:srgbClr val="0066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>
                <a:solidFill>
                  <a:srgbClr val="00FFFF"/>
                </a:solidFill>
              </a:rPr>
              <a:t>“</a:t>
            </a:r>
            <a:r>
              <a:rPr lang="pt-PT" sz="1400" dirty="0" err="1">
                <a:solidFill>
                  <a:srgbClr val="00FFFF"/>
                </a:solidFill>
              </a:rPr>
              <a:t>heed</a:t>
            </a:r>
            <a:r>
              <a:rPr lang="pt-PT" sz="1400" dirty="0">
                <a:solidFill>
                  <a:srgbClr val="00FFFF"/>
                </a:solidFill>
              </a:rPr>
              <a:t>”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5169602" y="2571744"/>
            <a:ext cx="1285884" cy="2000264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09600" y="441960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>
                <a:latin typeface="Arial" pitchFamily="34" charset="0"/>
              </a:rPr>
              <a:t>Duas camadas de Unidades </a:t>
            </a:r>
            <a:r>
              <a:rPr lang="pt-PT" sz="1400" dirty="0" err="1">
                <a:latin typeface="Arial" pitchFamily="34" charset="0"/>
              </a:rPr>
              <a:t>Sigmoide</a:t>
            </a:r>
            <a:endParaRPr lang="pt-PT" sz="1400" i="1" dirty="0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786050" y="4418457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>
                <a:latin typeface="Arial" pitchFamily="34" charset="0"/>
              </a:rPr>
              <a:t>Duas Input </a:t>
            </a:r>
            <a:r>
              <a:rPr lang="pt-PT" sz="1400" dirty="0" err="1">
                <a:latin typeface="Arial" pitchFamily="34" charset="0"/>
              </a:rPr>
              <a:t>Units</a:t>
            </a:r>
            <a:r>
              <a:rPr lang="pt-PT" sz="1400" dirty="0">
                <a:latin typeface="Arial" pitchFamily="34" charset="0"/>
              </a:rPr>
              <a:t> para as frequências </a:t>
            </a:r>
            <a:r>
              <a:rPr lang="pt-PT" sz="1400" i="1" dirty="0">
                <a:latin typeface="Arial" pitchFamily="34" charset="0"/>
              </a:rPr>
              <a:t>f</a:t>
            </a:r>
            <a:r>
              <a:rPr lang="pt-PT" sz="1400" i="1" baseline="-25000" dirty="0">
                <a:latin typeface="Arial" pitchFamily="34" charset="0"/>
              </a:rPr>
              <a:t>1</a:t>
            </a:r>
            <a:r>
              <a:rPr lang="pt-PT" sz="1400" dirty="0">
                <a:latin typeface="Arial" pitchFamily="34" charset="0"/>
              </a:rPr>
              <a:t> e </a:t>
            </a:r>
            <a:r>
              <a:rPr lang="pt-PT" sz="1400" i="1" dirty="0">
                <a:latin typeface="Arial" pitchFamily="34" charset="0"/>
              </a:rPr>
              <a:t>f</a:t>
            </a:r>
            <a:r>
              <a:rPr lang="pt-PT" sz="1400" i="1" baseline="-25000" dirty="0">
                <a:latin typeface="Arial" pitchFamily="34" charset="0"/>
              </a:rPr>
              <a:t>2</a:t>
            </a:r>
          </a:p>
        </p:txBody>
      </p: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685776" y="2500306"/>
            <a:ext cx="457200" cy="2314572"/>
            <a:chOff x="240" y="1344"/>
            <a:chExt cx="288" cy="1728"/>
          </a:xfrm>
        </p:grpSpPr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40" y="1344"/>
              <a:ext cx="0" cy="172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240" y="3072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40" y="1344"/>
              <a:ext cx="9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240" y="1832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109526" y="3892490"/>
            <a:ext cx="772478" cy="477396"/>
            <a:chOff x="3109526" y="3892490"/>
            <a:chExt cx="772478" cy="477396"/>
          </a:xfrm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3882004" y="3898400"/>
              <a:ext cx="0" cy="471486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pt-PT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3109526" y="3892490"/>
              <a:ext cx="762000" cy="0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pt-PT"/>
            </a:p>
          </p:txBody>
        </p:sp>
      </p:grpSp>
      <p:sp>
        <p:nvSpPr>
          <p:cNvPr id="2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 autoUpdateAnimBg="0"/>
      <p:bldP spid="16" grpId="0" animBg="1"/>
      <p:bldP spid="18" grpId="0" animBg="1"/>
      <p:bldP spid="20" grpId="0" animBg="1" autoUpdateAnimBg="0"/>
      <p:bldP spid="21" grpId="0" animBg="1"/>
      <p:bldP spid="22" grpId="0" autoUpdateAnimBg="0"/>
      <p:bldP spid="2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28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221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A opção pela função </a:t>
            </a:r>
            <a:r>
              <a:rPr lang="pt-PT" dirty="0" err="1" smtClean="0">
                <a:sym typeface="Wingdings" pitchFamily="2" charset="2"/>
              </a:rPr>
              <a:t>sigmóide</a:t>
            </a:r>
            <a:r>
              <a:rPr lang="pt-PT" dirty="0" smtClean="0">
                <a:sym typeface="Wingdings" pitchFamily="2" charset="2"/>
              </a:rPr>
              <a:t> deve-se aos seguintes factos: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É não linear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É contínua e diferenciável, o que permite a aplicação dos princípios usados no </a:t>
            </a:r>
            <a:r>
              <a:rPr lang="pt-PT" sz="1600" dirty="0" err="1" smtClean="0"/>
              <a:t>Gradient</a:t>
            </a:r>
            <a:r>
              <a:rPr lang="pt-PT" sz="1600" dirty="0" smtClean="0"/>
              <a:t> </a:t>
            </a:r>
            <a:r>
              <a:rPr lang="pt-PT" sz="1600" dirty="0" err="1" smtClean="0"/>
              <a:t>Descent</a:t>
            </a:r>
            <a:endParaRPr lang="pt-PT" sz="1600" dirty="0" smtClean="0"/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É semelhante à Função Sinal, o que sugere um comportamento parecido com o desta função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6406" y="3049140"/>
            <a:ext cx="4724424" cy="273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reeform 6"/>
          <p:cNvSpPr>
            <a:spLocks/>
          </p:cNvSpPr>
          <p:nvPr/>
        </p:nvSpPr>
        <p:spPr bwMode="auto">
          <a:xfrm>
            <a:off x="3071802" y="3611569"/>
            <a:ext cx="2857520" cy="317497"/>
          </a:xfrm>
          <a:custGeom>
            <a:avLst/>
            <a:gdLst/>
            <a:ahLst/>
            <a:cxnLst>
              <a:cxn ang="0">
                <a:pos x="1677" y="0"/>
              </a:cxn>
              <a:cxn ang="0">
                <a:pos x="0" y="2"/>
              </a:cxn>
              <a:cxn ang="0">
                <a:pos x="0" y="515"/>
              </a:cxn>
            </a:cxnLst>
            <a:rect l="0" t="0" r="r" b="b"/>
            <a:pathLst>
              <a:path w="1677" h="515">
                <a:moveTo>
                  <a:pt x="1677" y="0"/>
                </a:moveTo>
                <a:lnTo>
                  <a:pt x="0" y="2"/>
                </a:lnTo>
                <a:lnTo>
                  <a:pt x="0" y="515"/>
                </a:lnTo>
              </a:path>
            </a:pathLst>
          </a:custGeom>
          <a:noFill/>
          <a:ln w="19050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 flipV="1">
            <a:off x="4357686" y="4357694"/>
            <a:ext cx="1595438" cy="228600"/>
          </a:xfrm>
          <a:custGeom>
            <a:avLst/>
            <a:gdLst/>
            <a:ahLst/>
            <a:cxnLst>
              <a:cxn ang="0">
                <a:pos x="1677" y="0"/>
              </a:cxn>
              <a:cxn ang="0">
                <a:pos x="0" y="2"/>
              </a:cxn>
              <a:cxn ang="0">
                <a:pos x="0" y="515"/>
              </a:cxn>
            </a:cxnLst>
            <a:rect l="0" t="0" r="r" b="b"/>
            <a:pathLst>
              <a:path w="1677" h="515">
                <a:moveTo>
                  <a:pt x="1677" y="0"/>
                </a:moveTo>
                <a:lnTo>
                  <a:pt x="0" y="2"/>
                </a:lnTo>
                <a:lnTo>
                  <a:pt x="0" y="515"/>
                </a:lnTo>
              </a:path>
            </a:pathLst>
          </a:custGeom>
          <a:noFill/>
          <a:ln w="19050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000760" y="3000372"/>
            <a:ext cx="285752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b="1" dirty="0">
                <a:solidFill>
                  <a:schemeClr val="accent1"/>
                </a:solidFill>
                <a:latin typeface="Arial" pitchFamily="34" charset="0"/>
              </a:rPr>
              <a:t>Unidade </a:t>
            </a:r>
            <a:r>
              <a:rPr lang="pt-PT" b="1" dirty="0" err="1" smtClean="0">
                <a:solidFill>
                  <a:schemeClr val="accent1"/>
                </a:solidFill>
                <a:latin typeface="Arial" pitchFamily="34" charset="0"/>
              </a:rPr>
              <a:t>Sigmóide</a:t>
            </a:r>
            <a:r>
              <a:rPr lang="pt-PT" b="1" dirty="0">
                <a:solidFill>
                  <a:schemeClr val="accent1"/>
                </a:solidFill>
                <a:latin typeface="Arial" pitchFamily="34" charset="0"/>
              </a:rPr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pt-PT" sz="1600" dirty="0" smtClean="0">
                <a:latin typeface="Arial" pitchFamily="34" charset="0"/>
              </a:rPr>
              <a:t>Calcula </a:t>
            </a:r>
            <a:r>
              <a:rPr lang="pt-PT" sz="1600" dirty="0">
                <a:latin typeface="Arial" pitchFamily="34" charset="0"/>
              </a:rPr>
              <a:t>uma combinação linear das entradas, </a:t>
            </a:r>
            <a:r>
              <a:rPr lang="pt-PT" sz="1600" i="1" dirty="0" err="1">
                <a:latin typeface="Arial" pitchFamily="34" charset="0"/>
              </a:rPr>
              <a:t>net</a:t>
            </a:r>
            <a:r>
              <a:rPr lang="pt-PT" sz="1600" dirty="0">
                <a:latin typeface="Arial" pitchFamily="34" charset="0"/>
              </a:rPr>
              <a:t>, </a:t>
            </a:r>
            <a:r>
              <a:rPr lang="pt-PT" sz="1600" dirty="0" smtClean="0">
                <a:latin typeface="Arial" pitchFamily="34" charset="0"/>
              </a:rPr>
              <a:t>tal como a linear</a:t>
            </a:r>
            <a:endParaRPr lang="pt-PT" sz="1600" dirty="0">
              <a:latin typeface="Arial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pt-PT" sz="1600" dirty="0" smtClean="0">
                <a:latin typeface="Arial" pitchFamily="34" charset="0"/>
              </a:rPr>
              <a:t>A </a:t>
            </a:r>
            <a:r>
              <a:rPr lang="pt-PT" sz="1600" dirty="0">
                <a:latin typeface="Arial" pitchFamily="34" charset="0"/>
              </a:rPr>
              <a:t>saída </a:t>
            </a:r>
            <a:r>
              <a:rPr lang="pt-PT" sz="1600" b="1" i="1" dirty="0">
                <a:latin typeface="Arial" pitchFamily="34" charset="0"/>
              </a:rPr>
              <a:t>o</a:t>
            </a:r>
            <a:r>
              <a:rPr lang="pt-PT" sz="1600" dirty="0">
                <a:latin typeface="Arial" pitchFamily="34" charset="0"/>
              </a:rPr>
              <a:t> é gerada por uma função contínua:</a:t>
            </a:r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6072198" y="5000636"/>
          <a:ext cx="2514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6" name="Equation" r:id="rId5" imgW="1346040" imgH="393480" progId="Equation.3">
                  <p:embed/>
                </p:oleObj>
              </mc:Choice>
              <mc:Fallback>
                <p:oleObj name="Equation" r:id="rId5" imgW="1346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5000636"/>
                        <a:ext cx="2514600" cy="731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29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70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Unidade Tangente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Idêntica à </a:t>
            </a:r>
            <a:r>
              <a:rPr lang="pt-PT" sz="1600" dirty="0" err="1" smtClean="0"/>
              <a:t>sigmoide</a:t>
            </a:r>
            <a:r>
              <a:rPr lang="pt-PT" sz="1600" dirty="0" smtClean="0"/>
              <a:t> mas substituindo-a pela tangente hiperbólica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827" y="1857364"/>
            <a:ext cx="4523406" cy="39261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57488" y="1094216"/>
            <a:ext cx="5786478" cy="338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Os neurónios interligam-se através dos </a:t>
            </a:r>
            <a:r>
              <a:rPr lang="pt-PT" sz="1600" dirty="0" err="1" smtClean="0">
                <a:sym typeface="Wingdings" pitchFamily="2" charset="2"/>
              </a:rPr>
              <a:t>axónios</a:t>
            </a:r>
            <a:r>
              <a:rPr lang="pt-PT" sz="1600" dirty="0" smtClean="0">
                <a:sym typeface="Wingdings" pitchFamily="2" charset="2"/>
              </a:rPr>
              <a:t> e dendrites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O ponto de contacto chama-se sinapse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A transmissão faz-se por via eléctrica, através de iões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>
                <a:sym typeface="Wingdings" pitchFamily="2" charset="2"/>
              </a:rPr>
              <a:t>Os neurologistas descobriram que o cérebro aprende alterando resistência da ligação sináptica entre neurónios após estimulação repetida pelo mesmo impulso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As </a:t>
            </a:r>
            <a:r>
              <a:rPr lang="pt-PT" sz="1600" dirty="0" err="1" smtClean="0"/>
              <a:t>ANNs</a:t>
            </a:r>
            <a:r>
              <a:rPr lang="pt-PT" sz="1600" dirty="0" smtClean="0"/>
              <a:t> são compostas por unidades, designadas por </a:t>
            </a:r>
            <a:r>
              <a:rPr lang="pt-PT" sz="1600" b="1" dirty="0" err="1" smtClean="0"/>
              <a:t>perceptrões</a:t>
            </a:r>
            <a:r>
              <a:rPr lang="pt-PT" sz="1600" b="1" dirty="0" smtClean="0"/>
              <a:t> </a:t>
            </a:r>
          </a:p>
          <a:p>
            <a:pPr marL="914400" lvl="1" indent="-457200" algn="just">
              <a:lnSpc>
                <a:spcPct val="110000"/>
              </a:lnSpc>
              <a:buClr>
                <a:schemeClr val="accent1"/>
              </a:buClr>
              <a:buFont typeface="Arial" pitchFamily="34" charset="0"/>
              <a:buChar char="•"/>
            </a:pPr>
            <a:endParaRPr lang="pt-PT" sz="1600" dirty="0" smtClean="0"/>
          </a:p>
        </p:txBody>
      </p:sp>
      <p:pic>
        <p:nvPicPr>
          <p:cNvPr id="100354" name="Picture 2" descr="http://www.epilepsyfoundation.org/about/science/images/Neur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718" y="1224900"/>
            <a:ext cx="2687804" cy="1834718"/>
          </a:xfrm>
          <a:prstGeom prst="rect">
            <a:avLst/>
          </a:prstGeom>
          <a:noFill/>
        </p:spPr>
      </p:pic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4365104"/>
            <a:ext cx="3227844" cy="141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933056"/>
            <a:ext cx="2880320" cy="184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Conexão recta unidireccional 19"/>
          <p:cNvCxnSpPr/>
          <p:nvPr/>
        </p:nvCxnSpPr>
        <p:spPr>
          <a:xfrm rot="10800000" flipV="1">
            <a:off x="2987824" y="3789040"/>
            <a:ext cx="158417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unidireccional 21"/>
          <p:cNvCxnSpPr/>
          <p:nvPr/>
        </p:nvCxnSpPr>
        <p:spPr>
          <a:xfrm rot="5400000">
            <a:off x="5975362" y="432830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291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pt-PT" sz="2000" b="1" dirty="0" smtClean="0"/>
              <a:t>5. </a:t>
            </a:r>
            <a:r>
              <a:rPr lang="pt-PT" sz="2000" b="1" i="1" dirty="0" err="1" smtClean="0"/>
              <a:t>Backpropagation</a:t>
            </a:r>
            <a:endParaRPr lang="pt-PT" sz="1400" i="1" dirty="0" smtClean="0"/>
          </a:p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O </a:t>
            </a:r>
            <a:r>
              <a:rPr lang="pt-PT" dirty="0" err="1" smtClean="0">
                <a:sym typeface="Wingdings" pitchFamily="2" charset="2"/>
              </a:rPr>
              <a:t>BackPropagation</a:t>
            </a:r>
            <a:r>
              <a:rPr lang="pt-PT" dirty="0" smtClean="0">
                <a:sym typeface="Wingdings" pitchFamily="2" charset="2"/>
              </a:rPr>
              <a:t> </a:t>
            </a:r>
            <a:r>
              <a:rPr lang="pt-PT" dirty="0" err="1" smtClean="0">
                <a:sym typeface="Wingdings" pitchFamily="2" charset="2"/>
              </a:rPr>
              <a:t>Algoritm</a:t>
            </a:r>
            <a:r>
              <a:rPr lang="pt-PT" dirty="0" smtClean="0">
                <a:sym typeface="Wingdings" pitchFamily="2" charset="2"/>
              </a:rPr>
              <a:t> ajusta os coeficientes sinápticos de toda uma rede neuronal multi-camada</a:t>
            </a:r>
          </a:p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Para a sua dedução, ver </a:t>
            </a:r>
            <a:r>
              <a:rPr lang="pt-PT" sz="1400" dirty="0" smtClean="0">
                <a:sym typeface="Wingdings" pitchFamily="2" charset="2"/>
              </a:rPr>
              <a:t>(</a:t>
            </a:r>
            <a:r>
              <a:rPr lang="pt-PT" sz="1400" dirty="0" err="1" smtClean="0">
                <a:sym typeface="Wingdings" pitchFamily="2" charset="2"/>
              </a:rPr>
              <a:t>Biblio</a:t>
            </a:r>
            <a:r>
              <a:rPr lang="pt-PT" sz="1400" dirty="0" smtClean="0">
                <a:sym typeface="Wingdings" pitchFamily="2" charset="2"/>
              </a:rPr>
              <a:t>: Tom </a:t>
            </a:r>
            <a:r>
              <a:rPr lang="pt-PT" sz="1400" dirty="0" err="1" smtClean="0">
                <a:sym typeface="Wingdings" pitchFamily="2" charset="2"/>
              </a:rPr>
              <a:t>Mitchell</a:t>
            </a:r>
            <a:r>
              <a:rPr lang="pt-PT" sz="1400" dirty="0" smtClean="0">
                <a:sym typeface="Wingdings" pitchFamily="2" charset="2"/>
              </a:rPr>
              <a:t>)</a:t>
            </a:r>
          </a:p>
          <a:p>
            <a:pPr lvl="1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Normalmente uma NN compreende 2 ou 3 grupos de unidades que definem 2 ou 3 camadas: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Camada(s) </a:t>
            </a:r>
            <a:r>
              <a:rPr lang="pt-PT" sz="1600" dirty="0" err="1" smtClean="0"/>
              <a:t>Hidden</a:t>
            </a:r>
            <a:r>
              <a:rPr lang="pt-PT" sz="1600" dirty="0" smtClean="0"/>
              <a:t> (Interna(s))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Camada Output</a:t>
            </a: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714752"/>
            <a:ext cx="3726939" cy="207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059346" y="4143380"/>
            <a:ext cx="2819400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800" dirty="0" smtClean="0">
                <a:latin typeface="Arial" pitchFamily="34" charset="0"/>
              </a:rPr>
              <a:t>NOTA: em </a:t>
            </a:r>
            <a:r>
              <a:rPr lang="pt-PT" sz="1800" i="1" dirty="0" smtClean="0">
                <a:latin typeface="Arial" pitchFamily="34" charset="0"/>
              </a:rPr>
              <a:t>input </a:t>
            </a:r>
            <a:r>
              <a:rPr lang="pt-PT" sz="1800" dirty="0" smtClean="0">
                <a:latin typeface="Arial" pitchFamily="34" charset="0"/>
              </a:rPr>
              <a:t>não há </a:t>
            </a:r>
            <a:r>
              <a:rPr lang="pt-PT" sz="1800" dirty="0">
                <a:latin typeface="Arial" pitchFamily="34" charset="0"/>
              </a:rPr>
              <a:t>"</a:t>
            </a:r>
            <a:r>
              <a:rPr lang="pt-PT" sz="1800" dirty="0" err="1" smtClean="0">
                <a:latin typeface="Arial" pitchFamily="34" charset="0"/>
              </a:rPr>
              <a:t>unidades“</a:t>
            </a:r>
            <a:r>
              <a:rPr lang="pt-PT" sz="1800" dirty="0" smtClean="0">
                <a:latin typeface="Arial" pitchFamily="34" charset="0"/>
              </a:rPr>
              <a:t> porque </a:t>
            </a:r>
            <a:r>
              <a:rPr lang="pt-PT" sz="1800" dirty="0">
                <a:latin typeface="Arial" pitchFamily="34" charset="0"/>
              </a:rPr>
              <a:t>não </a:t>
            </a:r>
            <a:r>
              <a:rPr lang="pt-PT" sz="1800" dirty="0" smtClean="0">
                <a:latin typeface="Arial" pitchFamily="34" charset="0"/>
              </a:rPr>
              <a:t>se fazem cálculos</a:t>
            </a:r>
            <a:endParaRPr lang="en-GB" sz="1800" dirty="0">
              <a:latin typeface="Arial" pitchFamily="34" charset="0"/>
            </a:endParaRPr>
          </a:p>
        </p:txBody>
      </p:sp>
      <p:cxnSp>
        <p:nvCxnSpPr>
          <p:cNvPr id="21" name="Conexão recta unidireccional 20"/>
          <p:cNvCxnSpPr/>
          <p:nvPr/>
        </p:nvCxnSpPr>
        <p:spPr>
          <a:xfrm>
            <a:off x="5214942" y="3500438"/>
            <a:ext cx="135732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cta unidireccional 24"/>
          <p:cNvCxnSpPr/>
          <p:nvPr/>
        </p:nvCxnSpPr>
        <p:spPr>
          <a:xfrm>
            <a:off x="3357554" y="3857628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071546"/>
            <a:ext cx="4165621" cy="478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85786" y="3155774"/>
            <a:ext cx="3857652" cy="571504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5786" y="3807524"/>
            <a:ext cx="3857652" cy="667994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786" y="4542780"/>
            <a:ext cx="3857652" cy="1172236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903455" y="2142425"/>
            <a:ext cx="37424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400" b="1" i="1" dirty="0"/>
              <a:t>o</a:t>
            </a:r>
            <a:r>
              <a:rPr lang="pt-PT" sz="1400" b="1" i="1" baseline="-25000" dirty="0"/>
              <a:t>k</a:t>
            </a:r>
            <a:r>
              <a:rPr lang="pt-PT" sz="1400" dirty="0"/>
              <a:t> = Saída da </a:t>
            </a:r>
            <a:r>
              <a:rPr lang="pt-PT" sz="1400" dirty="0" smtClean="0"/>
              <a:t>Output </a:t>
            </a:r>
            <a:r>
              <a:rPr lang="pt-PT" sz="1400" dirty="0" err="1"/>
              <a:t>Unit</a:t>
            </a:r>
            <a:r>
              <a:rPr lang="pt-PT" sz="1400" dirty="0"/>
              <a:t> de ordem </a:t>
            </a:r>
            <a:r>
              <a:rPr lang="pt-PT" sz="1400" i="1" dirty="0"/>
              <a:t>k</a:t>
            </a:r>
            <a:endParaRPr lang="pt-PT" sz="1400" dirty="0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929190" y="2499615"/>
            <a:ext cx="3643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400" b="1" i="1" dirty="0" err="1"/>
              <a:t>t</a:t>
            </a:r>
            <a:r>
              <a:rPr lang="pt-PT" sz="1400" b="1" i="1" baseline="-25000" dirty="0" err="1"/>
              <a:t>k</a:t>
            </a:r>
            <a:r>
              <a:rPr lang="pt-PT" sz="1400" dirty="0"/>
              <a:t> = </a:t>
            </a:r>
            <a:r>
              <a:rPr lang="pt-PT" sz="1400" i="1" dirty="0" err="1"/>
              <a:t>target</a:t>
            </a:r>
            <a:r>
              <a:rPr lang="pt-PT" sz="1400" dirty="0"/>
              <a:t> </a:t>
            </a:r>
            <a:r>
              <a:rPr lang="pt-PT" sz="1400" dirty="0" smtClean="0"/>
              <a:t>na Output </a:t>
            </a:r>
            <a:r>
              <a:rPr lang="pt-PT" sz="1400" dirty="0" err="1" smtClean="0"/>
              <a:t>Unit</a:t>
            </a:r>
            <a:r>
              <a:rPr lang="pt-PT" sz="1400" dirty="0" smtClean="0"/>
              <a:t> de ordem </a:t>
            </a:r>
            <a:r>
              <a:rPr lang="pt-PT" sz="1400" i="1" dirty="0" smtClean="0"/>
              <a:t>k</a:t>
            </a:r>
            <a:endParaRPr lang="pt-PT" sz="1400" dirty="0"/>
          </a:p>
        </p:txBody>
      </p:sp>
      <p:cxnSp>
        <p:nvCxnSpPr>
          <p:cNvPr id="28" name="Conexão recta unidireccional 27"/>
          <p:cNvCxnSpPr/>
          <p:nvPr/>
        </p:nvCxnSpPr>
        <p:spPr>
          <a:xfrm rot="10800000" flipV="1">
            <a:off x="2643174" y="2357430"/>
            <a:ext cx="2286016" cy="11430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cta unidireccional 29"/>
          <p:cNvCxnSpPr/>
          <p:nvPr/>
        </p:nvCxnSpPr>
        <p:spPr>
          <a:xfrm rot="10800000" flipV="1">
            <a:off x="3428992" y="2643182"/>
            <a:ext cx="1500198" cy="8572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572000" y="2928934"/>
            <a:ext cx="3352800" cy="3365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600" b="1" dirty="0">
                <a:solidFill>
                  <a:srgbClr val="FFFFFF"/>
                </a:solidFill>
                <a:latin typeface="Arial" pitchFamily="34" charset="0"/>
              </a:rPr>
              <a:t>Cálculos entre Output e </a:t>
            </a:r>
            <a:r>
              <a:rPr lang="pt-PT" sz="1600" b="1" dirty="0" err="1">
                <a:solidFill>
                  <a:srgbClr val="FFFFFF"/>
                </a:solidFill>
                <a:latin typeface="Arial" pitchFamily="34" charset="0"/>
              </a:rPr>
              <a:t>Hidden</a:t>
            </a:r>
            <a:endParaRPr lang="pt-PT" sz="1600" b="1" dirty="0">
              <a:solidFill>
                <a:srgbClr val="FFFFFF"/>
              </a:solidFill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576786" y="4021144"/>
            <a:ext cx="3352800" cy="3365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600" b="1" dirty="0">
                <a:solidFill>
                  <a:srgbClr val="FFFFFF"/>
                </a:solidFill>
                <a:latin typeface="Arial" pitchFamily="34" charset="0"/>
              </a:rPr>
              <a:t>Cálculos entre </a:t>
            </a:r>
            <a:r>
              <a:rPr lang="pt-PT" sz="1600" b="1" dirty="0" err="1">
                <a:solidFill>
                  <a:srgbClr val="FFFFFF"/>
                </a:solidFill>
                <a:latin typeface="Arial" pitchFamily="34" charset="0"/>
              </a:rPr>
              <a:t>Hidden</a:t>
            </a:r>
            <a:r>
              <a:rPr lang="pt-PT" sz="1600" b="1" dirty="0">
                <a:solidFill>
                  <a:srgbClr val="FFFFFF"/>
                </a:solidFill>
                <a:latin typeface="Arial" pitchFamily="34" charset="0"/>
              </a:rPr>
              <a:t> e Input</a:t>
            </a:r>
            <a:endParaRPr lang="pt-PT" sz="1600" b="1" dirty="0">
              <a:solidFill>
                <a:srgbClr val="FFFFFF"/>
              </a:solidFill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572000" y="5429264"/>
            <a:ext cx="3357586" cy="33855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600" b="1" dirty="0">
                <a:solidFill>
                  <a:srgbClr val="FFFFFF"/>
                </a:solidFill>
                <a:latin typeface="Arial" pitchFamily="34" charset="0"/>
              </a:rPr>
              <a:t>Correcção de todos os </a:t>
            </a:r>
            <a:r>
              <a:rPr lang="pt-PT" sz="1600" b="1" i="1" dirty="0" err="1" smtClean="0">
                <a:solidFill>
                  <a:srgbClr val="FFFFFF"/>
                </a:solidFill>
                <a:latin typeface="Arial" pitchFamily="34" charset="0"/>
              </a:rPr>
              <a:t>w</a:t>
            </a:r>
            <a:r>
              <a:rPr lang="pt-PT" sz="1600" b="1" i="1" baseline="-25000" dirty="0" err="1" smtClean="0">
                <a:solidFill>
                  <a:srgbClr val="FFFFFF"/>
                </a:solidFill>
                <a:latin typeface="Arial" pitchFamily="34" charset="0"/>
              </a:rPr>
              <a:t>ij</a:t>
            </a:r>
            <a:endParaRPr lang="pt-PT" sz="1600" b="1" dirty="0">
              <a:solidFill>
                <a:srgbClr val="FFFFFF"/>
              </a:solidFill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929190" y="4477416"/>
            <a:ext cx="371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400" b="1" i="1" dirty="0" err="1"/>
              <a:t>w</a:t>
            </a:r>
            <a:r>
              <a:rPr lang="pt-PT" sz="1400" b="1" i="1" baseline="-25000" dirty="0" err="1"/>
              <a:t>hk</a:t>
            </a:r>
            <a:r>
              <a:rPr lang="pt-PT" sz="1400" dirty="0"/>
              <a:t> = Coeficiente do </a:t>
            </a:r>
            <a:r>
              <a:rPr lang="pt-PT" sz="1400" i="1" dirty="0"/>
              <a:t>link</a:t>
            </a:r>
            <a:r>
              <a:rPr lang="pt-PT" sz="1400" dirty="0"/>
              <a:t> entre </a:t>
            </a:r>
            <a:r>
              <a:rPr lang="pt-PT" sz="1400" dirty="0" err="1"/>
              <a:t>Hidden</a:t>
            </a:r>
            <a:r>
              <a:rPr lang="pt-PT" sz="1400" dirty="0"/>
              <a:t> </a:t>
            </a:r>
            <a:r>
              <a:rPr lang="pt-PT" sz="1400" dirty="0" err="1"/>
              <a:t>Unit</a:t>
            </a:r>
            <a:r>
              <a:rPr lang="pt-PT" sz="1400" dirty="0"/>
              <a:t> </a:t>
            </a:r>
            <a:r>
              <a:rPr lang="pt-PT" sz="1400" i="1" dirty="0"/>
              <a:t>h</a:t>
            </a:r>
            <a:r>
              <a:rPr lang="pt-PT" sz="1400" dirty="0"/>
              <a:t> e Output </a:t>
            </a:r>
            <a:r>
              <a:rPr lang="pt-PT" sz="1400" dirty="0" err="1"/>
              <a:t>Unit</a:t>
            </a:r>
            <a:r>
              <a:rPr lang="pt-PT" sz="1400" dirty="0"/>
              <a:t> </a:t>
            </a:r>
            <a:r>
              <a:rPr lang="pt-PT" sz="1400" i="1" dirty="0"/>
              <a:t>k</a:t>
            </a:r>
            <a:endParaRPr lang="pt-PT" sz="1400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4929190" y="4978611"/>
            <a:ext cx="3643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400" b="1" i="1" dirty="0"/>
              <a:t>o</a:t>
            </a:r>
            <a:r>
              <a:rPr lang="pt-PT" sz="1400" b="1" i="1" baseline="-25000" dirty="0"/>
              <a:t>h</a:t>
            </a:r>
            <a:r>
              <a:rPr lang="pt-PT" sz="1400" dirty="0"/>
              <a:t> = Saída da </a:t>
            </a:r>
            <a:r>
              <a:rPr lang="pt-PT" sz="1400" dirty="0" err="1"/>
              <a:t>Hidden</a:t>
            </a:r>
            <a:r>
              <a:rPr lang="pt-PT" sz="1400" dirty="0"/>
              <a:t> </a:t>
            </a:r>
            <a:r>
              <a:rPr lang="pt-PT" sz="1400" dirty="0" err="1"/>
              <a:t>Unit</a:t>
            </a:r>
            <a:r>
              <a:rPr lang="pt-PT" sz="1400" dirty="0"/>
              <a:t> de ordem </a:t>
            </a:r>
            <a:r>
              <a:rPr lang="pt-PT" sz="1400" i="1" dirty="0"/>
              <a:t>h</a:t>
            </a:r>
            <a:endParaRPr lang="pt-PT" sz="1400" dirty="0"/>
          </a:p>
        </p:txBody>
      </p:sp>
      <p:cxnSp>
        <p:nvCxnSpPr>
          <p:cNvPr id="38" name="Conexão recta unidireccional 37"/>
          <p:cNvCxnSpPr>
            <a:stCxn id="36" idx="1"/>
          </p:cNvCxnSpPr>
          <p:nvPr/>
        </p:nvCxnSpPr>
        <p:spPr>
          <a:xfrm rot="10800000">
            <a:off x="2428860" y="4415056"/>
            <a:ext cx="2500330" cy="7174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cta unidireccional 39"/>
          <p:cNvCxnSpPr/>
          <p:nvPr/>
        </p:nvCxnSpPr>
        <p:spPr>
          <a:xfrm rot="10800000">
            <a:off x="3786182" y="4357694"/>
            <a:ext cx="1214446" cy="28575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5734606" y="1890479"/>
            <a:ext cx="2371716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600" b="1" dirty="0"/>
              <a:t>4</a:t>
            </a:r>
            <a:r>
              <a:rPr lang="pt-PT" sz="1600" dirty="0"/>
              <a:t> Output </a:t>
            </a:r>
            <a:r>
              <a:rPr lang="pt-PT" sz="1600" dirty="0" err="1"/>
              <a:t>Units</a:t>
            </a:r>
            <a:r>
              <a:rPr lang="pt-PT" sz="1600" dirty="0"/>
              <a:t> para </a:t>
            </a:r>
            <a:r>
              <a:rPr lang="pt-PT" sz="1600" dirty="0" smtClean="0"/>
              <a:t>4 </a:t>
            </a:r>
            <a:r>
              <a:rPr lang="pt-PT" sz="1600" dirty="0"/>
              <a:t>posições</a:t>
            </a:r>
          </a:p>
        </p:txBody>
      </p:sp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32</a:t>
            </a:fld>
            <a:endParaRPr lang="pt-PT" dirty="0"/>
          </a:p>
        </p:txBody>
      </p:sp>
      <p:pic>
        <p:nvPicPr>
          <p:cNvPr id="23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185842"/>
            <a:ext cx="4724400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738786" y="3019547"/>
            <a:ext cx="2833742" cy="28007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dirty="0">
                <a:latin typeface="Arial" pitchFamily="34" charset="0"/>
              </a:rPr>
              <a:t>Rede de 960*3*4 treinada com 260 imagens: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pt-PT" sz="1600" b="1" dirty="0">
                <a:latin typeface="Arial" pitchFamily="34" charset="0"/>
              </a:rPr>
              <a:t> Objectivo</a:t>
            </a:r>
            <a:r>
              <a:rPr lang="pt-PT" sz="1600" dirty="0">
                <a:latin typeface="Arial" pitchFamily="34" charset="0"/>
              </a:rPr>
              <a:t>: Classificar a posição da face: Olhar à esquerda, direita, cima baixo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pt-PT" sz="1600" b="1" dirty="0">
                <a:latin typeface="Arial" pitchFamily="34" charset="0"/>
              </a:rPr>
              <a:t> Resultado</a:t>
            </a:r>
            <a:r>
              <a:rPr lang="pt-PT" sz="1600" dirty="0">
                <a:latin typeface="Arial" pitchFamily="34" charset="0"/>
              </a:rPr>
              <a:t>: </a:t>
            </a:r>
            <a:r>
              <a:rPr lang="pt-PT" sz="1600" dirty="0" smtClean="0">
                <a:latin typeface="Arial" pitchFamily="34" charset="0"/>
              </a:rPr>
              <a:t>90</a:t>
            </a:r>
            <a:r>
              <a:rPr lang="pt-PT" sz="1600" dirty="0">
                <a:latin typeface="Arial" pitchFamily="34" charset="0"/>
              </a:rPr>
              <a:t>% de acertos num conjunto de imagens distinto dos exemplos de treino</a:t>
            </a:r>
            <a:endParaRPr lang="pt-PT" sz="1600" dirty="0"/>
          </a:p>
        </p:txBody>
      </p:sp>
      <p:sp>
        <p:nvSpPr>
          <p:cNvPr id="33" name="AutoShape 21"/>
          <p:cNvSpPr>
            <a:spLocks/>
          </p:cNvSpPr>
          <p:nvPr/>
        </p:nvSpPr>
        <p:spPr bwMode="auto">
          <a:xfrm rot="5400000">
            <a:off x="3043210" y="1223942"/>
            <a:ext cx="76200" cy="1524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3428992" y="2683746"/>
            <a:ext cx="1905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pt-PT" sz="1600" dirty="0"/>
              <a:t>3 </a:t>
            </a:r>
            <a:r>
              <a:rPr lang="pt-PT" sz="1600" dirty="0" err="1"/>
              <a:t>Hidden</a:t>
            </a:r>
            <a:r>
              <a:rPr lang="pt-PT" sz="1600" dirty="0"/>
              <a:t> </a:t>
            </a:r>
            <a:r>
              <a:rPr lang="pt-PT" sz="1600" dirty="0" err="1"/>
              <a:t>Units</a:t>
            </a:r>
            <a:endParaRPr lang="pt-PT" sz="1600" dirty="0"/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 flipH="1">
            <a:off x="3538510" y="2862242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3643306" y="3074967"/>
            <a:ext cx="1590652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pt-PT" sz="1600" dirty="0"/>
              <a:t>30*32 = 960 Input </a:t>
            </a:r>
            <a:r>
              <a:rPr lang="pt-PT" sz="1600" dirty="0" err="1"/>
              <a:t>Units</a:t>
            </a:r>
            <a:endParaRPr lang="pt-PT" sz="1600" dirty="0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H="1">
            <a:off x="3538510" y="3255942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PT"/>
          </a:p>
        </p:txBody>
      </p:sp>
      <p:cxnSp>
        <p:nvCxnSpPr>
          <p:cNvPr id="48" name="Conexão recta unidireccional 47"/>
          <p:cNvCxnSpPr>
            <a:stCxn id="37" idx="1"/>
          </p:cNvCxnSpPr>
          <p:nvPr/>
        </p:nvCxnSpPr>
        <p:spPr>
          <a:xfrm rot="10800000" flipV="1">
            <a:off x="3857620" y="2182866"/>
            <a:ext cx="1876986" cy="6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2734" y="1117584"/>
            <a:ext cx="807249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000" b="1" dirty="0" smtClean="0">
                <a:solidFill>
                  <a:srgbClr val="0070C0"/>
                </a:solidFill>
              </a:rPr>
              <a:t>Redes Neuronais</a:t>
            </a:r>
            <a:endParaRPr lang="pt-PT" sz="1600" dirty="0" smtClean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2000" b="1" dirty="0" smtClean="0">
                <a:solidFill>
                  <a:srgbClr val="0070C0"/>
                </a:solidFill>
              </a:rPr>
              <a:t>FIM</a:t>
            </a:r>
          </a:p>
        </p:txBody>
      </p:sp>
      <p:sp>
        <p:nvSpPr>
          <p:cNvPr id="10" name="Rectângulo 9"/>
          <p:cNvSpPr/>
          <p:nvPr/>
        </p:nvSpPr>
        <p:spPr>
          <a:xfrm>
            <a:off x="1500166" y="4822898"/>
            <a:ext cx="3143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 smtClean="0"/>
              <a:t>Escultura</a:t>
            </a:r>
            <a:r>
              <a:rPr lang="en-US" sz="1400" dirty="0" smtClean="0"/>
              <a:t>: </a:t>
            </a:r>
          </a:p>
          <a:p>
            <a:pPr algn="r"/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rede</a:t>
            </a:r>
            <a:r>
              <a:rPr lang="en-US" sz="1400" dirty="0" smtClean="0"/>
              <a:t> neuronal de 45 </a:t>
            </a:r>
            <a:r>
              <a:rPr lang="en-US" sz="1400" dirty="0" err="1" smtClean="0"/>
              <a:t>unidades</a:t>
            </a:r>
            <a:r>
              <a:rPr lang="en-US" sz="1400" dirty="0" smtClean="0"/>
              <a:t> </a:t>
            </a:r>
            <a:r>
              <a:rPr lang="en-US" sz="1400" dirty="0" err="1" smtClean="0"/>
              <a:t>implementadas</a:t>
            </a:r>
            <a:r>
              <a:rPr lang="en-US" sz="1400" dirty="0" smtClean="0"/>
              <a:t> com </a:t>
            </a:r>
            <a:r>
              <a:rPr lang="en-US" sz="1400" dirty="0" err="1" smtClean="0"/>
              <a:t>componentes</a:t>
            </a:r>
            <a:r>
              <a:rPr lang="en-US" sz="1400" dirty="0" smtClean="0"/>
              <a:t> </a:t>
            </a:r>
            <a:r>
              <a:rPr lang="en-US" sz="1400" dirty="0" err="1" smtClean="0"/>
              <a:t>electrónicos</a:t>
            </a:r>
            <a:endParaRPr lang="en-US" sz="1400" dirty="0" smtClean="0"/>
          </a:p>
        </p:txBody>
      </p:sp>
      <p:pic>
        <p:nvPicPr>
          <p:cNvPr id="82946" name="Picture 2" descr="http://blog.makezine.com/AA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857496"/>
            <a:ext cx="3810000" cy="2857500"/>
          </a:xfrm>
          <a:prstGeom prst="rect">
            <a:avLst/>
          </a:prstGeom>
          <a:noFill/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14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11560" y="1094216"/>
            <a:ext cx="7920880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Unidades: organizadas em camadas, geralmente 2 ou 3</a:t>
            </a:r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“Primeiras” unidades: entrada (input </a:t>
            </a:r>
            <a:r>
              <a:rPr lang="pt-PT" sz="1600" dirty="0" err="1" smtClean="0"/>
              <a:t>units</a:t>
            </a:r>
            <a:r>
              <a:rPr lang="pt-PT" sz="1600" dirty="0" smtClean="0"/>
              <a:t>) (não constituem uma camada)</a:t>
            </a:r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Unidades internas (</a:t>
            </a:r>
            <a:r>
              <a:rPr lang="pt-PT" sz="1600" dirty="0" err="1" smtClean="0"/>
              <a:t>hidden</a:t>
            </a:r>
            <a:r>
              <a:rPr lang="pt-PT" sz="1600" dirty="0" smtClean="0"/>
              <a:t> </a:t>
            </a:r>
            <a:r>
              <a:rPr lang="pt-PT" sz="1600" dirty="0" err="1" smtClean="0"/>
              <a:t>units</a:t>
            </a:r>
            <a:r>
              <a:rPr lang="pt-PT" sz="1600" dirty="0" smtClean="0"/>
              <a:t>): constituem a ou as camadas internas (</a:t>
            </a:r>
            <a:r>
              <a:rPr lang="pt-PT" sz="1600" dirty="0" err="1" smtClean="0"/>
              <a:t>hidden</a:t>
            </a:r>
            <a:r>
              <a:rPr lang="pt-PT" sz="1600" dirty="0" smtClean="0"/>
              <a:t> </a:t>
            </a:r>
            <a:r>
              <a:rPr lang="pt-PT" sz="1600" dirty="0" err="1" smtClean="0"/>
              <a:t>layer</a:t>
            </a:r>
            <a:r>
              <a:rPr lang="pt-PT" sz="1600" dirty="0" smtClean="0"/>
              <a:t>(s))</a:t>
            </a:r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Saída: output </a:t>
            </a:r>
            <a:r>
              <a:rPr lang="pt-PT" sz="1600" dirty="0" err="1" smtClean="0"/>
              <a:t>units</a:t>
            </a:r>
            <a:r>
              <a:rPr lang="pt-PT" sz="1600" dirty="0" smtClean="0"/>
              <a:t>  constituindo a camada de saída (output </a:t>
            </a:r>
            <a:r>
              <a:rPr lang="pt-PT" sz="1600" dirty="0" err="1" smtClean="0"/>
              <a:t>layer</a:t>
            </a:r>
            <a:r>
              <a:rPr lang="pt-PT" sz="1600" dirty="0" smtClean="0"/>
              <a:t>)</a:t>
            </a:r>
          </a:p>
        </p:txBody>
      </p:sp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pic>
        <p:nvPicPr>
          <p:cNvPr id="181250" name="Picture 2" descr="http://www.karlbranting.net/papers/plummer/Paper_7_12_00_files/image0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719" y="3535438"/>
            <a:ext cx="3024337" cy="2232248"/>
          </a:xfrm>
          <a:prstGeom prst="rect">
            <a:avLst/>
          </a:prstGeom>
          <a:noFill/>
        </p:spPr>
      </p:pic>
      <p:cxnSp>
        <p:nvCxnSpPr>
          <p:cNvPr id="22" name="Conexão recta unidireccional 21"/>
          <p:cNvCxnSpPr/>
          <p:nvPr/>
        </p:nvCxnSpPr>
        <p:spPr>
          <a:xfrm rot="5400000">
            <a:off x="1943708" y="2672916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unidireccional 23"/>
          <p:cNvCxnSpPr/>
          <p:nvPr/>
        </p:nvCxnSpPr>
        <p:spPr>
          <a:xfrm rot="5400000">
            <a:off x="2195736" y="3140968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cta unidireccional 25"/>
          <p:cNvCxnSpPr/>
          <p:nvPr/>
        </p:nvCxnSpPr>
        <p:spPr>
          <a:xfrm rot="10800000" flipV="1">
            <a:off x="3779912" y="2852936"/>
            <a:ext cx="345638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283968" y="5448756"/>
            <a:ext cx="3528392" cy="35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1600" dirty="0" err="1" smtClean="0"/>
              <a:t>Uma</a:t>
            </a:r>
            <a:r>
              <a:rPr lang="en-US" sz="1600" dirty="0" smtClean="0"/>
              <a:t> ANN de 3 </a:t>
            </a:r>
            <a:r>
              <a:rPr lang="en-US" sz="1600" dirty="0" err="1" smtClean="0"/>
              <a:t>camadas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11560" y="1094216"/>
            <a:ext cx="7920880" cy="473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Vamos estudar apenas a topologia </a:t>
            </a:r>
            <a:r>
              <a:rPr lang="pt-PT" sz="1600" dirty="0" err="1" smtClean="0"/>
              <a:t>Feedforward</a:t>
            </a:r>
            <a:r>
              <a:rPr lang="pt-PT" sz="1600" dirty="0" smtClean="0"/>
              <a:t> ANN (que corresponde aos diagramas atrás apresentados)</a:t>
            </a:r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 smtClean="0"/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As </a:t>
            </a:r>
            <a:r>
              <a:rPr lang="pt-PT" sz="1600" dirty="0" err="1" smtClean="0"/>
              <a:t>ANNs</a:t>
            </a:r>
            <a:r>
              <a:rPr lang="pt-PT" sz="1600" dirty="0" smtClean="0"/>
              <a:t> são capazes de aprender a classificar, i.e., distinguir imagens, caracteres, sons, etc. </a:t>
            </a:r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A cada classificação corresponde uma saída ou combinação de saídas distintas</a:t>
            </a:r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A aprendizagem pode ser supervisionada, não supervisionada ou por </a:t>
            </a:r>
            <a:r>
              <a:rPr lang="pt-PT" sz="1600" dirty="0" err="1" smtClean="0"/>
              <a:t>reinforcement</a:t>
            </a:r>
            <a:r>
              <a:rPr lang="pt-PT" sz="1600" dirty="0" smtClean="0"/>
              <a:t> </a:t>
            </a:r>
            <a:r>
              <a:rPr lang="pt-PT" sz="1600" dirty="0" err="1" smtClean="0"/>
              <a:t>learning</a:t>
            </a:r>
            <a:r>
              <a:rPr lang="pt-PT" sz="1600" dirty="0" smtClean="0"/>
              <a:t> (i.e. aproximadamente “por recompensa”)</a:t>
            </a:r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Vamos estudar apenas a aprendizagem (treino) supervisionada</a:t>
            </a:r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endParaRPr lang="pt-PT" sz="1600" dirty="0" smtClean="0"/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O treino </a:t>
            </a:r>
            <a:r>
              <a:rPr lang="pt-PT" sz="1600" u="sng" dirty="0" smtClean="0"/>
              <a:t>supervisionado</a:t>
            </a:r>
            <a:r>
              <a:rPr lang="pt-PT" sz="1600" dirty="0" smtClean="0"/>
              <a:t> faz-se por aplicação de exemplos previamente classificados (i.e. em que as entradas e as saídas pretendidas são previamente conhecidas)</a:t>
            </a:r>
          </a:p>
          <a:p>
            <a:pPr marL="457200" indent="-457200" algn="just">
              <a:lnSpc>
                <a:spcPct val="110000"/>
              </a:lnSpc>
              <a:spcAft>
                <a:spcPts val="3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pt-PT" sz="1600" dirty="0" smtClean="0"/>
              <a:t>A aprendizagem faz-se por alteração dos coeficientes sinápticos através de um algoritmo chamado </a:t>
            </a:r>
            <a:r>
              <a:rPr lang="pt-PT" sz="1600" i="1" dirty="0" err="1" smtClean="0"/>
              <a:t>backpropagation</a:t>
            </a:r>
            <a:endParaRPr lang="pt-PT" sz="1600" dirty="0" smtClean="0"/>
          </a:p>
        </p:txBody>
      </p:sp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12816" y="1160436"/>
            <a:ext cx="2667000" cy="45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1600" b="1" dirty="0" err="1" smtClean="0">
                <a:sym typeface="Wingdings" pitchFamily="2" charset="2"/>
              </a:rPr>
              <a:t>Pomerleau</a:t>
            </a:r>
            <a:r>
              <a:rPr lang="pt-PT" sz="1600" b="1" dirty="0" smtClean="0">
                <a:sym typeface="Wingdings" pitchFamily="2" charset="2"/>
              </a:rPr>
              <a:t>, 1993, Sistema ALVINN: 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1600" dirty="0" smtClean="0">
                <a:sym typeface="Wingdings" pitchFamily="2" charset="2"/>
              </a:rPr>
              <a:t>Usa uma matriz 30*32=960 </a:t>
            </a:r>
            <a:r>
              <a:rPr lang="pt-PT" sz="1600" dirty="0" err="1" smtClean="0">
                <a:sym typeface="Wingdings" pitchFamily="2" charset="2"/>
              </a:rPr>
              <a:t>pixels</a:t>
            </a:r>
            <a:r>
              <a:rPr lang="pt-PT" sz="1600" dirty="0" smtClean="0">
                <a:sym typeface="Wingdings" pitchFamily="2" charset="2"/>
              </a:rPr>
              <a:t> como entrada para uma rede neuronal previamente treinada por replicação das atitudes de um humano durante 5 minutos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</a:pPr>
            <a:r>
              <a:rPr lang="pt-PT" sz="1600" dirty="0" smtClean="0">
                <a:sym typeface="Wingdings" pitchFamily="2" charset="2"/>
              </a:rPr>
              <a:t>Controlou a condução numa auto-estrada, numa faixa, com outros veículos presentes, a cerca de 100Km/h durante mais de 100Km</a:t>
            </a:r>
            <a:endParaRPr lang="en-GB" sz="1600" dirty="0" smtClean="0">
              <a:sym typeface="Wingdings" pitchFamily="2" charset="2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06" y="1142984"/>
            <a:ext cx="3927960" cy="411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000364" y="3214686"/>
            <a:ext cx="1528778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/>
              <a:t>Input: 960 unidades de entrada ligadas a uma câmara</a:t>
            </a:r>
            <a:endParaRPr lang="en-GB" sz="1400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500562" y="3357562"/>
            <a:ext cx="357190" cy="71438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000496" y="5345634"/>
            <a:ext cx="214314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 smtClean="0"/>
              <a:t>Camada Intermédia: </a:t>
            </a:r>
            <a:r>
              <a:rPr lang="pt-PT" sz="1400" dirty="0"/>
              <a:t>4 </a:t>
            </a:r>
            <a:r>
              <a:rPr lang="pt-PT" sz="1400" dirty="0" smtClean="0"/>
              <a:t>unidades</a:t>
            </a:r>
            <a:endParaRPr lang="en-GB" sz="1400" dirty="0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5786446" y="3714752"/>
            <a:ext cx="285752" cy="1643074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6429388" y="3429000"/>
            <a:ext cx="1000132" cy="1928826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796792" y="3010850"/>
            <a:ext cx="1418282" cy="3048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474860" y="1282521"/>
            <a:ext cx="128588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200" dirty="0" smtClean="0"/>
              <a:t>As 960 </a:t>
            </a:r>
            <a:r>
              <a:rPr lang="pt-PT" sz="1200" dirty="0"/>
              <a:t>entradas de uma das unidades </a:t>
            </a:r>
            <a:r>
              <a:rPr lang="pt-PT" sz="1200" dirty="0" smtClean="0"/>
              <a:t>intermédias</a:t>
            </a:r>
            <a:endParaRPr lang="en-GB" sz="1200" dirty="0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8077200" y="2307716"/>
            <a:ext cx="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4876800" y="2209800"/>
            <a:ext cx="2266968" cy="86201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3177164" y="1114182"/>
            <a:ext cx="2133600" cy="16004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 smtClean="0"/>
              <a:t>O </a:t>
            </a:r>
            <a:r>
              <a:rPr lang="pt-PT" sz="1400" dirty="0"/>
              <a:t>branco significa “voltar à esquerda” porque é interpretado como </a:t>
            </a:r>
            <a:r>
              <a:rPr lang="pt-PT" sz="1400" u="sng" dirty="0"/>
              <a:t>maior peso</a:t>
            </a:r>
            <a:r>
              <a:rPr lang="pt-PT" sz="1400" dirty="0"/>
              <a:t> activando, assim, as saídas à esquerda)</a:t>
            </a:r>
            <a:endParaRPr lang="en-GB" sz="1400" dirty="0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23154" y="5094844"/>
            <a:ext cx="1847848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400" dirty="0"/>
              <a:t>Output para actuadores: 30 unidades</a:t>
            </a:r>
            <a:endParaRPr lang="en-GB" sz="1400" dirty="0"/>
          </a:p>
        </p:txBody>
      </p:sp>
      <p:sp>
        <p:nvSpPr>
          <p:cNvPr id="27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/>
      <p:bldP spid="16" grpId="0" animBg="1" autoUpdateAnimBg="0"/>
      <p:bldP spid="18" grpId="0" animBg="1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174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pt-PT" sz="2000" b="1" dirty="0" smtClean="0"/>
              <a:t>2. </a:t>
            </a:r>
            <a:r>
              <a:rPr lang="pt-PT" sz="2000" b="1" dirty="0" err="1" smtClean="0"/>
              <a:t>Perceptrão</a:t>
            </a:r>
            <a:r>
              <a:rPr lang="pt-PT" sz="2000" b="1" dirty="0" smtClean="0"/>
              <a:t> e Outras Unidades</a:t>
            </a:r>
            <a:endParaRPr lang="pt-PT" sz="1400" dirty="0" smtClean="0"/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Um </a:t>
            </a:r>
            <a:r>
              <a:rPr lang="pt-PT" b="1" dirty="0" err="1" smtClean="0">
                <a:sym typeface="Wingdings" pitchFamily="2" charset="2"/>
              </a:rPr>
              <a:t>perceptrão</a:t>
            </a:r>
            <a:endParaRPr lang="pt-PT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 Tem um conjunto de entradas de valor real, (x</a:t>
            </a:r>
            <a:r>
              <a:rPr lang="pt-PT" sz="1600" baseline="-25000" dirty="0" smtClean="0"/>
              <a:t>1</a:t>
            </a:r>
            <a:r>
              <a:rPr lang="pt-PT" sz="1600" dirty="0" smtClean="0"/>
              <a:t>...</a:t>
            </a:r>
            <a:r>
              <a:rPr lang="pt-PT" sz="1600" dirty="0" err="1" smtClean="0"/>
              <a:t>x</a:t>
            </a:r>
            <a:r>
              <a:rPr lang="pt-PT" sz="1600" baseline="-25000" dirty="0" err="1" smtClean="0"/>
              <a:t>n</a:t>
            </a:r>
            <a:r>
              <a:rPr lang="pt-PT" sz="1600" dirty="0" smtClean="0"/>
              <a:t>)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 Calcula uma combinação linear destas entradas, C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 Saída=1 se C&gt;-w</a:t>
            </a:r>
            <a:r>
              <a:rPr lang="pt-PT" sz="1600" baseline="-25000" dirty="0" smtClean="0"/>
              <a:t>0</a:t>
            </a:r>
            <a:r>
              <a:rPr lang="pt-PT" sz="1600" dirty="0" smtClean="0"/>
              <a:t> (</a:t>
            </a:r>
            <a:r>
              <a:rPr lang="pt-PT" sz="1600" i="1" dirty="0" err="1" smtClean="0"/>
              <a:t>threshold</a:t>
            </a:r>
            <a:r>
              <a:rPr lang="pt-PT" sz="1600" dirty="0" smtClean="0"/>
              <a:t>). </a:t>
            </a:r>
            <a:r>
              <a:rPr lang="pt-PT" sz="1600" dirty="0" err="1" smtClean="0"/>
              <a:t>Saída=</a:t>
            </a:r>
            <a:r>
              <a:rPr lang="pt-PT" sz="1600" dirty="0" smtClean="0"/>
              <a:t> -1 caso contrário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014" y="2928935"/>
            <a:ext cx="5172060" cy="22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690420" y="3165726"/>
            <a:ext cx="1602377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200" b="1" dirty="0"/>
              <a:t>w</a:t>
            </a:r>
            <a:r>
              <a:rPr lang="pt-PT" sz="1200" b="1" baseline="-25000" dirty="0"/>
              <a:t>0 </a:t>
            </a:r>
            <a:r>
              <a:rPr lang="pt-PT" sz="1200" dirty="0"/>
              <a:t>= </a:t>
            </a:r>
            <a:r>
              <a:rPr lang="pt-PT" sz="1200" dirty="0" err="1"/>
              <a:t>threshold</a:t>
            </a:r>
            <a:endParaRPr lang="en-GB" sz="1200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2924065" y="3297126"/>
            <a:ext cx="766354" cy="13139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043014" y="5310772"/>
            <a:ext cx="7243762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400" dirty="0"/>
              <a:t>w</a:t>
            </a:r>
            <a:r>
              <a:rPr lang="pt-PT" sz="1400" baseline="-25000" dirty="0"/>
              <a:t>0</a:t>
            </a:r>
            <a:r>
              <a:rPr lang="pt-PT" sz="1400" dirty="0"/>
              <a:t> pode passar para o 2º membro, o que evidencia saídas de valor +1 ou  -1 consoante Soma &gt; ou &lt; que  -w</a:t>
            </a:r>
            <a:r>
              <a:rPr lang="pt-PT" sz="1400" baseline="-25000" dirty="0"/>
              <a:t>0</a:t>
            </a:r>
            <a:endParaRPr lang="en-GB" sz="1400" baseline="-25000" dirty="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 flipV="1">
            <a:off x="3643304" y="4821184"/>
            <a:ext cx="1143009" cy="51225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702614" y="4282620"/>
            <a:ext cx="160237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PT" sz="1600" dirty="0"/>
              <a:t>Função </a:t>
            </a:r>
            <a:r>
              <a:rPr lang="pt-PT" sz="1600" dirty="0" smtClean="0"/>
              <a:t>SINAL, </a:t>
            </a:r>
            <a:r>
              <a:rPr lang="pt-PT" sz="1600" i="1" dirty="0" err="1" smtClean="0"/>
              <a:t>sgn</a:t>
            </a:r>
            <a:r>
              <a:rPr lang="pt-PT" sz="1600" i="1" dirty="0" smtClean="0"/>
              <a:t>(y</a:t>
            </a:r>
            <a:r>
              <a:rPr lang="pt-PT" sz="1600" i="1" dirty="0"/>
              <a:t>)</a:t>
            </a:r>
            <a:endParaRPr lang="en-GB" sz="1600" i="1" dirty="0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4751452" y="3929066"/>
            <a:ext cx="1950720" cy="661102"/>
          </a:xfrm>
          <a:custGeom>
            <a:avLst/>
            <a:gdLst/>
            <a:ahLst/>
            <a:cxnLst>
              <a:cxn ang="0">
                <a:pos x="1344" y="480"/>
              </a:cxn>
              <a:cxn ang="0">
                <a:pos x="274" y="483"/>
              </a:cxn>
              <a:cxn ang="0">
                <a:pos x="0" y="0"/>
              </a:cxn>
            </a:cxnLst>
            <a:rect l="0" t="0" r="r" b="b"/>
            <a:pathLst>
              <a:path w="1344" h="483">
                <a:moveTo>
                  <a:pt x="1344" y="480"/>
                </a:moveTo>
                <a:lnTo>
                  <a:pt x="274" y="483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pt-PT"/>
          </a:p>
        </p:txBody>
      </p:sp>
      <p:sp>
        <p:nvSpPr>
          <p:cNvPr id="22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861364" y="3416474"/>
            <a:ext cx="504056" cy="42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/>
              <a:t>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740272" y="3426034"/>
            <a:ext cx="504056" cy="42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445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Portanto:</a:t>
            </a:r>
          </a:p>
          <a:p>
            <a:pPr eaLnBrk="0" hangingPunct="0">
              <a:spcBef>
                <a:spcPct val="50000"/>
              </a:spcBef>
            </a:pPr>
            <a:endParaRPr lang="pt-PT" dirty="0" smtClean="0">
              <a:solidFill>
                <a:srgbClr val="000099"/>
              </a:solidFill>
              <a:latin typeface="Arial" pitchFamily="34" charset="0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Os </a:t>
            </a:r>
            <a:r>
              <a:rPr lang="pt-PT" sz="1600" i="1" dirty="0" err="1" smtClean="0"/>
              <a:t>w</a:t>
            </a:r>
            <a:r>
              <a:rPr lang="pt-PT" sz="1600" i="1" baseline="-25000" dirty="0" err="1" smtClean="0"/>
              <a:t>i</a:t>
            </a:r>
            <a:r>
              <a:rPr lang="pt-PT" sz="1600" dirty="0" smtClean="0"/>
              <a:t> designam-se por Coeficientes Sinápticos ou de Ponderação (</a:t>
            </a:r>
            <a:r>
              <a:rPr lang="pt-PT" sz="1600" i="1" dirty="0" err="1" smtClean="0"/>
              <a:t>weighting</a:t>
            </a:r>
            <a:r>
              <a:rPr lang="pt-PT" sz="1600" i="1" dirty="0" smtClean="0"/>
              <a:t> </a:t>
            </a:r>
            <a:r>
              <a:rPr lang="pt-PT" sz="1600" i="1" dirty="0" err="1" smtClean="0"/>
              <a:t>factors</a:t>
            </a:r>
            <a:r>
              <a:rPr lang="pt-PT" sz="1600" dirty="0" smtClean="0"/>
              <a:t>) que determinam a contribuição da entrada </a:t>
            </a:r>
            <a:r>
              <a:rPr lang="pt-PT" sz="1600" i="1" dirty="0" err="1" smtClean="0"/>
              <a:t>x</a:t>
            </a:r>
            <a:r>
              <a:rPr lang="pt-PT" sz="1600" i="1" baseline="-25000" dirty="0" err="1" smtClean="0"/>
              <a:t>i</a:t>
            </a:r>
            <a:r>
              <a:rPr lang="pt-PT" sz="1600" i="1" dirty="0" smtClean="0"/>
              <a:t> </a:t>
            </a:r>
            <a:r>
              <a:rPr lang="pt-PT" sz="1600" dirty="0" smtClean="0"/>
              <a:t>para a adição realizada no seio do </a:t>
            </a:r>
            <a:r>
              <a:rPr lang="pt-PT" sz="1600" dirty="0" err="1" smtClean="0"/>
              <a:t>perceptrão</a:t>
            </a:r>
            <a:r>
              <a:rPr lang="pt-PT" sz="1600" dirty="0" smtClean="0"/>
              <a:t>.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Se </a:t>
            </a:r>
            <a:r>
              <a:rPr lang="pt-PT" i="1" dirty="0" smtClean="0">
                <a:sym typeface="Wingdings" pitchFamily="2" charset="2"/>
              </a:rPr>
              <a:t>x</a:t>
            </a:r>
            <a:r>
              <a:rPr lang="pt-PT" i="1" baseline="-25000" dirty="0" smtClean="0">
                <a:sym typeface="Wingdings" pitchFamily="2" charset="2"/>
              </a:rPr>
              <a:t>0</a:t>
            </a:r>
            <a:r>
              <a:rPr lang="pt-PT" i="1" dirty="0" smtClean="0">
                <a:sym typeface="Wingdings" pitchFamily="2" charset="2"/>
              </a:rPr>
              <a:t>=1</a:t>
            </a:r>
            <a:r>
              <a:rPr lang="pt-PT" dirty="0" smtClean="0">
                <a:sym typeface="Wingdings" pitchFamily="2" charset="2"/>
              </a:rPr>
              <a:t> (fixo em vez de entrada variável), então </a:t>
            </a:r>
            <a:r>
              <a:rPr lang="pt-PT" i="1" dirty="0" smtClean="0">
                <a:sym typeface="Wingdings" pitchFamily="2" charset="2"/>
              </a:rPr>
              <a:t>–w</a:t>
            </a:r>
            <a:r>
              <a:rPr lang="pt-PT" i="1" baseline="-25000" dirty="0" smtClean="0">
                <a:sym typeface="Wingdings" pitchFamily="2" charset="2"/>
              </a:rPr>
              <a:t>0</a:t>
            </a:r>
            <a:r>
              <a:rPr lang="pt-PT" i="1" dirty="0" smtClean="0">
                <a:sym typeface="Wingdings" pitchFamily="2" charset="2"/>
              </a:rPr>
              <a:t> </a:t>
            </a:r>
            <a:r>
              <a:rPr lang="pt-PT" dirty="0" smtClean="0">
                <a:sym typeface="Wingdings" pitchFamily="2" charset="2"/>
              </a:rPr>
              <a:t>representa o limite que a combinação linear das entradas tem de ultrapassar para a saída ser </a:t>
            </a:r>
            <a:r>
              <a:rPr lang="pt-PT" i="1" dirty="0" smtClean="0">
                <a:sym typeface="Wingdings" pitchFamily="2" charset="2"/>
              </a:rPr>
              <a:t>+1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 Seja        o vector dos coeficientes de ponderação </a:t>
            </a:r>
          </a:p>
          <a:p>
            <a:pPr marL="914400" lvl="1" indent="-457200"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 Seja        o das entradas</a:t>
            </a:r>
          </a:p>
          <a:p>
            <a:pPr marL="457200" indent="-457200" algn="just">
              <a:lnSpc>
                <a:spcPct val="110000"/>
              </a:lnSpc>
              <a:spcBef>
                <a:spcPts val="9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Então a saída </a:t>
            </a:r>
            <a:r>
              <a:rPr lang="pt-PT" i="1" dirty="0" smtClean="0">
                <a:sym typeface="Wingdings" pitchFamily="2" charset="2"/>
              </a:rPr>
              <a:t>O</a:t>
            </a:r>
            <a:r>
              <a:rPr lang="pt-PT" dirty="0" smtClean="0">
                <a:sym typeface="Wingdings" pitchFamily="2" charset="2"/>
              </a:rPr>
              <a:t> do </a:t>
            </a:r>
            <a:r>
              <a:rPr lang="pt-PT" dirty="0" err="1" smtClean="0">
                <a:sym typeface="Wingdings" pitchFamily="2" charset="2"/>
              </a:rPr>
              <a:t>perceptrão</a:t>
            </a:r>
            <a:r>
              <a:rPr lang="pt-PT" dirty="0" smtClean="0">
                <a:sym typeface="Wingdings" pitchFamily="2" charset="2"/>
              </a:rPr>
              <a:t>, função apenas das entradas considerando os pesos invariáveis, é: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endParaRPr lang="pt-PT" i="1" dirty="0" smtClean="0">
              <a:sym typeface="Wingdings" pitchFamily="2" charset="2"/>
            </a:endParaRP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2143108" y="3714752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name="Equation" r:id="rId4" imgW="152280" imgH="177480" progId="Equation.3">
                  <p:embed/>
                </p:oleObj>
              </mc:Choice>
              <mc:Fallback>
                <p:oleObj name="Equation" r:id="rId4" imgW="1522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714752"/>
                        <a:ext cx="327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143108" y="3998538"/>
          <a:ext cx="327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998538"/>
                        <a:ext cx="327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06584" y="5244735"/>
          <a:ext cx="2073232" cy="46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Equation" r:id="rId8" imgW="965160" imgH="215640" progId="Equation.3">
                  <p:embed/>
                </p:oleObj>
              </mc:Choice>
              <mc:Fallback>
                <p:oleObj name="Equation" r:id="rId8" imgW="9651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584" y="5244735"/>
                        <a:ext cx="2073232" cy="4639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428992" y="5295535"/>
            <a:ext cx="32861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dirty="0"/>
              <a:t>Com </a:t>
            </a:r>
            <a:r>
              <a:rPr lang="pt-PT" sz="1600" i="1" dirty="0" err="1"/>
              <a:t>sng</a:t>
            </a:r>
            <a:r>
              <a:rPr lang="pt-PT" sz="1600" i="1" dirty="0"/>
              <a:t>(y)</a:t>
            </a:r>
            <a:r>
              <a:rPr lang="pt-PT" sz="1600" b="1" i="1" dirty="0"/>
              <a:t> </a:t>
            </a:r>
            <a:r>
              <a:rPr lang="pt-PT" sz="1600" dirty="0"/>
              <a:t>= Função Sinal =</a:t>
            </a:r>
            <a:endParaRPr lang="en-GB" sz="1600" dirty="0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>
            <a:off x="6715140" y="5074804"/>
            <a:ext cx="71438" cy="831856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740540" y="5102952"/>
            <a:ext cx="18319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sz="1600" i="1" dirty="0"/>
              <a:t>+1 se y&gt;0</a:t>
            </a:r>
          </a:p>
          <a:p>
            <a:pPr eaLnBrk="0" hangingPunct="0">
              <a:spcBef>
                <a:spcPct val="50000"/>
              </a:spcBef>
            </a:pPr>
            <a:r>
              <a:rPr lang="pt-PT" sz="1600" i="1" dirty="0"/>
              <a:t>-1 se y&lt;0</a:t>
            </a:r>
            <a:endParaRPr lang="en-GB" sz="1600" i="1" dirty="0"/>
          </a:p>
        </p:txBody>
      </p:sp>
      <p:graphicFrame>
        <p:nvGraphicFramePr>
          <p:cNvPr id="18" name="Objecto 17"/>
          <p:cNvGraphicFramePr>
            <a:graphicFrameLocks noChangeAspect="1"/>
          </p:cNvGraphicFramePr>
          <p:nvPr/>
        </p:nvGraphicFramePr>
        <p:xfrm>
          <a:off x="2357422" y="1226614"/>
          <a:ext cx="3786214" cy="63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Equação" r:id="rId10" imgW="2895480" imgH="482400" progId="Equation.3">
                  <p:embed/>
                </p:oleObj>
              </mc:Choice>
              <mc:Fallback>
                <p:oleObj name="Equação" r:id="rId10" imgW="28954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226614"/>
                        <a:ext cx="3786214" cy="6310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cta 16"/>
          <p:cNvCxnSpPr/>
          <p:nvPr/>
        </p:nvCxnSpPr>
        <p:spPr>
          <a:xfrm>
            <a:off x="642910" y="1000108"/>
            <a:ext cx="792961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71472" y="1714488"/>
            <a:ext cx="1928826" cy="35004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20000"/>
              </a:lnSpc>
              <a:spcAft>
                <a:spcPts val="600"/>
              </a:spcAft>
              <a:buClr>
                <a:srgbClr val="0070C0"/>
              </a:buClr>
            </a:pPr>
            <a:endParaRPr lang="pt-PT" sz="2000" b="1" dirty="0" smtClean="0"/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286776" y="6072206"/>
            <a:ext cx="457200" cy="365125"/>
          </a:xfrm>
        </p:spPr>
        <p:txBody>
          <a:bodyPr/>
          <a:lstStyle/>
          <a:p>
            <a:fld id="{CE287019-93E1-4EE6-AC17-0D901F7ADF48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0034" y="1117584"/>
            <a:ext cx="8072494" cy="2686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Uma </a:t>
            </a:r>
            <a:r>
              <a:rPr lang="pt-PT" b="1" dirty="0" smtClean="0">
                <a:sym typeface="Wingdings" pitchFamily="2" charset="2"/>
              </a:rPr>
              <a:t>unidade linear</a:t>
            </a:r>
            <a:endParaRPr lang="pt-PT" dirty="0" smtClean="0">
              <a:sym typeface="Wingdings" pitchFamily="2" charset="2"/>
            </a:endParaRP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dirty="0" smtClean="0"/>
              <a:t> Calcula apenas a combinação linear das entradas, </a:t>
            </a:r>
            <a:r>
              <a:rPr lang="pt-PT" sz="1600" i="1" dirty="0" smtClean="0"/>
              <a:t>(x</a:t>
            </a:r>
            <a:r>
              <a:rPr lang="pt-PT" sz="1600" i="1" baseline="-25000" dirty="0" smtClean="0"/>
              <a:t>0</a:t>
            </a:r>
            <a:r>
              <a:rPr lang="pt-PT" sz="1600" i="1" dirty="0" smtClean="0"/>
              <a:t>...</a:t>
            </a:r>
            <a:r>
              <a:rPr lang="pt-PT" sz="1600" i="1" dirty="0" err="1" smtClean="0"/>
              <a:t>x</a:t>
            </a:r>
            <a:r>
              <a:rPr lang="pt-PT" sz="1600" i="1" baseline="-25000" dirty="0" err="1" smtClean="0"/>
              <a:t>n</a:t>
            </a:r>
            <a:r>
              <a:rPr lang="pt-PT" sz="1600" i="1" dirty="0" smtClean="0"/>
              <a:t>)</a:t>
            </a:r>
          </a:p>
          <a:p>
            <a:pPr marL="914400" lvl="1" indent="-4572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PT" sz="1600" i="1" dirty="0" smtClean="0"/>
              <a:t> w</a:t>
            </a:r>
            <a:r>
              <a:rPr lang="pt-PT" sz="1600" i="1" baseline="-25000" dirty="0" smtClean="0"/>
              <a:t>0 </a:t>
            </a:r>
            <a:r>
              <a:rPr lang="pt-PT" sz="1600" i="1" dirty="0" smtClean="0"/>
              <a:t>= 0 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Portanto, para uma unidade linear</a:t>
            </a:r>
          </a:p>
          <a:p>
            <a:pPr eaLnBrk="0" hangingPunct="0">
              <a:spcBef>
                <a:spcPct val="50000"/>
              </a:spcBef>
            </a:pPr>
            <a:endParaRPr lang="pt-PT" dirty="0" smtClean="0">
              <a:solidFill>
                <a:srgbClr val="000099"/>
              </a:solidFill>
              <a:latin typeface="Arial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pt-PT" dirty="0" smtClean="0">
              <a:solidFill>
                <a:srgbClr val="000099"/>
              </a:solidFill>
              <a:latin typeface="Arial" pitchFamily="34" charset="0"/>
            </a:endParaRP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pt-PT" dirty="0" smtClean="0">
                <a:sym typeface="Wingdings" pitchFamily="2" charset="2"/>
              </a:rPr>
              <a:t>ou seja, a função </a:t>
            </a:r>
            <a:r>
              <a:rPr lang="pt-PT" i="1" dirty="0" smtClean="0">
                <a:sym typeface="Wingdings" pitchFamily="2" charset="2"/>
              </a:rPr>
              <a:t>f(s)</a:t>
            </a:r>
            <a:r>
              <a:rPr lang="pt-PT" dirty="0" smtClean="0">
                <a:sym typeface="Wingdings" pitchFamily="2" charset="2"/>
              </a:rPr>
              <a:t> reduz-se a </a:t>
            </a:r>
            <a:r>
              <a:rPr lang="pt-PT" i="1" dirty="0" err="1" smtClean="0">
                <a:sym typeface="Wingdings" pitchFamily="2" charset="2"/>
              </a:rPr>
              <a:t>o=s</a:t>
            </a:r>
            <a:endParaRPr lang="pt-PT" i="1" dirty="0" smtClean="0">
              <a:sym typeface="Wingdings" pitchFamily="2" charset="2"/>
            </a:endParaRP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071539" y="2690236"/>
          <a:ext cx="1500198" cy="490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Equation" r:id="rId4" imgW="660240" imgH="215640" progId="Equation.3">
                  <p:embed/>
                </p:oleObj>
              </mc:Choice>
              <mc:Fallback>
                <p:oleObj name="Equation" r:id="rId4" imgW="6602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9" y="2690236"/>
                        <a:ext cx="1500198" cy="490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28596" y="6135709"/>
            <a:ext cx="5007500" cy="365125"/>
          </a:xfrm>
        </p:spPr>
        <p:txBody>
          <a:bodyPr/>
          <a:lstStyle/>
          <a:p>
            <a:r>
              <a:rPr lang="pt-PT" dirty="0" smtClean="0"/>
              <a:t>Conhecimento e Raciocínio – Viriato M. Marques – DEIS / ISEC</a:t>
            </a:r>
            <a:endParaRPr lang="pt-PT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00034" y="428604"/>
            <a:ext cx="7986714" cy="50006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pt-PT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lang="pt-PT" sz="2800" b="1" noProof="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Redes Neuronais</a:t>
            </a:r>
            <a:endParaRPr lang="pt-PT" sz="2800" b="1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3861048"/>
            <a:ext cx="395074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rgbClr val="00B0F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 algn="just">
          <a:lnSpc>
            <a:spcPct val="120000"/>
          </a:lnSpc>
          <a:spcAft>
            <a:spcPts val="600"/>
          </a:spcAft>
          <a:buClr>
            <a:srgbClr val="0070C0"/>
          </a:buClr>
          <a:buFont typeface="Wingdings" pitchFamily="2" charset="2"/>
          <a:buChar char="Ø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6820</TotalTime>
  <Words>3161</Words>
  <Application>Microsoft Office PowerPoint</Application>
  <PresentationFormat>Apresentação no Ecrã (4:3)</PresentationFormat>
  <Paragraphs>421</Paragraphs>
  <Slides>33</Slides>
  <Notes>32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2</vt:i4>
      </vt:variant>
      <vt:variant>
        <vt:lpstr>Títulos dos diapositivos</vt:lpstr>
      </vt:variant>
      <vt:variant>
        <vt:i4>33</vt:i4>
      </vt:variant>
    </vt:vector>
  </HeadingPairs>
  <TitlesOfParts>
    <vt:vector size="44" baseType="lpstr">
      <vt:lpstr>Arial</vt:lpstr>
      <vt:lpstr>b</vt:lpstr>
      <vt:lpstr>Calibri</vt:lpstr>
      <vt:lpstr>Symbol</vt:lpstr>
      <vt:lpstr>Verdana</vt:lpstr>
      <vt:lpstr>Wingdings</vt:lpstr>
      <vt:lpstr>Wingdings 2</vt:lpstr>
      <vt:lpstr>Aspecto</vt:lpstr>
      <vt:lpstr>1_Aspecto</vt:lpstr>
      <vt:lpstr>Equation</vt:lpstr>
      <vt:lpstr>Equação</vt:lpstr>
      <vt:lpstr>Conhecimento e Raciocínio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viriato</dc:creator>
  <cp:lastModifiedBy>Viriato</cp:lastModifiedBy>
  <cp:revision>1619</cp:revision>
  <dcterms:created xsi:type="dcterms:W3CDTF">2008-10-20T16:04:28Z</dcterms:created>
  <dcterms:modified xsi:type="dcterms:W3CDTF">2021-03-09T16:31:24Z</dcterms:modified>
</cp:coreProperties>
</file>