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29"/>
  </p:notesMasterIdLst>
  <p:sldIdLst>
    <p:sldId id="256" r:id="rId3"/>
    <p:sldId id="336" r:id="rId4"/>
    <p:sldId id="337" r:id="rId5"/>
    <p:sldId id="338" r:id="rId6"/>
    <p:sldId id="339" r:id="rId7"/>
    <p:sldId id="340" r:id="rId8"/>
    <p:sldId id="342" r:id="rId9"/>
    <p:sldId id="341" r:id="rId10"/>
    <p:sldId id="352" r:id="rId11"/>
    <p:sldId id="353" r:id="rId12"/>
    <p:sldId id="354" r:id="rId13"/>
    <p:sldId id="355" r:id="rId14"/>
    <p:sldId id="356" r:id="rId15"/>
    <p:sldId id="357" r:id="rId16"/>
    <p:sldId id="365" r:id="rId17"/>
    <p:sldId id="366" r:id="rId18"/>
    <p:sldId id="367" r:id="rId19"/>
    <p:sldId id="364" r:id="rId20"/>
    <p:sldId id="369" r:id="rId21"/>
    <p:sldId id="360" r:id="rId22"/>
    <p:sldId id="362" r:id="rId23"/>
    <p:sldId id="361" r:id="rId24"/>
    <p:sldId id="371" r:id="rId25"/>
    <p:sldId id="370" r:id="rId26"/>
    <p:sldId id="363" r:id="rId27"/>
    <p:sldId id="334" r:id="rId2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667" autoAdjust="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07/06/2018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Análise de Dados – Viriato M. Marques – DEIS / ISEC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/>
              <a:t>Clique para editar os estilos</a:t>
            </a:r>
          </a:p>
          <a:p>
            <a:pPr lvl="1" eaLnBrk="1" latinLnBrk="0" hangingPunct="1"/>
            <a:r>
              <a:rPr kumimoji="0" lang="pt-PT" dirty="0"/>
              <a:t>Segundo nível</a:t>
            </a:r>
          </a:p>
          <a:p>
            <a:pPr lvl="2" eaLnBrk="1" latinLnBrk="0" hangingPunct="1"/>
            <a:r>
              <a:rPr kumimoji="0" lang="pt-PT" dirty="0"/>
              <a:t>Terceiro nível</a:t>
            </a:r>
          </a:p>
          <a:p>
            <a:pPr lvl="3" eaLnBrk="1" latinLnBrk="0" hangingPunct="1"/>
            <a:r>
              <a:rPr kumimoji="0" lang="pt-PT" dirty="0"/>
              <a:t>Quarto nível</a:t>
            </a:r>
          </a:p>
          <a:p>
            <a:pPr lvl="4" eaLnBrk="1" latinLnBrk="0" hangingPunct="1"/>
            <a:r>
              <a:rPr kumimoji="0" lang="pt-PT" dirty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/>
              <a:t>Clique para editar os estilos</a:t>
            </a:r>
          </a:p>
          <a:p>
            <a:pPr lvl="1" eaLnBrk="1" latinLnBrk="0" hangingPunct="1"/>
            <a:r>
              <a:rPr kumimoji="0" lang="pt-PT" dirty="0"/>
              <a:t>Segundo nível</a:t>
            </a:r>
          </a:p>
          <a:p>
            <a:pPr lvl="2" eaLnBrk="1" latinLnBrk="0" hangingPunct="1"/>
            <a:r>
              <a:rPr kumimoji="0" lang="pt-PT" dirty="0"/>
              <a:t>Terceiro nível</a:t>
            </a:r>
          </a:p>
          <a:p>
            <a:pPr lvl="3" eaLnBrk="1" latinLnBrk="0" hangingPunct="1"/>
            <a:r>
              <a:rPr kumimoji="0" lang="pt-PT" dirty="0"/>
              <a:t>Quarto nível</a:t>
            </a:r>
          </a:p>
          <a:p>
            <a:pPr lvl="4" eaLnBrk="1" latinLnBrk="0" hangingPunct="1"/>
            <a:r>
              <a:rPr kumimoji="0" lang="pt-PT" dirty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/>
              <a:t>Análise de Dados – Viriato M. Marques – 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4348" y="1700808"/>
            <a:ext cx="7772400" cy="57150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Conhecimento e Raciocínio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28662" y="2664272"/>
            <a:ext cx="7215238" cy="3429024"/>
          </a:xfrm>
          <a:prstGeom prst="rect">
            <a:avLst/>
          </a:prstGeom>
        </p:spPr>
        <p:txBody>
          <a:bodyPr vert="horz" lIns="182880" tIns="9144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 6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5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Redes </a:t>
            </a:r>
            <a:r>
              <a:rPr kumimoji="0" lang="pt-PT" sz="51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Bayesianas</a:t>
            </a:r>
            <a:endParaRPr kumimoji="0" lang="pt-PT" sz="5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Viriato M. Marques</a:t>
            </a:r>
          </a:p>
          <a:p>
            <a:pPr marL="0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Licenciatura em Engenharia Informática</a:t>
            </a:r>
          </a:p>
          <a:p>
            <a:pPr marL="0" marR="0" lvl="0" indent="-265176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2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DEIS – Departamento de Engenharia Informática e de Sistemas 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2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ISEC – Instituto Superior de Engenharia de Coimbra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/>
              <a:t>	Modelo </a:t>
            </a:r>
          </a:p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Sejam 3 variáveis aleatórias A, B e C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Se A for independente de B, e A e B influenciarem, ambas, C, a rede correspondente terá o seguinte aspecto: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Na rede seguinte: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866" y="2659058"/>
            <a:ext cx="1762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357554" y="2786058"/>
            <a:ext cx="3857652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A e B são </a:t>
            </a:r>
            <a:r>
              <a:rPr lang="pt-PT" sz="1600" b="1" dirty="0">
                <a:sym typeface="Wingdings" pitchFamily="2" charset="2"/>
              </a:rPr>
              <a:t>pais</a:t>
            </a:r>
            <a:r>
              <a:rPr lang="pt-PT" sz="1600" dirty="0">
                <a:sym typeface="Wingdings" pitchFamily="2" charset="2"/>
              </a:rPr>
              <a:t> de C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C é </a:t>
            </a:r>
            <a:r>
              <a:rPr lang="pt-PT" sz="1600" b="1" dirty="0">
                <a:sym typeface="Wingdings" pitchFamily="2" charset="2"/>
              </a:rPr>
              <a:t>filho</a:t>
            </a:r>
            <a:r>
              <a:rPr lang="pt-PT" sz="1600" dirty="0">
                <a:sym typeface="Wingdings" pitchFamily="2" charset="2"/>
              </a:rPr>
              <a:t> de A e B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20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9704" y="3786190"/>
            <a:ext cx="1809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512734" y="4500570"/>
            <a:ext cx="4273580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D é um </a:t>
            </a:r>
            <a:r>
              <a:rPr lang="pt-PT" sz="1600" b="1" dirty="0">
                <a:sym typeface="Wingdings" pitchFamily="2" charset="2"/>
              </a:rPr>
              <a:t>antepassado</a:t>
            </a:r>
            <a:r>
              <a:rPr lang="pt-PT" sz="1600" dirty="0">
                <a:sym typeface="Wingdings" pitchFamily="2" charset="2"/>
              </a:rPr>
              <a:t> de B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B é um </a:t>
            </a:r>
            <a:r>
              <a:rPr lang="pt-PT" sz="1600" b="1" dirty="0">
                <a:sym typeface="Wingdings" pitchFamily="2" charset="2"/>
              </a:rPr>
              <a:t>descendente</a:t>
            </a:r>
            <a:r>
              <a:rPr lang="pt-PT" sz="1600" dirty="0">
                <a:sym typeface="Wingdings" pitchFamily="2" charset="2"/>
              </a:rPr>
              <a:t> de D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2000" dirty="0"/>
          </a:p>
        </p:txBody>
      </p: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534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A cada nó são assinaladas as seguintes tabelas de probabilidade: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Se um nó não tem pais, a tabela é do tipo p(X)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Se um nó tem apenas 1 pai, a tabela é do tipo p(X|Y)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Se um nó tem vários pais, a tabela é do tipo p(X|Y</a:t>
            </a:r>
            <a:r>
              <a:rPr lang="pt-PT" sz="1600" baseline="-25000" dirty="0">
                <a:sym typeface="Wingdings" pitchFamily="2" charset="2"/>
              </a:rPr>
              <a:t>1</a:t>
            </a:r>
            <a:r>
              <a:rPr lang="pt-PT" sz="1600" dirty="0">
                <a:sym typeface="Wingdings" pitchFamily="2" charset="2"/>
              </a:rPr>
              <a:t>, Y</a:t>
            </a:r>
            <a:r>
              <a:rPr lang="pt-PT" sz="1600" baseline="-25000" dirty="0">
                <a:sym typeface="Wingdings" pitchFamily="2" charset="2"/>
              </a:rPr>
              <a:t>2</a:t>
            </a:r>
            <a:r>
              <a:rPr lang="pt-PT" sz="1600" dirty="0">
                <a:sym typeface="Wingdings" pitchFamily="2" charset="2"/>
              </a:rPr>
              <a:t>…</a:t>
            </a:r>
            <a:r>
              <a:rPr lang="pt-PT" sz="1600" dirty="0" err="1">
                <a:sym typeface="Wingdings" pitchFamily="2" charset="2"/>
              </a:rPr>
              <a:t>Y</a:t>
            </a:r>
            <a:r>
              <a:rPr lang="pt-PT" sz="1600" baseline="-25000" dirty="0" err="1">
                <a:sym typeface="Wingdings" pitchFamily="2" charset="2"/>
              </a:rPr>
              <a:t>n</a:t>
            </a:r>
            <a:r>
              <a:rPr lang="pt-PT" sz="1600" dirty="0">
                <a:sym typeface="Wingdings" pitchFamily="2" charset="2"/>
              </a:rPr>
              <a:t>)</a:t>
            </a:r>
          </a:p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De acordo com este modelo, a independência condicional entre </a:t>
            </a:r>
            <a:r>
              <a:rPr lang="pt-PT" dirty="0" err="1">
                <a:sym typeface="Wingdings" pitchFamily="2" charset="2"/>
              </a:rPr>
              <a:t>atribuitos</a:t>
            </a:r>
            <a:r>
              <a:rPr lang="pt-PT" dirty="0">
                <a:sym typeface="Wingdings" pitchFamily="2" charset="2"/>
              </a:rPr>
              <a:t> feita pelo </a:t>
            </a:r>
            <a:r>
              <a:rPr lang="pt-PT" dirty="0" err="1">
                <a:sym typeface="Wingdings" pitchFamily="2" charset="2"/>
              </a:rPr>
              <a:t>Naïve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Bayes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Classifier</a:t>
            </a:r>
            <a:r>
              <a:rPr lang="pt-PT" dirty="0">
                <a:sym typeface="Wingdings" pitchFamily="2" charset="2"/>
              </a:rPr>
              <a:t> pode ser assim visualizada: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838" y="4214818"/>
            <a:ext cx="3133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4000496" y="3857628"/>
            <a:ext cx="4500594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>
                <a:sym typeface="Wingdings" pitchFamily="2" charset="2"/>
              </a:rPr>
              <a:t>Cada nó </a:t>
            </a:r>
            <a:r>
              <a:rPr lang="pt-PT" sz="1400" dirty="0" err="1">
                <a:sym typeface="Wingdings" pitchFamily="2" charset="2"/>
              </a:rPr>
              <a:t>X</a:t>
            </a:r>
            <a:r>
              <a:rPr lang="pt-PT" sz="1400" baseline="-25000" dirty="0" err="1">
                <a:sym typeface="Wingdings" pitchFamily="2" charset="2"/>
              </a:rPr>
              <a:t>i</a:t>
            </a:r>
            <a:r>
              <a:rPr lang="pt-PT" sz="1400" dirty="0">
                <a:sym typeface="Wingdings" pitchFamily="2" charset="2"/>
              </a:rPr>
              <a:t> terá apenas uma tabela de probabilidade condicionada do tipo p(</a:t>
            </a:r>
            <a:r>
              <a:rPr lang="pt-PT" sz="1400" dirty="0" err="1">
                <a:sym typeface="Wingdings" pitchFamily="2" charset="2"/>
              </a:rPr>
              <a:t>X</a:t>
            </a:r>
            <a:r>
              <a:rPr lang="pt-PT" sz="1400" baseline="-25000" dirty="0" err="1">
                <a:sym typeface="Wingdings" pitchFamily="2" charset="2"/>
              </a:rPr>
              <a:t>i</a:t>
            </a:r>
            <a:r>
              <a:rPr lang="pt-PT" sz="1400" dirty="0" err="1">
                <a:sym typeface="Wingdings" pitchFamily="2" charset="2"/>
              </a:rPr>
              <a:t>|Y</a:t>
            </a:r>
            <a:r>
              <a:rPr lang="pt-PT" sz="1400" dirty="0">
                <a:sym typeface="Wingdings" pitchFamily="2" charset="2"/>
              </a:rPr>
              <a:t>), dado que cada atributo depende apenas de Y 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>
                <a:sym typeface="Wingdings" pitchFamily="2" charset="2"/>
              </a:rPr>
              <a:t>Foram exactamente estas frequências que se calcularam anteriormente e que figuram no produto </a:t>
            </a:r>
            <a:endParaRPr lang="pt-PT" sz="2000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7286644" y="5332425"/>
          <a:ext cx="1214446" cy="50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ção" r:id="rId5" imgW="1028520" imgH="431640" progId="Equation.3">
                  <p:embed/>
                </p:oleObj>
              </mc:Choice>
              <mc:Fallback>
                <p:oleObj name="Equação" r:id="rId5" imgW="1028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5332425"/>
                        <a:ext cx="1214446" cy="50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142985"/>
            <a:ext cx="6694507" cy="46434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Desenhar uma Rede </a:t>
            </a:r>
            <a:r>
              <a:rPr lang="pt-PT" dirty="0" err="1">
                <a:sym typeface="Wingdings" pitchFamily="2" charset="2"/>
              </a:rPr>
              <a:t>Bayesiana</a:t>
            </a:r>
            <a:r>
              <a:rPr lang="pt-PT" dirty="0">
                <a:sym typeface="Wingdings" pitchFamily="2" charset="2"/>
              </a:rPr>
              <a:t> envolve 2 fases: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Desenhar a rede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Estimar as probabilidades condicionais envolvidas (através de históricos ou opinião de peritos)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Para desenhar a rede há duas opções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ym typeface="Wingdings" pitchFamily="2" charset="2"/>
              </a:rPr>
              <a:t>Captar as relações de </a:t>
            </a:r>
            <a:r>
              <a:rPr lang="pt-PT" sz="1600" dirty="0" err="1">
                <a:sym typeface="Wingdings" pitchFamily="2" charset="2"/>
              </a:rPr>
              <a:t>causa-efeito</a:t>
            </a:r>
            <a:r>
              <a:rPr lang="pt-PT" sz="1600" dirty="0">
                <a:sym typeface="Wingdings" pitchFamily="2" charset="2"/>
              </a:rPr>
              <a:t> e traçar as setas das causas para os efeitos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ym typeface="Wingdings" pitchFamily="2" charset="2"/>
              </a:rPr>
              <a:t>Proceder sistematicamente (ver rede anterior):</a:t>
            </a: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Ordenar as variáveis. Por exemplo: </a:t>
            </a:r>
            <a:r>
              <a:rPr lang="pt-PT" sz="1400" i="1" dirty="0" err="1">
                <a:sym typeface="Wingdings" pitchFamily="2" charset="2"/>
              </a:rPr>
              <a:t>E,D,HD,Hb,CP,BP</a:t>
            </a:r>
            <a:endParaRPr lang="pt-PT" sz="1400" i="1" dirty="0">
              <a:sym typeface="Wingdings" pitchFamily="2" charset="2"/>
            </a:endParaRP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P(D|E) pode simplificar-se para p(D)</a:t>
            </a: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P(HD|E,D) não pode simplificar-se</a:t>
            </a: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Hb|HD,E,D</a:t>
            </a:r>
            <a:r>
              <a:rPr lang="pt-PT" sz="1400" i="1" dirty="0">
                <a:sym typeface="Wingdings" pitchFamily="2" charset="2"/>
              </a:rPr>
              <a:t>) pode simplificar-se para p(</a:t>
            </a:r>
            <a:r>
              <a:rPr lang="pt-PT" sz="1400" i="1" dirty="0" err="1">
                <a:sym typeface="Wingdings" pitchFamily="2" charset="2"/>
              </a:rPr>
              <a:t>Hb|D</a:t>
            </a:r>
            <a:r>
              <a:rPr lang="pt-PT" sz="1400" i="1" dirty="0">
                <a:sym typeface="Wingdings" pitchFamily="2" charset="2"/>
              </a:rPr>
              <a:t>)</a:t>
            </a: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CP|Hb,HD,E,D</a:t>
            </a:r>
            <a:r>
              <a:rPr lang="pt-PT" sz="1400" i="1" dirty="0">
                <a:sym typeface="Wingdings" pitchFamily="2" charset="2"/>
              </a:rPr>
              <a:t>) pode simplificar-se para p(</a:t>
            </a:r>
            <a:r>
              <a:rPr lang="pt-PT" sz="1400" i="1" dirty="0" err="1">
                <a:sym typeface="Wingdings" pitchFamily="2" charset="2"/>
              </a:rPr>
              <a:t>CP|Hb,HD</a:t>
            </a:r>
            <a:r>
              <a:rPr lang="pt-PT" sz="1400" i="1" dirty="0">
                <a:sym typeface="Wingdings" pitchFamily="2" charset="2"/>
              </a:rPr>
              <a:t>)</a:t>
            </a:r>
          </a:p>
          <a:p>
            <a:pPr marL="1371600" lvl="2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BP|CP,Hb,HD,E,D</a:t>
            </a:r>
            <a:r>
              <a:rPr lang="pt-PT" sz="1400" i="1" dirty="0">
                <a:sym typeface="Wingdings" pitchFamily="2" charset="2"/>
              </a:rPr>
              <a:t>) pode simplificar-se para p(BP|HD)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Esta abordagem pode gerar modelos diferentes consoante a ordenação original das variáveis, mas garante ausência de ciclos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Dificuldade: para </a:t>
            </a:r>
            <a:r>
              <a:rPr lang="pt-PT" sz="1600" i="1" dirty="0">
                <a:sym typeface="Wingdings" pitchFamily="2" charset="2"/>
              </a:rPr>
              <a:t>d</a:t>
            </a:r>
            <a:r>
              <a:rPr lang="pt-PT" sz="1600" dirty="0">
                <a:sym typeface="Wingdings" pitchFamily="2" charset="2"/>
              </a:rPr>
              <a:t> atributos há </a:t>
            </a:r>
            <a:r>
              <a:rPr lang="pt-PT" sz="1600" i="1" dirty="0">
                <a:sym typeface="Wingdings" pitchFamily="2" charset="2"/>
              </a:rPr>
              <a:t>d!</a:t>
            </a:r>
            <a:r>
              <a:rPr lang="pt-PT" sz="1600" dirty="0">
                <a:sym typeface="Wingdings" pitchFamily="2" charset="2"/>
              </a:rPr>
              <a:t> grafos distintos</a:t>
            </a: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</a:pPr>
            <a:r>
              <a:rPr lang="pt-PT" dirty="0">
                <a:sym typeface="Wingdings" pitchFamily="2" charset="2"/>
              </a:rPr>
              <a:t>	</a:t>
            </a:r>
            <a:r>
              <a:rPr lang="pt-PT" b="1" dirty="0">
                <a:sym typeface="Wingdings" pitchFamily="2" charset="2"/>
              </a:rPr>
              <a:t>Cálculos com Redes </a:t>
            </a:r>
            <a:r>
              <a:rPr lang="pt-PT" b="1" dirty="0" err="1">
                <a:sym typeface="Wingdings" pitchFamily="2" charset="2"/>
              </a:rPr>
              <a:t>Bayesianas</a:t>
            </a:r>
            <a:endParaRPr lang="pt-PT" b="1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Uma Rede </a:t>
            </a:r>
            <a:r>
              <a:rPr lang="pt-PT" dirty="0" err="1">
                <a:sym typeface="Wingdings" pitchFamily="2" charset="2"/>
              </a:rPr>
              <a:t>Bayesiana</a:t>
            </a:r>
            <a:r>
              <a:rPr lang="pt-PT" dirty="0">
                <a:sym typeface="Wingdings" pitchFamily="2" charset="2"/>
              </a:rPr>
              <a:t> permite 3 tipos de cálculos base: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ym typeface="Wingdings" pitchFamily="2" charset="2"/>
              </a:rPr>
              <a:t>Probabilidade conjunta de qualquer acontecimento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ym typeface="Wingdings" pitchFamily="2" charset="2"/>
              </a:rPr>
              <a:t>Inferência:</a:t>
            </a:r>
          </a:p>
          <a:p>
            <a:pPr marL="1371600" lvl="2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+mj-lt"/>
              <a:buAutoNum type="alphaLcPeriod"/>
            </a:pPr>
            <a:r>
              <a:rPr lang="pt-PT" sz="1400" dirty="0">
                <a:sym typeface="Wingdings" pitchFamily="2" charset="2"/>
              </a:rPr>
              <a:t>Causal (das causas para os efeitos)</a:t>
            </a:r>
          </a:p>
          <a:p>
            <a:pPr marL="1371600" lvl="2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+mj-lt"/>
              <a:buAutoNum type="alphaLcPeriod"/>
            </a:pPr>
            <a:r>
              <a:rPr lang="pt-PT" sz="1400" dirty="0">
                <a:sym typeface="Wingdings" pitchFamily="2" charset="2"/>
              </a:rPr>
              <a:t>Diagnóstico (dos efeitos para as causas)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>
                <a:sym typeface="Wingdings" pitchFamily="2" charset="2"/>
              </a:rPr>
              <a:t>Existem ainda outros tipos de cálculos baseados nestes, nomeadamente </a:t>
            </a:r>
            <a:r>
              <a:rPr lang="pt-PT" sz="1600" dirty="0" err="1">
                <a:sym typeface="Wingdings" pitchFamily="2" charset="2"/>
              </a:rPr>
              <a:t>Intercausal</a:t>
            </a:r>
            <a:r>
              <a:rPr lang="pt-PT" sz="1600" dirty="0">
                <a:sym typeface="Wingdings" pitchFamily="2" charset="2"/>
              </a:rPr>
              <a:t> (estudo da influência de novas causas sobre um efeito comum) e Misto (mistura de várias destas formas num só cálculo) </a:t>
            </a:r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500166" y="2285992"/>
          <a:ext cx="35004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ção" r:id="rId4" imgW="2336800" imgH="431800" progId="Equation.3">
                  <p:embed/>
                </p:oleObj>
              </mc:Choice>
              <mc:Fallback>
                <p:oleObj name="Equação" r:id="rId4" imgW="2336800" imgH="431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285992"/>
                        <a:ext cx="3500437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6173433" y="4391098"/>
          <a:ext cx="2198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ção" r:id="rId6" imgW="1828800" imgH="419040" progId="Equation.3">
                  <p:embed/>
                </p:oleObj>
              </mc:Choice>
              <mc:Fallback>
                <p:oleObj name="Equação" r:id="rId6" imgW="1828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433" y="4391098"/>
                        <a:ext cx="2198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6169734" y="3819594"/>
          <a:ext cx="1389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ção" r:id="rId8" imgW="1155600" imgH="419040" progId="Equation.3">
                  <p:embed/>
                </p:oleObj>
              </mc:Choice>
              <mc:Fallback>
                <p:oleObj name="Equação" r:id="rId8" imgW="11556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734" y="3819594"/>
                        <a:ext cx="13890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2000232" y="4071942"/>
          <a:ext cx="2348271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ção" r:id="rId10" imgW="1739880" imgH="431640" progId="Equation.3">
                  <p:embed/>
                </p:oleObj>
              </mc:Choice>
              <mc:Fallback>
                <p:oleObj name="Equação" r:id="rId10" imgW="17398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071942"/>
                        <a:ext cx="2348271" cy="582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haveta à esquerda 15"/>
          <p:cNvSpPr/>
          <p:nvPr/>
        </p:nvSpPr>
        <p:spPr>
          <a:xfrm>
            <a:off x="5955420" y="3955164"/>
            <a:ext cx="71438" cy="7858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cta unidireccional 22"/>
          <p:cNvCxnSpPr/>
          <p:nvPr/>
        </p:nvCxnSpPr>
        <p:spPr>
          <a:xfrm>
            <a:off x="4714876" y="435769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632564" y="4108518"/>
            <a:ext cx="642942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r>
              <a:rPr lang="pt-PT" sz="2000" dirty="0"/>
              <a:t>e</a:t>
            </a:r>
          </a:p>
        </p:txBody>
      </p:sp>
      <p:cxnSp>
        <p:nvCxnSpPr>
          <p:cNvPr id="34" name="Conexão recta unidireccional 33"/>
          <p:cNvCxnSpPr/>
          <p:nvPr/>
        </p:nvCxnSpPr>
        <p:spPr>
          <a:xfrm rot="5400000">
            <a:off x="1142976" y="357187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49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Note-se que, por exemplo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Isto significa que, conhecidas as probabilidades conjuntas relativas a uma rede, é pode aplicar-se a equação acima para realizar uma inferência de diagnóstico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Por outro lado, como vimos, para calcular estas probabilidades conjuntas basta aplicar 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que permite calculá-las a partir das probabilidades condicionadas que figuram nos nós da rede</a:t>
            </a:r>
          </a:p>
        </p:txBody>
      </p:sp>
      <p:graphicFrame>
        <p:nvGraphicFramePr>
          <p:cNvPr id="116742" name="Object 2"/>
          <p:cNvGraphicFramePr>
            <a:graphicFrameLocks noChangeAspect="1"/>
          </p:cNvGraphicFramePr>
          <p:nvPr/>
        </p:nvGraphicFramePr>
        <p:xfrm>
          <a:off x="1071538" y="1714994"/>
          <a:ext cx="4286280" cy="71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ção" r:id="rId4" imgW="3733560" imgH="622080" progId="Equation.3">
                  <p:embed/>
                </p:oleObj>
              </mc:Choice>
              <mc:Fallback>
                <p:oleObj name="Equação" r:id="rId4" imgW="3733560" imgH="622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714994"/>
                        <a:ext cx="4286280" cy="71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071538" y="4190438"/>
          <a:ext cx="35004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ção" r:id="rId6" imgW="2336800" imgH="431800" progId="Equation.3">
                  <p:embed/>
                </p:oleObj>
              </mc:Choice>
              <mc:Fallback>
                <p:oleObj name="Equação" r:id="rId6" imgW="23368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190438"/>
                        <a:ext cx="35004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228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Uma rede </a:t>
            </a:r>
            <a:r>
              <a:rPr lang="pt-PT" dirty="0" err="1">
                <a:sym typeface="Wingdings" pitchFamily="2" charset="2"/>
              </a:rPr>
              <a:t>Bayesiana</a:t>
            </a:r>
            <a:r>
              <a:rPr lang="pt-PT" dirty="0">
                <a:sym typeface="Wingdings" pitchFamily="2" charset="2"/>
              </a:rPr>
              <a:t> permite: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Reduzir muito o número de probabilidades que é necessário conhecer inicialmente para implementar a rede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Que essas probabilidades sejam do tipo condicionado e não conjuntas (importante no caso de a rede ser modelizada por recurso a opinião de peritos e não por análise de dados)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Exemplo</a:t>
            </a:r>
          </a:p>
        </p:txBody>
      </p:sp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922" y="3500439"/>
            <a:ext cx="2651668" cy="208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3929058" y="3476054"/>
            <a:ext cx="464347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4572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PT" sz="1600" dirty="0">
                <a:sym typeface="Wingdings" pitchFamily="2" charset="2"/>
              </a:rPr>
              <a:t>Supondo que as 4 variáveis são binárias, teremos de conhecer, para implementar a rede, 1+1+2+4=8 </a:t>
            </a:r>
            <a:r>
              <a:rPr lang="pt-PT" sz="1600" dirty="0" err="1">
                <a:sym typeface="Wingdings" pitchFamily="2" charset="2"/>
              </a:rPr>
              <a:t>probab</a:t>
            </a:r>
            <a:r>
              <a:rPr lang="pt-PT" sz="1600" dirty="0">
                <a:sym typeface="Wingdings" pitchFamily="2" charset="2"/>
              </a:rPr>
              <a:t>. condicionadas</a:t>
            </a:r>
          </a:p>
          <a:p>
            <a:pPr marL="0" lvl="1" indent="-4572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PT" sz="1600" dirty="0">
                <a:sym typeface="Wingdings" pitchFamily="2" charset="2"/>
              </a:rPr>
              <a:t>O número de probabilidades conjuntas é, no entanto, 2</a:t>
            </a:r>
            <a:r>
              <a:rPr lang="pt-PT" sz="1600" baseline="30000" dirty="0">
                <a:sym typeface="Wingdings" pitchFamily="2" charset="2"/>
              </a:rPr>
              <a:t>4</a:t>
            </a:r>
            <a:r>
              <a:rPr lang="pt-PT" sz="1600" dirty="0">
                <a:sym typeface="Wingdings" pitchFamily="2" charset="2"/>
              </a:rPr>
              <a:t>=16 (correspondente às combinações de 0000 a 1111) ou seja, o dobro das condicionadas atrás referidas</a:t>
            </a:r>
            <a:endParaRPr lang="pt-PT" sz="2000" dirty="0"/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Suponha-se que temos 20 variáveis booleanas tais que cada uma é influenciada, no máximo, por 5 outras: 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 Rede </a:t>
            </a:r>
            <a:r>
              <a:rPr lang="pt-PT" sz="1600" dirty="0" err="1">
                <a:sym typeface="Wingdings" pitchFamily="2" charset="2"/>
              </a:rPr>
              <a:t>Bayesiana</a:t>
            </a:r>
            <a:r>
              <a:rPr lang="pt-PT" sz="1600" dirty="0">
                <a:sym typeface="Wingdings" pitchFamily="2" charset="2"/>
              </a:rPr>
              <a:t>:</a:t>
            </a:r>
          </a:p>
          <a:p>
            <a:pPr marL="1371600" lvl="2" indent="-457200" algn="just">
              <a:lnSpc>
                <a:spcPct val="110000"/>
              </a:lnSpc>
              <a:spcBef>
                <a:spcPct val="3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>
                <a:sym typeface="Wingdings" pitchFamily="2" charset="2"/>
              </a:rPr>
              <a:t>Para cada nó, a tabela conterá as combinações binárias de 5 variáveis, num total de 25=32 linhas.</a:t>
            </a:r>
          </a:p>
          <a:p>
            <a:pPr marL="1371600" lvl="2" indent="-457200" algn="just">
              <a:lnSpc>
                <a:spcPct val="110000"/>
              </a:lnSpc>
              <a:spcBef>
                <a:spcPct val="3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>
                <a:sym typeface="Wingdings" pitchFamily="2" charset="2"/>
              </a:rPr>
              <a:t>Como são 20 nós, a rede necessitará da especificação de 20x32=640 probabilidades.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 Probabilidade Conjunta:</a:t>
            </a:r>
          </a:p>
          <a:p>
            <a:pPr marL="1371600" lvl="2" indent="-457200" algn="just">
              <a:lnSpc>
                <a:spcPct val="110000"/>
              </a:lnSpc>
              <a:spcBef>
                <a:spcPct val="3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>
                <a:sym typeface="Wingdings" pitchFamily="2" charset="2"/>
              </a:rPr>
              <a:t>Uma tabela de probabilidade conjunta teria de conter 2</a:t>
            </a:r>
            <a:r>
              <a:rPr lang="pt-PT" sz="1400" baseline="30000" dirty="0">
                <a:sym typeface="Wingdings" pitchFamily="2" charset="2"/>
              </a:rPr>
              <a:t>20</a:t>
            </a:r>
            <a:r>
              <a:rPr lang="pt-PT" sz="1400" dirty="0">
                <a:sym typeface="Wingdings" pitchFamily="2" charset="2"/>
              </a:rPr>
              <a:t>= 1.048.576 probabilidades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Ora, para realizar inferências com redes </a:t>
            </a:r>
            <a:r>
              <a:rPr lang="pt-PT" dirty="0" err="1">
                <a:sym typeface="Wingdings" pitchFamily="2" charset="2"/>
              </a:rPr>
              <a:t>Bayesianas</a:t>
            </a:r>
            <a:r>
              <a:rPr lang="pt-PT" dirty="0">
                <a:sym typeface="Wingdings" pitchFamily="2" charset="2"/>
              </a:rPr>
              <a:t> estas probabilidades conjuntas 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Podem ser calculadas somente à medida que são necessárias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O seu valor é determinado a partir das condicionadas</a:t>
            </a:r>
          </a:p>
        </p:txBody>
      </p:sp>
      <p:sp>
        <p:nvSpPr>
          <p:cNvPr id="7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b="1" dirty="0">
                <a:sym typeface="Wingdings" pitchFamily="2" charset="2"/>
              </a:rPr>
              <a:t>Exemplo 1:</a:t>
            </a:r>
            <a:r>
              <a:rPr lang="pt-PT" dirty="0">
                <a:sym typeface="Wingdings" pitchFamily="2" charset="2"/>
              </a:rPr>
              <a:t> Cálculo de Probabilidades Conjuntas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571612"/>
            <a:ext cx="3585079" cy="24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1000100" y="4735395"/>
            <a:ext cx="7215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400" i="1" dirty="0">
                <a:sym typeface="Symbol" pitchFamily="18" charset="2"/>
              </a:rPr>
              <a:t>P(J ,  M ,  A , ¬B , ¬E)=</a:t>
            </a:r>
          </a:p>
          <a:p>
            <a:pPr lvl="1" eaLnBrk="0" hangingPunct="0">
              <a:spcBef>
                <a:spcPct val="30000"/>
              </a:spcBef>
            </a:pPr>
            <a:r>
              <a:rPr lang="pt-PT" sz="1400" i="1" dirty="0">
                <a:sym typeface="Symbol" pitchFamily="18" charset="2"/>
              </a:rPr>
              <a:t>= P(J|A) x P(M|A) x P(A |¬B ,¬E) x P(¬B) x P(¬E) =</a:t>
            </a:r>
          </a:p>
          <a:p>
            <a:pPr lvl="1" eaLnBrk="0" hangingPunct="0">
              <a:spcBef>
                <a:spcPct val="30000"/>
              </a:spcBef>
            </a:pPr>
            <a:r>
              <a:rPr lang="pt-PT" sz="1400" i="1" dirty="0">
                <a:sym typeface="Symbol" pitchFamily="18" charset="2"/>
              </a:rPr>
              <a:t>= 0.90 x 0.70 x 0.001 x 0.999 x 0.998 =</a:t>
            </a:r>
          </a:p>
          <a:p>
            <a:pPr lvl="1" eaLnBrk="0" hangingPunct="0">
              <a:spcBef>
                <a:spcPct val="30000"/>
              </a:spcBef>
            </a:pPr>
            <a:r>
              <a:rPr lang="pt-PT" sz="1400" i="1" dirty="0">
                <a:sym typeface="Symbol" pitchFamily="18" charset="2"/>
              </a:rPr>
              <a:t>= 0.00062</a:t>
            </a:r>
            <a:endParaRPr lang="pt-PT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00100" y="1500174"/>
            <a:ext cx="3857652" cy="267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400" dirty="0">
                <a:solidFill>
                  <a:srgbClr val="00B050"/>
                </a:solidFill>
                <a:sym typeface="Symbol" pitchFamily="18" charset="2"/>
              </a:rPr>
              <a:t>Uma casa possui um alarme que toca quando há assaltos mas, por vezes, também quando há um tremor de terra. Quando toca, os vizinhos João e Maria telefonam ao dono, segundo as probabilidades assinaladas na rede </a:t>
            </a:r>
            <a:r>
              <a:rPr lang="pt-PT" sz="1400" dirty="0" err="1">
                <a:solidFill>
                  <a:srgbClr val="00B050"/>
                </a:solidFill>
                <a:sym typeface="Symbol" pitchFamily="18" charset="2"/>
              </a:rPr>
              <a:t>Bayesiana</a:t>
            </a:r>
            <a:r>
              <a:rPr lang="pt-PT" sz="1400" dirty="0">
                <a:solidFill>
                  <a:srgbClr val="00B050"/>
                </a:solidFill>
                <a:sym typeface="Symbol" pitchFamily="18" charset="2"/>
              </a:rPr>
              <a:t> da figura. Calcular a probabilidade de John e </a:t>
            </a:r>
            <a:r>
              <a:rPr lang="pt-PT" sz="1400" dirty="0" err="1">
                <a:solidFill>
                  <a:srgbClr val="00B050"/>
                </a:solidFill>
                <a:sym typeface="Symbol" pitchFamily="18" charset="2"/>
              </a:rPr>
              <a:t>Mary</a:t>
            </a:r>
            <a:r>
              <a:rPr lang="pt-PT" sz="1400" dirty="0">
                <a:solidFill>
                  <a:srgbClr val="00B050"/>
                </a:solidFill>
                <a:sym typeface="Symbol" pitchFamily="18" charset="2"/>
              </a:rPr>
              <a:t> telefonarem ambos, o alarme tocar e não ocorrer nenhum roubo nem tremor de terra: </a:t>
            </a:r>
            <a:endParaRPr lang="pt-PT" sz="1400" dirty="0"/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071539" y="4131188"/>
          <a:ext cx="3214710" cy="59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name="Equação" r:id="rId5" imgW="2336760" imgH="431640" progId="Equation.3">
                  <p:embed/>
                </p:oleObj>
              </mc:Choice>
              <mc:Fallback>
                <p:oleObj name="Equação" r:id="rId5" imgW="2336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4131188"/>
                        <a:ext cx="3214710" cy="590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b="1" dirty="0">
                <a:sym typeface="Wingdings" pitchFamily="2" charset="2"/>
              </a:rPr>
              <a:t>Exemplo 2: </a:t>
            </a:r>
            <a:r>
              <a:rPr lang="pt-PT" dirty="0">
                <a:sym typeface="Wingdings" pitchFamily="2" charset="2"/>
              </a:rPr>
              <a:t>Inferência Causal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00100" y="1500174"/>
            <a:ext cx="7572428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Um indivíduo X pratica exercício.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De acordo com a rede </a:t>
            </a:r>
            <a:r>
              <a:rPr lang="pt-PT" sz="1600" dirty="0" err="1">
                <a:solidFill>
                  <a:srgbClr val="00B050"/>
                </a:solidFill>
                <a:sym typeface="Wingdings" pitchFamily="2" charset="2"/>
              </a:rPr>
              <a:t>Bayesiana</a:t>
            </a: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 da figura, deverá ser classificado como candidato ou não candidato a uma doença de coração?</a:t>
            </a:r>
            <a:endParaRPr lang="pt-PT" sz="1600" dirty="0">
              <a:solidFill>
                <a:srgbClr val="00B050"/>
              </a:solidFill>
              <a:sym typeface="Symbol" pitchFamily="18" charset="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080" y="2716334"/>
            <a:ext cx="4095073" cy="301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/>
              <a:t>1. Introdução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i="1" dirty="0">
                <a:sym typeface="Wingdings" pitchFamily="2" charset="2"/>
              </a:rPr>
              <a:t>O mundo não é preto e branco…é cinzento </a:t>
            </a:r>
            <a:r>
              <a:rPr lang="pt-PT" dirty="0">
                <a:sym typeface="Wingdings" pitchFamily="2" charset="2"/>
              </a:rPr>
              <a:t>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A incerteza está presente em muitos aspectos da realidade</a:t>
            </a:r>
            <a:endParaRPr lang="pt-PT" dirty="0"/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/>
              <a:t>Em muitas tarefas o desfecho não pode ser previsto com 100% de certeza …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/>
              <a:t>Diagnóstico médico e de falhas</a:t>
            </a:r>
          </a:p>
          <a:p>
            <a:pPr marL="914400" lvl="1" indent="-457200" algn="just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/>
              <a:t>Previsão do comportamento de um cliente</a:t>
            </a:r>
          </a:p>
          <a:p>
            <a:pPr marL="914400" lvl="1" indent="-457200" algn="just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/>
              <a:t>Qual o risco de ataque cardíaco para uma pessoa que faz boa alimentação, pratica desporto e não fuma? É certo que não o terá?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A modelação da incerteza pode basear-se em probabilidade, conjuntos difusos, factores de certeza, crença, etc.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Vamos tratar de um classificador probabilístico designado por Rede </a:t>
            </a:r>
            <a:r>
              <a:rPr lang="pt-PT" dirty="0" err="1">
                <a:sym typeface="Wingdings" pitchFamily="2" charset="2"/>
              </a:rPr>
              <a:t>Bayesiana</a:t>
            </a:r>
            <a:endParaRPr lang="pt-PT" dirty="0">
              <a:sym typeface="Wingdings" pitchFamily="2" charset="2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8134" y="1133026"/>
            <a:ext cx="6534196" cy="360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A rede especifica que p(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Exercise=Yes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)=0,7. </a:t>
            </a:r>
          </a:p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Por se tratar de um nó sem pai, esta probabilidade significa que, retirada uma amostra da população, 70% dos indivíduos praticam exercício.</a:t>
            </a:r>
          </a:p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Se nada for dito em contrário, é com esta probabilidade que se lida no cálculo de outras probabilidades da rede.</a:t>
            </a:r>
          </a:p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Porém, neste caso o enunciado especifica o valor do atributo 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Exercise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 ao afirmar que X pratica exercício: ou seja, p(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Exercise=Yes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)=1   (logo, p(</a:t>
            </a:r>
            <a:r>
              <a:rPr lang="pt-PT" sz="1400">
                <a:solidFill>
                  <a:srgbClr val="00B050"/>
                </a:solidFill>
                <a:sym typeface="Wingdings" pitchFamily="2" charset="2"/>
              </a:rPr>
              <a:t>Exercise=No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)=0)</a:t>
            </a:r>
          </a:p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Contudo, para dieta nada se sabe (o enunciado é omisso) e portanto X pode ou não ter uma dieta saudável</a:t>
            </a:r>
          </a:p>
          <a:p>
            <a:pPr marL="457200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O problema consiste em calcular p(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HD=Yes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), sabendo que para X p(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Exercise=Yes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)=1 e nada sabendo de p(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Diet=Healhty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), pelo que se assumem as probabilidades dadas na tabela de </a:t>
            </a:r>
            <a:r>
              <a:rPr lang="pt-PT" sz="1400" dirty="0" err="1">
                <a:solidFill>
                  <a:srgbClr val="00B050"/>
                </a:solidFill>
                <a:sym typeface="Wingdings" pitchFamily="2" charset="2"/>
              </a:rPr>
              <a:t>Diet</a:t>
            </a:r>
            <a:r>
              <a:rPr lang="pt-PT" sz="1400" dirty="0">
                <a:solidFill>
                  <a:srgbClr val="00B050"/>
                </a:solidFill>
                <a:sym typeface="Wingdings" pitchFamily="2" charset="2"/>
              </a:rPr>
              <a:t>. Ou seja: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9646" y="3071810"/>
            <a:ext cx="134060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1000100" y="4820036"/>
            <a:ext cx="803439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HD=Yes|</a:t>
            </a:r>
            <a:r>
              <a:rPr lang="pt-PT" sz="1400" i="1" dirty="0">
                <a:sym typeface="Wingdings" pitchFamily="2" charset="2"/>
              </a:rPr>
              <a:t>(</a:t>
            </a:r>
            <a:r>
              <a:rPr lang="pt-PT" sz="1400" i="1" dirty="0" err="1">
                <a:sym typeface="Wingdings" pitchFamily="2" charset="2"/>
              </a:rPr>
              <a:t>Exercise=yes,Diet=Healthy</a:t>
            </a:r>
            <a:r>
              <a:rPr lang="pt-PT" sz="1400" i="1" dirty="0">
                <a:sym typeface="Wingdings" pitchFamily="2" charset="2"/>
              </a:rPr>
              <a:t> </a:t>
            </a:r>
            <a:r>
              <a:rPr lang="pt-PT" sz="1600" b="1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⋁</a:t>
            </a:r>
            <a:r>
              <a:rPr lang="pt-PT" sz="16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</a:t>
            </a:r>
            <a:r>
              <a:rPr lang="pt-PT" sz="14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</a:t>
            </a:r>
            <a:r>
              <a:rPr lang="pt-PT" sz="1400" i="1" dirty="0" err="1">
                <a:sym typeface="Wingdings" pitchFamily="2" charset="2"/>
              </a:rPr>
              <a:t>Exercise=yes,Diet=Unhealthy</a:t>
            </a:r>
            <a:r>
              <a:rPr lang="pt-PT" sz="1400" i="1" dirty="0">
                <a:sym typeface="Wingdings" pitchFamily="2" charset="2"/>
              </a:rPr>
              <a:t>))=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200" i="1" dirty="0" err="1">
                <a:sym typeface="Wingdings" pitchFamily="2" charset="2"/>
              </a:rPr>
              <a:t>=p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HD=Yes|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E=Yes,D=Yes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)+p(</a:t>
            </a:r>
            <a:r>
              <a:rPr lang="pt-PT" sz="1200" i="1" dirty="0" err="1">
                <a:sym typeface="Wingdings" pitchFamily="2" charset="2"/>
              </a:rPr>
              <a:t>HD=Yes|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E=Yes,D=No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D=No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=(0,25x1x0,25)+(0,45x1x(1-0,25))=0,4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2357430"/>
            <a:ext cx="1035616" cy="5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42910" y="1214422"/>
            <a:ext cx="8034394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Falta agora determinar a probabilidade de NÃO ter doença do coração: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HD=No|</a:t>
            </a:r>
            <a:r>
              <a:rPr lang="pt-PT" sz="1400" i="1" dirty="0">
                <a:sym typeface="Wingdings" pitchFamily="2" charset="2"/>
              </a:rPr>
              <a:t>(</a:t>
            </a:r>
            <a:r>
              <a:rPr lang="pt-PT" sz="1400" i="1" dirty="0" err="1">
                <a:sym typeface="Wingdings" pitchFamily="2" charset="2"/>
              </a:rPr>
              <a:t>Exercise=yes,Diet=Healthy</a:t>
            </a:r>
            <a:r>
              <a:rPr lang="pt-PT" sz="1400" i="1" dirty="0">
                <a:sym typeface="Wingdings" pitchFamily="2" charset="2"/>
              </a:rPr>
              <a:t> </a:t>
            </a:r>
            <a:r>
              <a:rPr lang="pt-PT" sz="1400" b="1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⋁</a:t>
            </a:r>
            <a:r>
              <a:rPr lang="pt-PT" sz="14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 </a:t>
            </a:r>
            <a:r>
              <a:rPr lang="pt-PT" sz="1400" i="1" dirty="0" err="1">
                <a:sym typeface="Wingdings" pitchFamily="2" charset="2"/>
              </a:rPr>
              <a:t>Exercise=yes,Diet=Unhealthy</a:t>
            </a:r>
            <a:r>
              <a:rPr lang="pt-PT" sz="1400" i="1" dirty="0">
                <a:sym typeface="Wingdings" pitchFamily="2" charset="2"/>
              </a:rPr>
              <a:t>))=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200" i="1" dirty="0" err="1">
                <a:sym typeface="Wingdings" pitchFamily="2" charset="2"/>
              </a:rPr>
              <a:t>=p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HD=No|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E=Yes,D=Yes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)+p(</a:t>
            </a:r>
            <a:r>
              <a:rPr lang="pt-PT" sz="1200" i="1" dirty="0" err="1">
                <a:sym typeface="Wingdings" pitchFamily="2" charset="2"/>
              </a:rPr>
              <a:t>HD=No|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E=Yes,D=No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D=No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=((1-0,25) x1x0,25)+((1-0,45)x1x(1-0,25))=0,6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7294" y="2643182"/>
            <a:ext cx="761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Como 0,6 &gt; 0,4 o indivíduo X é classificado como </a:t>
            </a:r>
            <a:r>
              <a:rPr lang="pt-PT" sz="1600" b="1" dirty="0">
                <a:solidFill>
                  <a:srgbClr val="00B050"/>
                </a:solidFill>
                <a:sym typeface="Wingdings" pitchFamily="2" charset="2"/>
              </a:rPr>
              <a:t>não candidato </a:t>
            </a: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a doença do coração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Notar que o segundo cálculo é o complementar do primeiro, pelo que poderia ter-se feito assim: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42910" y="4143380"/>
            <a:ext cx="8034394" cy="138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p(</a:t>
            </a:r>
            <a:r>
              <a:rPr lang="pt-PT" sz="1400" i="1" dirty="0" err="1">
                <a:sym typeface="Wingdings" pitchFamily="2" charset="2"/>
              </a:rPr>
              <a:t>HD=No|</a:t>
            </a:r>
            <a:r>
              <a:rPr lang="pt-PT" sz="1400" i="1" dirty="0">
                <a:sym typeface="Wingdings" pitchFamily="2" charset="2"/>
              </a:rPr>
              <a:t>(</a:t>
            </a:r>
            <a:r>
              <a:rPr lang="pt-PT" sz="1400" i="1" dirty="0" err="1">
                <a:sym typeface="Wingdings" pitchFamily="2" charset="2"/>
              </a:rPr>
              <a:t>Exercise=yes,Diet=Healthy</a:t>
            </a:r>
            <a:r>
              <a:rPr lang="pt-PT" sz="1400" i="1" dirty="0">
                <a:sym typeface="Wingdings" pitchFamily="2" charset="2"/>
              </a:rPr>
              <a:t> </a:t>
            </a:r>
            <a:r>
              <a:rPr lang="pt-PT" sz="1400" b="1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⋁</a:t>
            </a:r>
            <a:r>
              <a:rPr lang="pt-PT" sz="14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 </a:t>
            </a:r>
            <a:r>
              <a:rPr lang="pt-PT" sz="1400" i="1" dirty="0" err="1">
                <a:sym typeface="Wingdings" pitchFamily="2" charset="2"/>
              </a:rPr>
              <a:t>Exercise=yes,Diet=Unhealthy</a:t>
            </a:r>
            <a:r>
              <a:rPr lang="pt-PT" sz="1400" i="1" dirty="0">
                <a:sym typeface="Wingdings" pitchFamily="2" charset="2"/>
              </a:rPr>
              <a:t>))=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=1-p(</a:t>
            </a:r>
            <a:r>
              <a:rPr lang="pt-PT" sz="1400" i="1" dirty="0" err="1">
                <a:sym typeface="Wingdings" pitchFamily="2" charset="2"/>
              </a:rPr>
              <a:t>HD=Yes|</a:t>
            </a:r>
            <a:r>
              <a:rPr lang="pt-PT" sz="1400" i="1" dirty="0">
                <a:sym typeface="Wingdings" pitchFamily="2" charset="2"/>
              </a:rPr>
              <a:t>(</a:t>
            </a:r>
            <a:r>
              <a:rPr lang="pt-PT" sz="1400" i="1" dirty="0" err="1">
                <a:sym typeface="Wingdings" pitchFamily="2" charset="2"/>
              </a:rPr>
              <a:t>Exercise=yes,Diet=Healthy</a:t>
            </a:r>
            <a:r>
              <a:rPr lang="pt-PT" sz="1400" i="1" dirty="0">
                <a:sym typeface="Wingdings" pitchFamily="2" charset="2"/>
              </a:rPr>
              <a:t> </a:t>
            </a:r>
            <a:r>
              <a:rPr lang="pt-PT" sz="1400" b="1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⋁</a:t>
            </a:r>
            <a:r>
              <a:rPr lang="pt-PT" sz="14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 </a:t>
            </a:r>
            <a:r>
              <a:rPr lang="pt-PT" sz="1400" i="1" dirty="0" err="1">
                <a:sym typeface="Wingdings" pitchFamily="2" charset="2"/>
              </a:rPr>
              <a:t>Exercise=yes,Diet=Unhealthy</a:t>
            </a:r>
            <a:r>
              <a:rPr lang="pt-PT" sz="1400" i="1" dirty="0">
                <a:sym typeface="Wingdings" pitchFamily="2" charset="2"/>
              </a:rPr>
              <a:t>))=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=1-0,4=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sz="1400" i="1" dirty="0">
                <a:sym typeface="Wingdings" pitchFamily="2" charset="2"/>
              </a:rPr>
              <a:t>=0,6</a:t>
            </a:r>
            <a:endParaRPr lang="pt-PT" sz="1200" i="1" dirty="0">
              <a:sym typeface="Wingdings" pitchFamily="2" charset="2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12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b="1" dirty="0">
                <a:sym typeface="Wingdings" pitchFamily="2" charset="2"/>
              </a:rPr>
              <a:t>Exemplo 3: </a:t>
            </a:r>
            <a:r>
              <a:rPr lang="pt-PT" dirty="0">
                <a:sym typeface="Wingdings" pitchFamily="2" charset="2"/>
              </a:rPr>
              <a:t>Inferência Causal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Sem qualquer informação adicional, e no cenário descrito por esta rede, inferir qual a probabilidade de uma pessoa ter uma doença do coração (HD)</a:t>
            </a:r>
            <a:endParaRPr lang="pt-PT" sz="1400" i="1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034" y="2428868"/>
            <a:ext cx="8072494" cy="169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p(</a:t>
            </a:r>
            <a:r>
              <a:rPr lang="pt-PT" sz="1200" i="1" dirty="0" err="1">
                <a:sym typeface="Wingdings" pitchFamily="2" charset="2"/>
              </a:rPr>
              <a:t>HD=Yes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 err="1">
                <a:sym typeface="Wingdings" pitchFamily="2" charset="2"/>
              </a:rPr>
              <a:t>=p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HD=Yes|E=Yes,D=Yes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)+p(</a:t>
            </a:r>
            <a:r>
              <a:rPr lang="pt-PT" sz="1200" i="1" dirty="0" err="1">
                <a:sym typeface="Wingdings" pitchFamily="2" charset="2"/>
              </a:rPr>
              <a:t>HD=Yes|E=No,D=Yes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)+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+p(</a:t>
            </a:r>
            <a:r>
              <a:rPr lang="pt-PT" sz="1200" i="1" dirty="0" err="1">
                <a:sym typeface="Wingdings" pitchFamily="2" charset="2"/>
              </a:rPr>
              <a:t>HD=Yes|E=No,D=No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D=No</a:t>
            </a:r>
            <a:r>
              <a:rPr lang="pt-PT" sz="1200" i="1" dirty="0">
                <a:sym typeface="Wingdings" pitchFamily="2" charset="2"/>
              </a:rPr>
              <a:t>)+p(</a:t>
            </a:r>
            <a:r>
              <a:rPr lang="pt-PT" sz="1200" i="1" dirty="0" err="1">
                <a:sym typeface="Wingdings" pitchFamily="2" charset="2"/>
              </a:rPr>
              <a:t>HD=Yes|E=No,D=No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D=No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=(0,25x0,7x0,25)+(0,45x0,7x(1-0,25))+(0,75x(1-0,7)x(1-0,25)+(0,55x(1-0,7)x0,25)=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=(0,25x0,7x0,25)+(0,45x0,7x0,75)+(0,75x0,3x0,75)+(0,55x0,3x0,25)=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=0,49</a:t>
            </a:r>
            <a:endParaRPr lang="pt-PT" sz="1400" i="1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2226" y="4286256"/>
            <a:ext cx="8001056" cy="151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p(</a:t>
            </a:r>
            <a:r>
              <a:rPr lang="pt-PT" sz="1200" i="1" dirty="0" err="1">
                <a:sym typeface="Wingdings" pitchFamily="2" charset="2"/>
              </a:rPr>
              <a:t>HD=No</a:t>
            </a:r>
            <a:r>
              <a:rPr lang="pt-PT" sz="1200" i="1" dirty="0">
                <a:sym typeface="Wingdings" pitchFamily="2" charset="2"/>
              </a:rPr>
              <a:t>)=1-p(</a:t>
            </a:r>
            <a:r>
              <a:rPr lang="pt-PT" sz="1200" i="1" dirty="0" err="1">
                <a:sym typeface="Wingdings" pitchFamily="2" charset="2"/>
              </a:rPr>
              <a:t>HD=Yes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=1-0,49=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=0,51</a:t>
            </a:r>
          </a:p>
          <a:p>
            <a:pPr marL="457200" indent="-457200" algn="just">
              <a:lnSpc>
                <a:spcPct val="120000"/>
              </a:lnSpc>
              <a:buClr>
                <a:srgbClr val="0070C0"/>
              </a:buClr>
            </a:pPr>
            <a:endParaRPr lang="pt-PT" sz="1400" dirty="0">
              <a:solidFill>
                <a:srgbClr val="00B050"/>
              </a:solidFill>
            </a:endParaRPr>
          </a:p>
          <a:p>
            <a:pPr marL="457200" indent="-457200" algn="just">
              <a:lnSpc>
                <a:spcPct val="120000"/>
              </a:lnSpc>
              <a:buClr>
                <a:srgbClr val="0070C0"/>
              </a:buClr>
            </a:pPr>
            <a:r>
              <a:rPr lang="pt-PT" sz="1400" dirty="0">
                <a:solidFill>
                  <a:srgbClr val="00B050"/>
                </a:solidFill>
              </a:rPr>
              <a:t>	Como 0,51 &gt; 0,49, na ausência de informação adicional há uma ligeira probabilidade a favor de não se contrair doença do coração (HD)</a:t>
            </a:r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b="1" dirty="0">
                <a:sym typeface="Wingdings" pitchFamily="2" charset="2"/>
              </a:rPr>
              <a:t>Exemplo 4: </a:t>
            </a:r>
            <a:r>
              <a:rPr lang="pt-PT" dirty="0">
                <a:sym typeface="Wingdings" pitchFamily="2" charset="2"/>
              </a:rPr>
              <a:t>Inferência Causal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Qual a probabilidade de uma pessoa ter tensão alta (BP=H) sabido que pratica exercício e tem dieta saudável ?</a:t>
            </a:r>
            <a:endParaRPr lang="pt-PT" sz="1400" i="1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034" y="3929066"/>
            <a:ext cx="807249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p(BP=</a:t>
            </a:r>
            <a:r>
              <a:rPr lang="pt-PT" sz="1200" i="1" dirty="0" err="1">
                <a:sym typeface="Wingdings" pitchFamily="2" charset="2"/>
              </a:rPr>
              <a:t>Yes</a:t>
            </a:r>
            <a:r>
              <a:rPr lang="pt-PT" sz="1200" i="1" dirty="0">
                <a:sym typeface="Wingdings" pitchFamily="2" charset="2"/>
              </a:rPr>
              <a:t>, E=</a:t>
            </a:r>
            <a:r>
              <a:rPr lang="pt-PT" sz="1200" i="1" dirty="0" err="1">
                <a:sym typeface="Wingdings" pitchFamily="2" charset="2"/>
              </a:rPr>
              <a:t>Yes</a:t>
            </a:r>
            <a:r>
              <a:rPr lang="pt-PT" sz="1200" i="1" dirty="0">
                <a:sym typeface="Wingdings" pitchFamily="2" charset="2"/>
              </a:rPr>
              <a:t>, D=</a:t>
            </a:r>
            <a:r>
              <a:rPr lang="pt-PT" sz="1200" i="1" dirty="0" err="1">
                <a:sym typeface="Wingdings" pitchFamily="2" charset="2"/>
              </a:rPr>
              <a:t>Yes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 err="1">
                <a:sym typeface="Wingdings" pitchFamily="2" charset="2"/>
              </a:rPr>
              <a:t>=p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BP=H|HD=Yes,E=YES,D=Yes</a:t>
            </a:r>
            <a:r>
              <a:rPr lang="pt-PT" sz="1200" i="1" dirty="0">
                <a:sym typeface="Wingdings" pitchFamily="2" charset="2"/>
              </a:rPr>
              <a:t> </a:t>
            </a:r>
            <a:r>
              <a:rPr lang="pt-PT" sz="12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⋁ </a:t>
            </a:r>
            <a:r>
              <a:rPr lang="pt-PT" sz="1200" i="1" dirty="0" err="1">
                <a:sym typeface="Wingdings" pitchFamily="2" charset="2"/>
              </a:rPr>
              <a:t>HD=No,E=YES,D=Yes</a:t>
            </a:r>
            <a:r>
              <a:rPr lang="pt-PT" sz="1200" i="1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 p(</a:t>
            </a:r>
            <a:r>
              <a:rPr lang="pt-PT" sz="1200" i="1" dirty="0" err="1">
                <a:sym typeface="Wingdings" pitchFamily="2" charset="2"/>
              </a:rPr>
              <a:t>BP=H|HD=Yes,E=YES,D=Yes</a:t>
            </a:r>
            <a:r>
              <a:rPr lang="pt-PT" sz="1200" i="1" dirty="0">
                <a:sym typeface="Wingdings" pitchFamily="2" charset="2"/>
              </a:rPr>
              <a:t>)+ p(</a:t>
            </a:r>
            <a:r>
              <a:rPr lang="pt-PT" sz="1200" i="1" dirty="0" err="1">
                <a:sym typeface="Wingdings" pitchFamily="2" charset="2"/>
              </a:rPr>
              <a:t>BP=H|HD=No,E=YES,D=Yes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 err="1">
                <a:sym typeface="Wingdings" pitchFamily="2" charset="2"/>
              </a:rPr>
              <a:t>=p</a:t>
            </a:r>
            <a:r>
              <a:rPr lang="pt-PT" sz="1200" i="1" dirty="0">
                <a:sym typeface="Wingdings" pitchFamily="2" charset="2"/>
              </a:rPr>
              <a:t>(</a:t>
            </a:r>
            <a:r>
              <a:rPr lang="pt-PT" sz="1200" i="1" dirty="0" err="1">
                <a:sym typeface="Wingdings" pitchFamily="2" charset="2"/>
              </a:rPr>
              <a:t>BP=H|HD=Yes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HD=Yes|E=Yes,D=Yes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)+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   +p(</a:t>
            </a:r>
            <a:r>
              <a:rPr lang="pt-PT" sz="1200" i="1" dirty="0" err="1">
                <a:sym typeface="Wingdings" pitchFamily="2" charset="2"/>
              </a:rPr>
              <a:t>BP=H|HD=No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HD=No|E=Yes,D=Yes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E=Yes</a:t>
            </a:r>
            <a:r>
              <a:rPr lang="pt-PT" sz="1200" i="1" dirty="0">
                <a:sym typeface="Wingdings" pitchFamily="2" charset="2"/>
              </a:rPr>
              <a:t>).p(</a:t>
            </a:r>
            <a:r>
              <a:rPr lang="pt-PT" sz="1200" i="1" dirty="0" err="1">
                <a:sym typeface="Wingdings" pitchFamily="2" charset="2"/>
              </a:rPr>
              <a:t>D=Yes</a:t>
            </a:r>
            <a:r>
              <a:rPr lang="pt-PT" sz="1200" i="1" dirty="0">
                <a:sym typeface="Wingdings" pitchFamily="2" charset="2"/>
              </a:rPr>
              <a:t>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=(0,85x0,25x1x1)+(0,2x(1-0,25)x1x1)=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PT" sz="1200" i="1" dirty="0">
                <a:sym typeface="Wingdings" pitchFamily="2" charset="2"/>
              </a:rPr>
              <a:t>=0,3625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6047" y="2143116"/>
            <a:ext cx="2816106" cy="20717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024507" y="3120138"/>
          <a:ext cx="2951605" cy="54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3" name="Equação" r:id="rId5" imgW="2336760" imgH="431640" progId="Equation.3">
                  <p:embed/>
                </p:oleObj>
              </mc:Choice>
              <mc:Fallback>
                <p:oleObj name="Equação" r:id="rId5" imgW="2336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507" y="3120138"/>
                        <a:ext cx="2951605" cy="542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b="1" dirty="0">
                <a:sym typeface="Wingdings" pitchFamily="2" charset="2"/>
              </a:rPr>
              <a:t>Exemplo 5: </a:t>
            </a:r>
            <a:r>
              <a:rPr lang="pt-PT" dirty="0">
                <a:sym typeface="Wingdings" pitchFamily="2" charset="2"/>
              </a:rPr>
              <a:t>Inferência de Diagnóstico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00100" y="1500174"/>
            <a:ext cx="75724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400" dirty="0">
                <a:solidFill>
                  <a:srgbClr val="00B050"/>
                </a:solidFill>
                <a:sym typeface="Symbol" pitchFamily="18" charset="2"/>
              </a:rPr>
              <a:t>Qual a probabilidade de doença do coração para um doente que tem tensão arterial elevada, não faz exercício nem tem uma dieta saudável?</a:t>
            </a:r>
            <a:endParaRPr lang="pt-PT" sz="1400" dirty="0"/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094208" y="2643182"/>
          <a:ext cx="3214710" cy="59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ção" r:id="rId4" imgW="2336760" imgH="431640" progId="Equation.3">
                  <p:embed/>
                </p:oleObj>
              </mc:Choice>
              <mc:Fallback>
                <p:oleObj name="Equação" r:id="rId4" imgW="2336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08" y="2643182"/>
                        <a:ext cx="3214710" cy="590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094208" y="2071678"/>
          <a:ext cx="23479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ção" r:id="rId6" imgW="1739880" imgH="431640" progId="Equation.3">
                  <p:embed/>
                </p:oleObj>
              </mc:Choice>
              <mc:Fallback>
                <p:oleObj name="Equação" r:id="rId6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08" y="2071678"/>
                        <a:ext cx="23479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7256" y="2071679"/>
            <a:ext cx="3495857" cy="2571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574688" y="3416317"/>
          <a:ext cx="5997576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ção" r:id="rId9" imgW="5092560" imgH="2108160" progId="Equation.3">
                  <p:embed/>
                </p:oleObj>
              </mc:Choice>
              <mc:Fallback>
                <p:oleObj name="Equação" r:id="rId9" imgW="5092560" imgH="2108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88" y="3416317"/>
                        <a:ext cx="5997576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25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70C0"/>
              </a:buClr>
            </a:pPr>
            <a:r>
              <a:rPr lang="pt-PT" sz="2000" dirty="0"/>
              <a:t>	</a:t>
            </a:r>
            <a:r>
              <a:rPr lang="pt-PT" sz="2000" b="1" dirty="0"/>
              <a:t>Redes </a:t>
            </a:r>
            <a:r>
              <a:rPr lang="pt-PT" sz="2000" b="1" dirty="0" err="1"/>
              <a:t>Bayesianas</a:t>
            </a:r>
            <a:r>
              <a:rPr lang="pt-PT" sz="2000" b="1" dirty="0"/>
              <a:t> - Resumo</a:t>
            </a: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2000" dirty="0"/>
              <a:t>Este classificador: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Apresenta uma solução gráfica para a representação de conhecimento / probabilidades / dependência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Pode representar ligações causais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Construir uma rede real pode consumir muito tempo e esforço</a:t>
            </a:r>
          </a:p>
          <a:p>
            <a:pPr marL="1371600" lvl="2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>
                <a:sym typeface="Wingdings" pitchFamily="2" charset="2"/>
              </a:rPr>
              <a:t>Contudo, a sua manutenção é simples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É adequado a domínios com dados incompletos 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É robusto em relação a </a:t>
            </a:r>
            <a:r>
              <a:rPr lang="pt-PT" sz="1600" i="1" dirty="0" err="1">
                <a:sym typeface="Wingdings" pitchFamily="2" charset="2"/>
              </a:rPr>
              <a:t>overfitting</a:t>
            </a:r>
            <a:endParaRPr lang="pt-PT" sz="1600" i="1" dirty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</p:txBody>
      </p:sp>
      <p:sp>
        <p:nvSpPr>
          <p:cNvPr id="7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dirty="0"/>
              <a:t>Análise de Dados – Viriato M. Marques – DEIS / ISEC</a:t>
            </a:r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>
                <a:solidFill>
                  <a:srgbClr val="0070C0"/>
                </a:solidFill>
              </a:rPr>
              <a:t>Redes </a:t>
            </a:r>
            <a:r>
              <a:rPr lang="pt-PT" sz="2000" b="1" dirty="0" err="1">
                <a:solidFill>
                  <a:srgbClr val="0070C0"/>
                </a:solidFill>
              </a:rPr>
              <a:t>Bayesianas</a:t>
            </a:r>
            <a:endParaRPr lang="pt-PT" sz="16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1727180" y="5478677"/>
            <a:ext cx="3143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Naïve Art</a:t>
            </a:r>
          </a:p>
        </p:txBody>
      </p:sp>
      <p:pic>
        <p:nvPicPr>
          <p:cNvPr id="214018" name="Picture 2" descr="http://i294.photobucket.com/albums/mm89/cmannexe/naiv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219317"/>
            <a:ext cx="3571880" cy="3548068"/>
          </a:xfrm>
          <a:prstGeom prst="rect">
            <a:avLst/>
          </a:prstGeom>
          <a:noFill/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/>
              <a:t>2. Probabilidade - Revisão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Ideia base de um classificador </a:t>
            </a:r>
            <a:r>
              <a:rPr lang="pt-PT" dirty="0" err="1">
                <a:sym typeface="Wingdings" pitchFamily="2" charset="2"/>
              </a:rPr>
              <a:t>Bayesiano</a:t>
            </a:r>
            <a:r>
              <a:rPr lang="pt-PT" dirty="0">
                <a:sym typeface="Wingdings" pitchFamily="2" charset="2"/>
              </a:rPr>
              <a:t>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Estimar a probabilidade de uma dada classificação ou </a:t>
            </a:r>
            <a:r>
              <a:rPr lang="pt-PT" sz="1600" b="1" dirty="0">
                <a:sym typeface="Wingdings" pitchFamily="2" charset="2"/>
              </a:rPr>
              <a:t>hipótese</a:t>
            </a:r>
            <a:r>
              <a:rPr lang="pt-PT" sz="1600" dirty="0">
                <a:sym typeface="Wingdings" pitchFamily="2" charset="2"/>
              </a:rPr>
              <a:t> H, conhecidos os valores dos atributos de um novo exemplo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Formalmente, calcular: p(</a:t>
            </a:r>
            <a:r>
              <a:rPr lang="pt-PT" sz="1600" dirty="0" err="1">
                <a:sym typeface="Wingdings" pitchFamily="2" charset="2"/>
              </a:rPr>
              <a:t>H</a:t>
            </a:r>
            <a:r>
              <a:rPr lang="pt-PT" sz="1600" baseline="-25000" dirty="0" err="1">
                <a:sym typeface="Wingdings" pitchFamily="2" charset="2"/>
              </a:rPr>
              <a:t>i</a:t>
            </a:r>
            <a:r>
              <a:rPr lang="pt-PT" sz="1600" dirty="0" err="1">
                <a:sym typeface="Wingdings" pitchFamily="2" charset="2"/>
              </a:rPr>
              <a:t>|</a:t>
            </a:r>
            <a:r>
              <a:rPr lang="pt-PT" sz="1600" dirty="0">
                <a:sym typeface="Wingdings" pitchFamily="2" charset="2"/>
              </a:rPr>
              <a:t> </a:t>
            </a:r>
            <a:r>
              <a:rPr lang="pt-PT" sz="1600" b="1" dirty="0" err="1">
                <a:sym typeface="Wingdings" pitchFamily="2" charset="2"/>
              </a:rPr>
              <a:t>X</a:t>
            </a:r>
            <a:r>
              <a:rPr lang="pt-PT" sz="1600" baseline="-25000" dirty="0" err="1">
                <a:sym typeface="Wingdings" pitchFamily="2" charset="2"/>
              </a:rPr>
              <a:t>ij</a:t>
            </a:r>
            <a:r>
              <a:rPr lang="pt-PT" sz="1600" dirty="0">
                <a:sym typeface="Wingdings" pitchFamily="2" charset="2"/>
              </a:rPr>
              <a:t>), com </a:t>
            </a:r>
            <a:r>
              <a:rPr lang="pt-PT" sz="1600" dirty="0" err="1">
                <a:sym typeface="Wingdings" pitchFamily="2" charset="2"/>
              </a:rPr>
              <a:t>H</a:t>
            </a:r>
            <a:r>
              <a:rPr lang="pt-PT" sz="1600" baseline="-25000" dirty="0" err="1">
                <a:sym typeface="Wingdings" pitchFamily="2" charset="2"/>
              </a:rPr>
              <a:t>i</a:t>
            </a:r>
            <a:r>
              <a:rPr lang="pt-PT" sz="1600" dirty="0">
                <a:sym typeface="Wingdings" pitchFamily="2" charset="2"/>
              </a:rPr>
              <a:t> = Hipótese de ordem i, </a:t>
            </a:r>
            <a:r>
              <a:rPr lang="pt-PT" sz="1600" b="1" dirty="0" err="1">
                <a:sym typeface="Wingdings" pitchFamily="2" charset="2"/>
              </a:rPr>
              <a:t>X</a:t>
            </a:r>
            <a:r>
              <a:rPr lang="pt-PT" sz="1600" baseline="-25000" dirty="0" err="1">
                <a:sym typeface="Wingdings" pitchFamily="2" charset="2"/>
              </a:rPr>
              <a:t>j</a:t>
            </a:r>
            <a:r>
              <a:rPr lang="pt-PT" sz="1600" dirty="0">
                <a:sym typeface="Wingdings" pitchFamily="2" charset="2"/>
              </a:rPr>
              <a:t> = vector de atributos (x</a:t>
            </a:r>
            <a:r>
              <a:rPr lang="pt-PT" sz="1600" baseline="-25000" dirty="0">
                <a:sym typeface="Wingdings" pitchFamily="2" charset="2"/>
              </a:rPr>
              <a:t>i1</a:t>
            </a:r>
            <a:r>
              <a:rPr lang="pt-PT" sz="1600" dirty="0">
                <a:sym typeface="Wingdings" pitchFamily="2" charset="2"/>
              </a:rPr>
              <a:t>, x</a:t>
            </a:r>
            <a:r>
              <a:rPr lang="pt-PT" sz="1600" baseline="-25000" dirty="0">
                <a:sym typeface="Wingdings" pitchFamily="2" charset="2"/>
              </a:rPr>
              <a:t>i2</a:t>
            </a:r>
            <a:r>
              <a:rPr lang="pt-PT" sz="1600" dirty="0">
                <a:sym typeface="Wingdings" pitchFamily="2" charset="2"/>
              </a:rPr>
              <a:t>…</a:t>
            </a:r>
            <a:r>
              <a:rPr lang="pt-PT" sz="1600" dirty="0" err="1">
                <a:sym typeface="Wingdings" pitchFamily="2" charset="2"/>
              </a:rPr>
              <a:t>x</a:t>
            </a:r>
            <a:r>
              <a:rPr lang="pt-PT" sz="1600" baseline="-25000" dirty="0" err="1">
                <a:sym typeface="Wingdings" pitchFamily="2" charset="2"/>
              </a:rPr>
              <a:t>in</a:t>
            </a:r>
            <a:r>
              <a:rPr lang="pt-PT" sz="1600" dirty="0">
                <a:sym typeface="Wingdings" pitchFamily="2" charset="2"/>
              </a:rPr>
              <a:t>) e p(H|X) = probabilidade</a:t>
            </a:r>
            <a:r>
              <a:rPr lang="pt-PT" sz="1600" i="1" dirty="0">
                <a:sym typeface="Wingdings" pitchFamily="2" charset="2"/>
              </a:rPr>
              <a:t> a posteriori</a:t>
            </a:r>
            <a:r>
              <a:rPr lang="pt-PT" sz="1600" dirty="0">
                <a:sym typeface="Wingdings" pitchFamily="2" charset="2"/>
              </a:rPr>
              <a:t> ou probabilidade condicionada (p de H suposto </a:t>
            </a:r>
            <a:r>
              <a:rPr lang="pt-PT" sz="1600" b="1" dirty="0">
                <a:sym typeface="Wingdings" pitchFamily="2" charset="2"/>
              </a:rPr>
              <a:t>X</a:t>
            </a:r>
            <a:r>
              <a:rPr lang="pt-PT" sz="1600" dirty="0">
                <a:sym typeface="Wingdings" pitchFamily="2" charset="2"/>
              </a:rPr>
              <a:t>)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Para isso bastaria: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Dispor de um </a:t>
            </a:r>
            <a:r>
              <a:rPr lang="pt-PT" sz="1600" dirty="0" err="1">
                <a:sym typeface="Wingdings" pitchFamily="2" charset="2"/>
              </a:rPr>
              <a:t>dataset</a:t>
            </a:r>
            <a:r>
              <a:rPr lang="pt-PT" sz="1600" dirty="0">
                <a:sym typeface="Wingdings" pitchFamily="2" charset="2"/>
              </a:rPr>
              <a:t> de treino composto pelas diversas combinações possíveis de </a:t>
            </a:r>
            <a:r>
              <a:rPr lang="pt-PT" sz="1600" b="1" dirty="0">
                <a:sym typeface="Wingdings" pitchFamily="2" charset="2"/>
              </a:rPr>
              <a:t>todos</a:t>
            </a:r>
            <a:r>
              <a:rPr lang="pt-PT" sz="1600" dirty="0">
                <a:sym typeface="Wingdings" pitchFamily="2" charset="2"/>
              </a:rPr>
              <a:t> os atributos com </a:t>
            </a:r>
            <a:r>
              <a:rPr lang="pt-PT" sz="1600" b="1" dirty="0">
                <a:sym typeface="Wingdings" pitchFamily="2" charset="2"/>
              </a:rPr>
              <a:t>todas</a:t>
            </a:r>
            <a:r>
              <a:rPr lang="pt-PT" sz="1600" dirty="0">
                <a:sym typeface="Wingdings" pitchFamily="2" charset="2"/>
              </a:rPr>
              <a:t> as classes, i.e.: </a:t>
            </a:r>
            <a:endParaRPr lang="pt-PT" sz="1600" baseline="-25000" dirty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Para cada combinação possível dos atributos, contar as ocorrências de cada classe, </a:t>
            </a:r>
            <a:r>
              <a:rPr lang="pt-PT" sz="1600" dirty="0" err="1">
                <a:sym typeface="Wingdings" pitchFamily="2" charset="2"/>
              </a:rPr>
              <a:t>H</a:t>
            </a:r>
            <a:r>
              <a:rPr lang="pt-PT" sz="1600" baseline="-25000" dirty="0" err="1">
                <a:sym typeface="Wingdings" pitchFamily="2" charset="2"/>
              </a:rPr>
              <a:t>i</a:t>
            </a:r>
            <a:r>
              <a:rPr lang="pt-PT" sz="1600" baseline="-25000" dirty="0">
                <a:sym typeface="Wingdings" pitchFamily="2" charset="2"/>
              </a:rPr>
              <a:t> </a:t>
            </a:r>
            <a:r>
              <a:rPr lang="pt-PT" sz="1600" dirty="0">
                <a:sym typeface="Wingdings" pitchFamily="2" charset="2"/>
              </a:rPr>
              <a:t>e as respectivas ocorrências da combinação </a:t>
            </a:r>
            <a:r>
              <a:rPr lang="pt-PT" sz="1600" b="1" dirty="0" err="1">
                <a:sym typeface="Wingdings" pitchFamily="2" charset="2"/>
              </a:rPr>
              <a:t>X</a:t>
            </a:r>
            <a:r>
              <a:rPr lang="pt-PT" sz="1600" baseline="-25000" dirty="0" err="1">
                <a:sym typeface="Wingdings" pitchFamily="2" charset="2"/>
              </a:rPr>
              <a:t>ij</a:t>
            </a: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Calcular as frequências relativas </a:t>
            </a:r>
            <a:r>
              <a:rPr lang="pt-PT" sz="1600" dirty="0" err="1">
                <a:sym typeface="Wingdings" pitchFamily="2" charset="2"/>
              </a:rPr>
              <a:t>H</a:t>
            </a:r>
            <a:r>
              <a:rPr lang="pt-PT" sz="1600" baseline="-25000" dirty="0" err="1">
                <a:sym typeface="Wingdings" pitchFamily="2" charset="2"/>
              </a:rPr>
              <a:t>i</a:t>
            </a:r>
            <a:r>
              <a:rPr lang="pt-PT" sz="1600" dirty="0">
                <a:sym typeface="Wingdings" pitchFamily="2" charset="2"/>
              </a:rPr>
              <a:t>/</a:t>
            </a:r>
            <a:r>
              <a:rPr lang="pt-PT" sz="1600" dirty="0" err="1">
                <a:sym typeface="Wingdings" pitchFamily="2" charset="2"/>
              </a:rPr>
              <a:t>X</a:t>
            </a:r>
            <a:r>
              <a:rPr lang="pt-PT" sz="1600" baseline="-25000" dirty="0" err="1">
                <a:sym typeface="Wingdings" pitchFamily="2" charset="2"/>
              </a:rPr>
              <a:t>ij</a:t>
            </a:r>
            <a:endParaRPr lang="pt-PT" sz="1600" baseline="-25000" dirty="0">
              <a:sym typeface="Wingdings" pitchFamily="2" charset="2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142984"/>
            <a:ext cx="3482975" cy="333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4643446"/>
            <a:ext cx="6789737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4500562" y="1928802"/>
            <a:ext cx="3929090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2000" dirty="0"/>
              <a:t>Fórmula de </a:t>
            </a:r>
            <a:r>
              <a:rPr lang="pt-PT" sz="2000" dirty="0" err="1"/>
              <a:t>Bayes</a:t>
            </a:r>
            <a:endParaRPr lang="pt-PT" sz="2000" dirty="0"/>
          </a:p>
          <a:p>
            <a:pPr marL="914400" lvl="1" indent="-457200" algn="just">
              <a:lnSpc>
                <a:spcPct val="12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Relaciona probabilidade </a:t>
            </a:r>
            <a:r>
              <a:rPr lang="pt-PT" sz="1600" i="1" dirty="0">
                <a:sym typeface="Wingdings" pitchFamily="2" charset="2"/>
              </a:rPr>
              <a:t>a posteriori</a:t>
            </a:r>
            <a:r>
              <a:rPr lang="pt-PT" sz="1600" dirty="0">
                <a:sym typeface="Wingdings" pitchFamily="2" charset="2"/>
              </a:rPr>
              <a:t> com </a:t>
            </a:r>
            <a:r>
              <a:rPr lang="pt-PT" sz="1600" dirty="0" err="1">
                <a:sym typeface="Wingdings" pitchFamily="2" charset="2"/>
              </a:rPr>
              <a:t>probabili-dade</a:t>
            </a:r>
            <a:r>
              <a:rPr lang="pt-PT" sz="1600" dirty="0">
                <a:sym typeface="Wingdings" pitchFamily="2" charset="2"/>
              </a:rPr>
              <a:t> </a:t>
            </a:r>
            <a:r>
              <a:rPr lang="pt-PT" sz="1600" i="1" dirty="0">
                <a:sym typeface="Wingdings" pitchFamily="2" charset="2"/>
              </a:rPr>
              <a:t>a priori</a:t>
            </a:r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2000" dirty="0"/>
          </a:p>
        </p:txBody>
      </p:sp>
      <p:graphicFrame>
        <p:nvGraphicFramePr>
          <p:cNvPr id="15" name="Objecto 14"/>
          <p:cNvGraphicFramePr>
            <a:graphicFrameLocks noChangeAspect="1"/>
          </p:cNvGraphicFramePr>
          <p:nvPr/>
        </p:nvGraphicFramePr>
        <p:xfrm>
          <a:off x="5072066" y="3500438"/>
          <a:ext cx="2409408" cy="6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ção" r:id="rId6" imgW="1663560" imgH="419040" progId="Equation.3">
                  <p:embed/>
                </p:oleObj>
              </mc:Choice>
              <mc:Fallback>
                <p:oleObj name="Equação" r:id="rId6" imgW="16635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500438"/>
                        <a:ext cx="2409408" cy="606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orma livre 19"/>
          <p:cNvSpPr/>
          <p:nvPr/>
        </p:nvSpPr>
        <p:spPr>
          <a:xfrm>
            <a:off x="5207000" y="4902200"/>
            <a:ext cx="2499783" cy="901700"/>
          </a:xfrm>
          <a:custGeom>
            <a:avLst/>
            <a:gdLst>
              <a:gd name="connsiteX0" fmla="*/ 939800 w 2499783"/>
              <a:gd name="connsiteY0" fmla="*/ 0 h 901700"/>
              <a:gd name="connsiteX1" fmla="*/ 2387600 w 2499783"/>
              <a:gd name="connsiteY1" fmla="*/ 330200 h 901700"/>
              <a:gd name="connsiteX2" fmla="*/ 1612900 w 2499783"/>
              <a:gd name="connsiteY2" fmla="*/ 825500 h 901700"/>
              <a:gd name="connsiteX3" fmla="*/ 0 w 2499783"/>
              <a:gd name="connsiteY3" fmla="*/ 7874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783" h="901700">
                <a:moveTo>
                  <a:pt x="939800" y="0"/>
                </a:moveTo>
                <a:cubicBezTo>
                  <a:pt x="1607608" y="96308"/>
                  <a:pt x="2275417" y="192617"/>
                  <a:pt x="2387600" y="330200"/>
                </a:cubicBezTo>
                <a:cubicBezTo>
                  <a:pt x="2499783" y="467783"/>
                  <a:pt x="2010833" y="749300"/>
                  <a:pt x="1612900" y="825500"/>
                </a:cubicBezTo>
                <a:cubicBezTo>
                  <a:pt x="1214967" y="901700"/>
                  <a:pt x="607483" y="844550"/>
                  <a:pt x="0" y="78740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>
          <a:xfrm rot="10800000" flipV="1">
            <a:off x="3857620" y="4786322"/>
            <a:ext cx="135732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142984"/>
            <a:ext cx="3482975" cy="462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643438" y="1785926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2000" dirty="0"/>
              <a:t>Exemplo igual ao anterior mas com mais </a:t>
            </a:r>
            <a:r>
              <a:rPr lang="pt-PT" sz="2000" dirty="0" err="1"/>
              <a:t>tuplos</a:t>
            </a:r>
            <a:endParaRPr lang="pt-PT" sz="20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3" y="2989894"/>
            <a:ext cx="4857783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O exemplo anterior mostra que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Para calcular directamente P(H|X) das tabelas, é necessário conhecer um número enorme de exemplos, dado que têm de se considerar: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Todas as combinações possíveis dos N atributos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Multiplicar essas combinações por todas as classes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Ter um número “elevado” de instâncias de cada combinação de atributos / classe para se poder aproximar a probabilidade através das frequências relativas calculadas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olidFill>
                  <a:srgbClr val="00B050"/>
                </a:solidFill>
                <a:sym typeface="Wingdings" pitchFamily="2" charset="2"/>
              </a:rPr>
              <a:t>Exemplo: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5 atributos, cada um com 3 valores, 4 classes: 3</a:t>
            </a:r>
            <a:r>
              <a:rPr lang="pt-PT" sz="1600" baseline="30000" dirty="0">
                <a:solidFill>
                  <a:srgbClr val="00B050"/>
                </a:solidFill>
                <a:sym typeface="Wingdings" pitchFamily="2" charset="2"/>
              </a:rPr>
              <a:t>5</a:t>
            </a:r>
            <a:r>
              <a:rPr lang="pt-PT" sz="1600" dirty="0">
                <a:solidFill>
                  <a:srgbClr val="00B050"/>
                </a:solidFill>
                <a:sym typeface="Wingdings" pitchFamily="2" charset="2"/>
              </a:rPr>
              <a:t>*4=972. Se se pretendesse uma média de 100 exemplos por cada combinação de atributos / classe, ter-se-ia necessidade de cerca de 972 * 100 = 97200 exemplos !</a:t>
            </a:r>
            <a:endParaRPr lang="pt-PT" sz="1600" baseline="-25000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Em termos práticos é pois necessário procurar uma abordagem que permita reduzir o número de exemplos de treino necessários: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Pode conseguir-se partindo da Fórmula de </a:t>
            </a:r>
            <a:r>
              <a:rPr lang="pt-PT" sz="1600" dirty="0" err="1">
                <a:sym typeface="Wingdings" pitchFamily="2" charset="2"/>
              </a:rPr>
              <a:t>Bayes</a:t>
            </a:r>
            <a:r>
              <a:rPr lang="pt-PT" sz="1600" dirty="0">
                <a:sym typeface="Wingdings" pitchFamily="2" charset="2"/>
              </a:rPr>
              <a:t>, já apresentada: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Contudo, aparentemente nada se ganha ao exprimir p(H|X) em função de p(X|H): o número de exemplos necessário seria do mesmo modo muito elevado!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 com a agravante de terem de se calcular ainda p(H) e p(X)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519234" y="2689224"/>
          <a:ext cx="2552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ção" r:id="rId4" imgW="1663560" imgH="419040" progId="Equation.3">
                  <p:embed/>
                </p:oleObj>
              </mc:Choice>
              <mc:Fallback>
                <p:oleObj name="Equação" r:id="rId4" imgW="16635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4" y="2689224"/>
                        <a:ext cx="2552700" cy="642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05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b="1" dirty="0">
                <a:sym typeface="Wingdings" pitchFamily="2" charset="2"/>
              </a:rPr>
              <a:t>	Independência Condicional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Exemplo: a habilidade de leitura e o comprimento do braço são variáveis aleatórias condicionalmente independentes. Porquê?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Estatisticamente poderá verificar-se que quanto maior o comprimento do braço, C, maior a habilidade de leitura, L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Contudo, esta relação é explicada atendendo à idade, I: quanto maior a idade, maior o comprimento do braço e a habilidade de leitura. Fixando I, a correlação entre L e C desaparece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Ou seja, L é afinal condicionalmente </a:t>
            </a:r>
            <a:r>
              <a:rPr lang="pt-PT" sz="1600" b="1" dirty="0">
                <a:sym typeface="Wingdings" pitchFamily="2" charset="2"/>
              </a:rPr>
              <a:t>dependente</a:t>
            </a:r>
            <a:r>
              <a:rPr lang="pt-PT" sz="1600" dirty="0">
                <a:sym typeface="Wingdings" pitchFamily="2" charset="2"/>
              </a:rPr>
              <a:t> de I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E, além disso, L é condicionalmente </a:t>
            </a:r>
            <a:r>
              <a:rPr lang="pt-PT" sz="1600" b="1" dirty="0">
                <a:sym typeface="Wingdings" pitchFamily="2" charset="2"/>
              </a:rPr>
              <a:t>independente</a:t>
            </a:r>
            <a:r>
              <a:rPr lang="pt-PT" sz="1600" dirty="0">
                <a:sym typeface="Wingdings" pitchFamily="2" charset="2"/>
              </a:rPr>
              <a:t> de C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Formalmente, sendo X, Y e Z variáveis aleatórias, X é independente de Y se</a:t>
            </a:r>
          </a:p>
        </p:txBody>
      </p:sp>
      <p:graphicFrame>
        <p:nvGraphicFramePr>
          <p:cNvPr id="9" name="Objecto 8"/>
          <p:cNvGraphicFramePr>
            <a:graphicFrameLocks noChangeAspect="1"/>
          </p:cNvGraphicFramePr>
          <p:nvPr/>
        </p:nvGraphicFramePr>
        <p:xfrm>
          <a:off x="1063134" y="5286388"/>
          <a:ext cx="272304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ção" r:id="rId4" imgW="1371600" imgH="215640" progId="Equation.3">
                  <p:embed/>
                </p:oleObj>
              </mc:Choice>
              <mc:Fallback>
                <p:oleObj name="Equação" r:id="rId4" imgW="13716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134" y="5286388"/>
                        <a:ext cx="2723048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/>
              <a:t>3. Redes </a:t>
            </a:r>
            <a:r>
              <a:rPr lang="pt-PT" sz="2000" b="1" dirty="0" err="1"/>
              <a:t>Bayesianas</a:t>
            </a:r>
            <a:endParaRPr lang="pt-PT" sz="2000" b="1" dirty="0"/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Este classificador não exige a independência condicional de todos os atributos dentro de uma mesma classe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Pelo contrário, este modelo permite traduzir dependências condicionais, mas apenas as “importantes”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Situa-se assim entre as exigências da Fórmula de </a:t>
            </a:r>
            <a:r>
              <a:rPr lang="pt-PT" sz="1600" dirty="0" err="1">
                <a:sym typeface="Wingdings" pitchFamily="2" charset="2"/>
              </a:rPr>
              <a:t>Bayes</a:t>
            </a:r>
            <a:r>
              <a:rPr lang="pt-PT" sz="1600" dirty="0">
                <a:sym typeface="Wingdings" pitchFamily="2" charset="2"/>
              </a:rPr>
              <a:t> original (dependência condicional de todos os atributos, da classe) e as do classificador </a:t>
            </a:r>
            <a:r>
              <a:rPr lang="pt-PT" sz="1600" dirty="0" err="1">
                <a:sym typeface="Wingdings" pitchFamily="2" charset="2"/>
              </a:rPr>
              <a:t>Naïve</a:t>
            </a:r>
            <a:r>
              <a:rPr lang="pt-PT" sz="1600" dirty="0">
                <a:sym typeface="Wingdings" pitchFamily="2" charset="2"/>
              </a:rPr>
              <a:t> </a:t>
            </a:r>
            <a:r>
              <a:rPr lang="pt-PT" sz="1600" dirty="0" err="1">
                <a:sym typeface="Wingdings" pitchFamily="2" charset="2"/>
              </a:rPr>
              <a:t>Bayes</a:t>
            </a:r>
            <a:r>
              <a:rPr lang="pt-PT" sz="1600" dirty="0">
                <a:sym typeface="Wingdings" pitchFamily="2" charset="2"/>
              </a:rPr>
              <a:t> (independência condicional de todos os atributos, da classe)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>
                <a:sym typeface="Wingdings" pitchFamily="2" charset="2"/>
              </a:rPr>
              <a:t>O aspecto geral de uma rede </a:t>
            </a:r>
            <a:r>
              <a:rPr lang="pt-PT" dirty="0" err="1">
                <a:sym typeface="Wingdings" pitchFamily="2" charset="2"/>
              </a:rPr>
              <a:t>Bayesiana</a:t>
            </a:r>
            <a:r>
              <a:rPr lang="pt-PT" dirty="0">
                <a:sym typeface="Wingdings" pitchFamily="2" charset="2"/>
              </a:rPr>
              <a:t> é o de um grafo acíclico e dirigido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As dependências são traduzidas por setas, entre atributos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Os atributos constituem nós e contêm tabelas de probabilidade condicionada que os associam ao(s) nó(s) pai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>
                <a:sym typeface="Wingdings" pitchFamily="2" charset="2"/>
              </a:rPr>
              <a:t>O grafo não pode conter quaisquer ciclos fechados</a:t>
            </a:r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4863484" cy="365125"/>
          </a:xfrm>
        </p:spPr>
        <p:txBody>
          <a:bodyPr/>
          <a:lstStyle/>
          <a:p>
            <a:r>
              <a:rPr lang="pt-PT" dirty="0"/>
              <a:t>Conhecimento e Raciocínio – Viriato M. Marques – DEIS / ISEC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lang="pt-PT" sz="2800" b="1" noProof="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</a:t>
            </a:r>
            <a:r>
              <a:rPr lang="pt-PT" sz="2800" b="1" noProof="0" dirty="0" err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Bayesianas</a:t>
            </a:r>
            <a:endParaRPr lang="pt-PT" sz="28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 algn="just">
          <a:lnSpc>
            <a:spcPct val="120000"/>
          </a:lnSpc>
          <a:spcAft>
            <a:spcPts val="600"/>
          </a:spcAft>
          <a:buClr>
            <a:srgbClr val="0070C0"/>
          </a:buClr>
          <a:buFont typeface="Wingdings" pitchFamily="2" charset="2"/>
          <a:buChar char="Ø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6919</TotalTime>
  <Words>2718</Words>
  <Application>Microsoft Office PowerPoint</Application>
  <PresentationFormat>Apresentação no Ecrã (4:3)</PresentationFormat>
  <Paragraphs>298</Paragraphs>
  <Slides>26</Slides>
  <Notes>25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6" baseType="lpstr">
      <vt:lpstr>Arial Unicode MS</vt:lpstr>
      <vt:lpstr>Arial</vt:lpstr>
      <vt:lpstr>Calibri</vt:lpstr>
      <vt:lpstr>Symbol</vt:lpstr>
      <vt:lpstr>Verdana</vt:lpstr>
      <vt:lpstr>Wingdings</vt:lpstr>
      <vt:lpstr>Wingdings 2</vt:lpstr>
      <vt:lpstr>Aspecto</vt:lpstr>
      <vt:lpstr>1_Aspecto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 Marques</cp:lastModifiedBy>
  <cp:revision>1493</cp:revision>
  <dcterms:created xsi:type="dcterms:W3CDTF">2008-10-20T16:04:28Z</dcterms:created>
  <dcterms:modified xsi:type="dcterms:W3CDTF">2018-06-07T14:05:30Z</dcterms:modified>
</cp:coreProperties>
</file>