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Corbe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kXv7SnUV3ZmVh7bW1GMA6K9c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BDE6D4-8EE2-48DD-AAE5-DBD6C27E86A9}">
  <a:tblStyle styleId="{16BDE6D4-8EE2-48DD-AAE5-DBD6C27E86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BD0D6"/>
          </a:solidFill>
        </a:fill>
      </a:tcStyle>
    </a:band1H>
    <a:band2H>
      <a:tcTxStyle/>
    </a:band2H>
    <a:band1V>
      <a:tcTxStyle/>
      <a:tcStyle>
        <a:fill>
          <a:solidFill>
            <a:srgbClr val="CBD0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orbel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rbel-italic.fntdata"/><Relationship Id="rId14" Type="http://schemas.openxmlformats.org/officeDocument/2006/relationships/slide" Target="slides/slide8.xml"/><Relationship Id="rId36" Type="http://schemas.openxmlformats.org/officeDocument/2006/relationships/font" Target="fonts/Corbel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1">
  <p:cSld name="Title Slide_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b="1" sz="5400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9" name="Google Shape;19;p32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20" name="Google Shape;20;p32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Google Shape;2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72999" y="1312605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2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1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22" name="Google Shape;122;p41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1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1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41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1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2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32" name="Google Shape;132;p42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2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2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42"/>
          <p:cNvSpPr/>
          <p:nvPr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2"/>
          <p:cNvSpPr/>
          <p:nvPr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2"/>
          <p:cNvSpPr/>
          <p:nvPr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2"/>
          <p:cNvSpPr/>
          <p:nvPr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2"/>
          <p:cNvSpPr/>
          <p:nvPr/>
        </p:nvSpPr>
        <p:spPr>
          <a:xfrm>
            <a:off x="4011967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2"/>
          <p:cNvSpPr/>
          <p:nvPr/>
        </p:nvSpPr>
        <p:spPr>
          <a:xfrm>
            <a:off x="6850703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2"/>
          <p:cNvSpPr/>
          <p:nvPr/>
        </p:nvSpPr>
        <p:spPr>
          <a:xfrm>
            <a:off x="9703086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2"/>
          <p:cNvSpPr/>
          <p:nvPr/>
        </p:nvSpPr>
        <p:spPr>
          <a:xfrm>
            <a:off x="1158568" y="1778212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2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2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2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2"/>
          <p:cNvSpPr/>
          <p:nvPr>
            <p:ph idx="2" type="pic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9" name="Google Shape;149;p42"/>
          <p:cNvSpPr/>
          <p:nvPr>
            <p:ph idx="3" type="pic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0" name="Google Shape;150;p42"/>
          <p:cNvSpPr/>
          <p:nvPr>
            <p:ph idx="4" type="pic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1" name="Google Shape;151;p42"/>
          <p:cNvSpPr/>
          <p:nvPr>
            <p:ph idx="5" type="pic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2" name="Google Shape;152;p42"/>
          <p:cNvSpPr txBox="1"/>
          <p:nvPr>
            <p:ph idx="1" type="body"/>
          </p:nvPr>
        </p:nvSpPr>
        <p:spPr>
          <a:xfrm>
            <a:off x="524454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6" type="body"/>
          </p:nvPr>
        </p:nvSpPr>
        <p:spPr>
          <a:xfrm>
            <a:off x="524454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7" type="body"/>
          </p:nvPr>
        </p:nvSpPr>
        <p:spPr>
          <a:xfrm>
            <a:off x="3377853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8" type="body"/>
          </p:nvPr>
        </p:nvSpPr>
        <p:spPr>
          <a:xfrm>
            <a:off x="3377853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9" type="body"/>
          </p:nvPr>
        </p:nvSpPr>
        <p:spPr>
          <a:xfrm>
            <a:off x="6216589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13" type="body"/>
          </p:nvPr>
        </p:nvSpPr>
        <p:spPr>
          <a:xfrm>
            <a:off x="6216589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2"/>
          <p:cNvSpPr txBox="1"/>
          <p:nvPr>
            <p:ph idx="14" type="body"/>
          </p:nvPr>
        </p:nvSpPr>
        <p:spPr>
          <a:xfrm>
            <a:off x="9068972" y="4052306"/>
            <a:ext cx="2588705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5" type="body"/>
          </p:nvPr>
        </p:nvSpPr>
        <p:spPr>
          <a:xfrm>
            <a:off x="9068972" y="3539268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02">
  <p:cSld name="1_Title Slide_0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3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63" name="Google Shape;163;p43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164" name="Google Shape;164;p43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3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6" name="Google Shape;16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43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nvelope" id="168" name="Google Shape;1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" id="169" name="Google Shape;16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3"/>
          <p:cNvSpPr txBox="1"/>
          <p:nvPr>
            <p:ph idx="1" type="subTitle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43"/>
          <p:cNvSpPr txBox="1"/>
          <p:nvPr>
            <p:ph idx="3" type="body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type="title"/>
          </p:nvPr>
        </p:nvSpPr>
        <p:spPr>
          <a:xfrm>
            <a:off x="6469778" y="3158641"/>
            <a:ext cx="5011410" cy="921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4"/>
          <p:cNvSpPr/>
          <p:nvPr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78" name="Google Shape;178;p44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179" name="Google Shape;179;p44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44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5"/>
          <p:cNvSpPr txBox="1"/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45"/>
          <p:cNvGrpSpPr/>
          <p:nvPr/>
        </p:nvGrpSpPr>
        <p:grpSpPr>
          <a:xfrm rot="-54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90" name="Google Shape;190;p45"/>
            <p:cNvSpPr/>
            <p:nvPr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45"/>
            <p:cNvGrpSpPr/>
            <p:nvPr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</p:grpSpPr>
          <p:sp>
            <p:nvSpPr>
              <p:cNvPr id="192" name="Google Shape;192;p45"/>
              <p:cNvSpPr/>
              <p:nvPr/>
            </p:nvSpPr>
            <p:spPr>
              <a:xfrm>
                <a:off x="11114088" y="2241550"/>
                <a:ext cx="1905000" cy="2354263"/>
              </a:xfrm>
              <a:custGeom>
                <a:rect b="b" l="l" r="r" t="t"/>
                <a:pathLst>
                  <a:path extrusionOk="0" h="553" w="447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45"/>
              <p:cNvSpPr/>
              <p:nvPr/>
            </p:nvSpPr>
            <p:spPr>
              <a:xfrm>
                <a:off x="11412538" y="2590800"/>
                <a:ext cx="835025" cy="1673225"/>
              </a:xfrm>
              <a:custGeom>
                <a:rect b="b" l="l" r="r" t="t"/>
                <a:pathLst>
                  <a:path extrusionOk="0" h="393" w="196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solidFill>
                <a:schemeClr val="lt1">
                  <a:alpha val="15686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4" name="Google Shape;194;p45"/>
          <p:cNvSpPr txBox="1"/>
          <p:nvPr>
            <p:ph idx="1" type="body"/>
          </p:nvPr>
        </p:nvSpPr>
        <p:spPr>
          <a:xfrm>
            <a:off x="831850" y="1153348"/>
            <a:ext cx="10515600" cy="64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6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97" name="Google Shape;197;p46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6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6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4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515938" y="1825625"/>
            <a:ext cx="5503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5" name="Google Shape;20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47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209" name="Google Shape;209;p47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7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7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47"/>
          <p:cNvSpPr txBox="1"/>
          <p:nvPr>
            <p:ph idx="1" type="body"/>
          </p:nvPr>
        </p:nvSpPr>
        <p:spPr>
          <a:xfrm>
            <a:off x="51593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6" name="Google Shape;216;p47"/>
          <p:cNvSpPr txBox="1"/>
          <p:nvPr>
            <p:ph idx="2" type="body"/>
          </p:nvPr>
        </p:nvSpPr>
        <p:spPr>
          <a:xfrm>
            <a:off x="51593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b="1" sz="24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8" name="Google Shape;218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9" name="Google Shape;21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/>
          <p:nvPr>
            <p:ph idx="2" type="pic"/>
          </p:nvPr>
        </p:nvSpPr>
        <p:spPr>
          <a:xfrm>
            <a:off x="6096000" y="768485"/>
            <a:ext cx="5305662" cy="530566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223" name="Google Shape;223;p48"/>
          <p:cNvGrpSpPr/>
          <p:nvPr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</p:grpSpPr>
        <p:sp>
          <p:nvSpPr>
            <p:cNvPr id="224" name="Google Shape;224;p48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28" name="Google Shape;22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9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231" name="Google Shape;231;p49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49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49"/>
          <p:cNvSpPr txBox="1"/>
          <p:nvPr>
            <p:ph idx="2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Image">
  <p:cSld name="Title and Content with Imag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3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33"/>
          <p:cNvGrpSpPr/>
          <p:nvPr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</p:grpSpPr>
        <p:sp>
          <p:nvSpPr>
            <p:cNvPr id="29" name="Google Shape;29;p33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3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3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3"/>
          <p:cNvSpPr/>
          <p:nvPr>
            <p:ph idx="2" type="pic"/>
          </p:nvPr>
        </p:nvSpPr>
        <p:spPr>
          <a:xfrm>
            <a:off x="5884648" y="0"/>
            <a:ext cx="6307353" cy="578037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5" name="Google Shape;35;p33"/>
          <p:cNvSpPr txBox="1"/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Layout">
  <p:cSld name="Comparison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4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4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4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3" type="body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4" type="body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1" sz="1800" cap="none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4"/>
          <p:cNvSpPr/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4"/>
          <p:cNvSpPr/>
          <p:nvPr>
            <p:ph idx="5" type="pic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4"/>
          <p:cNvSpPr/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4"/>
          <p:cNvSpPr/>
          <p:nvPr>
            <p:ph idx="6" type="pic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5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54" name="Google Shape;54;p35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5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5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35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1" name="Google Shape;6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3">
  <p:cSld name="Title and Content 0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6"/>
          <p:cNvSpPr/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6"/>
          <p:cNvSpPr/>
          <p:nvPr>
            <p:ph idx="2" type="pic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6"/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6"/>
          <p:cNvSpPr/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/>
          <p:cNvSpPr/>
          <p:nvPr>
            <p:ph idx="3" type="pic"/>
          </p:nvPr>
        </p:nvSpPr>
        <p:spPr>
          <a:xfrm>
            <a:off x="3883819" y="1630018"/>
            <a:ext cx="4424362" cy="4373217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sp>
      <p:sp>
        <p:nvSpPr>
          <p:cNvPr id="76" name="Google Shape;76;p36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/>
          <p:nvPr>
            <p:ph idx="7" type="pic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01">
  <p:cSld name="Thank You 0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idx="1" type="subTitle"/>
          </p:nvPr>
        </p:nvSpPr>
        <p:spPr>
          <a:xfrm>
            <a:off x="7002130" y="4484691"/>
            <a:ext cx="454044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37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83" name="Google Shape;83;p37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84" name="Google Shape;84;p37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7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9098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72999" y="1844881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37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37"/>
          <p:cNvSpPr txBox="1"/>
          <p:nvPr>
            <p:ph idx="3" type="body"/>
          </p:nvPr>
        </p:nvSpPr>
        <p:spPr>
          <a:xfrm>
            <a:off x="7002320" y="5012635"/>
            <a:ext cx="45339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Envelope" id="89" name="Google Shape;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1475" y="4452337"/>
            <a:ext cx="387795" cy="387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" id="90" name="Google Shape;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2084" y="4925640"/>
            <a:ext cx="426575" cy="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7"/>
          <p:cNvSpPr txBox="1"/>
          <p:nvPr>
            <p:ph type="title"/>
          </p:nvPr>
        </p:nvSpPr>
        <p:spPr>
          <a:xfrm>
            <a:off x="6469778" y="3429000"/>
            <a:ext cx="5011410" cy="65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b="1" sz="60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2">
  <p:cSld name="Title Slide_0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8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38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97" name="Google Shape;97;p38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98" name="Google Shape;98;p38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8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1">
                <a:alpha val="1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Google Shape;10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15850" y="391862"/>
            <a:ext cx="1745251" cy="67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38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9"/>
          <p:cNvSpPr txBox="1"/>
          <p:nvPr>
            <p:ph type="title"/>
          </p:nvPr>
        </p:nvSpPr>
        <p:spPr>
          <a:xfrm>
            <a:off x="831850" y="182563"/>
            <a:ext cx="10515600" cy="9401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" type="body"/>
          </p:nvPr>
        </p:nvSpPr>
        <p:spPr>
          <a:xfrm>
            <a:off x="2139388" y="1154832"/>
            <a:ext cx="7900525" cy="76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06" name="Google Shape;1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9638" y="6260507"/>
            <a:ext cx="1075427" cy="41492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rgbClr val="2C567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9"/>
          <p:cNvSpPr/>
          <p:nvPr>
            <p:ph idx="2" type="pic"/>
          </p:nvPr>
        </p:nvSpPr>
        <p:spPr>
          <a:xfrm>
            <a:off x="2993041" y="2270376"/>
            <a:ext cx="6206400" cy="45876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2">
  <p:cSld name="Title and Content 0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/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" type="body"/>
          </p:nvPr>
        </p:nvSpPr>
        <p:spPr>
          <a:xfrm>
            <a:off x="538960" y="1825625"/>
            <a:ext cx="49141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0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046" y="6261436"/>
            <a:ext cx="1073019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0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0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0"/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040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0"/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lt2">
              <a:alpha val="5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0"/>
          <p:cNvSpPr/>
          <p:nvPr>
            <p:ph idx="2" type="pic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"/>
          <p:cNvSpPr txBox="1"/>
          <p:nvPr>
            <p:ph type="ctrTitle"/>
          </p:nvPr>
        </p:nvSpPr>
        <p:spPr>
          <a:xfrm>
            <a:off x="6343650" y="2173288"/>
            <a:ext cx="5258878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>
                <a:solidFill>
                  <a:schemeClr val="dk1"/>
                </a:solidFill>
              </a:rPr>
              <a:t>SISTEMA DISTRIBUÍDO DE RESERVA E COMPRA DE BILHETES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47" name="Google Shape;247;p1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TRABALHO PRÁTICO – META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PROGRAMAÇÃO DISTRIBUÍDA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LEI- DA  2022/2023</a:t>
            </a:r>
            <a:endParaRPr/>
          </a:p>
        </p:txBody>
      </p:sp>
      <p:pic>
        <p:nvPicPr>
          <p:cNvPr id="248" name="Google Shape;2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239" y="1469748"/>
            <a:ext cx="4273858" cy="343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"/>
          <p:cNvSpPr/>
          <p:nvPr/>
        </p:nvSpPr>
        <p:spPr>
          <a:xfrm>
            <a:off x="6096000" y="871265"/>
            <a:ext cx="2875472" cy="11049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"/>
          <p:cNvSpPr txBox="1"/>
          <p:nvPr/>
        </p:nvSpPr>
        <p:spPr>
          <a:xfrm>
            <a:off x="4988224" y="5615493"/>
            <a:ext cx="69572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Eduardo Bento       2020139115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Henrique Negrão   2018012326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Rúben Santos         2019116244</a:t>
            </a:r>
            <a:endParaRPr/>
          </a:p>
        </p:txBody>
      </p:sp>
      <p:pic>
        <p:nvPicPr>
          <p:cNvPr descr="A picture containing text&#10;&#10;Description automatically generated" id="251" name="Google Shape;2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305" y="177436"/>
            <a:ext cx="3905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10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FUNCIONALIDADES IMPLEMENTADAS</a:t>
            </a:r>
            <a:br>
              <a:rPr lang="en-US"/>
            </a:b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" name="Google Shape;346;p10"/>
          <p:cNvGraphicFramePr/>
          <p:nvPr/>
        </p:nvGraphicFramePr>
        <p:xfrm>
          <a:off x="515938" y="144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{16BDE6D4-8EE2-48DD-AAE5-DBD6C27E86A9}</a:tableStyleId>
              </a:tblPr>
              <a:tblGrid>
                <a:gridCol w="10009000"/>
                <a:gridCol w="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Não especificadas no enunciado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Feito 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Cliente: Caso o espetáculo seja eliminado pelo administrador, e o cliente estivesse a escolher um lugar desse espetáculo, é retirado da vista de modo a não conseguir comprar bilhetes para esse espetáculo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De modo a criar uma melhor consistência nas operações de update da BD e do ponto de vista do utilizador (não ter de fazer as coisas de novo) criámos uma queue de espera para o caso da operação não ser possível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11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MODELO ER DA BASE DE DADOS</a:t>
            </a:r>
            <a:br>
              <a:rPr lang="en-US"/>
            </a:br>
            <a:endParaRPr/>
          </a:p>
        </p:txBody>
      </p:sp>
      <p:sp>
        <p:nvSpPr>
          <p:cNvPr id="354" name="Google Shape;354;p11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1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101" y="1923126"/>
            <a:ext cx="8277797" cy="391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12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MODELO FÍSICO DA BASE DE DADOS</a:t>
            </a:r>
            <a:br>
              <a:rPr lang="en-US"/>
            </a:br>
            <a:endParaRPr/>
          </a:p>
        </p:txBody>
      </p:sp>
      <p:sp>
        <p:nvSpPr>
          <p:cNvPr id="364" name="Google Shape;364;p12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68" y="1722401"/>
            <a:ext cx="7440063" cy="46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1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COMUNICAÇÃO COM A BASE DE DADOS</a:t>
            </a: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925" y="1919288"/>
            <a:ext cx="65341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16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HeartBeat: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Envio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Remover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Ping UDP - recebe pings do clientes e envia a lista de servidores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ClientManagment - cria um comunicação tcp quando um cliente de liga ao serverSocket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ClientReceiveMessage - Recebe pedidos do cliente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QueueUpdate - Quando existe uma atualização a decorre o pedido do cliente é colocado em lista de espera (verifica a lista de pedidos a cada 500ms).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2" name="Google Shape;382;p1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THREADS DO SERVIDOR</a:t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17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Thread de resposta - onde recebe todas as mensagens enviadas pelo servidor (</a:t>
            </a:r>
            <a:r>
              <a:rPr lang="en-US"/>
              <a:t>assíncronas</a:t>
            </a:r>
            <a:r>
              <a:rPr lang="en-US"/>
              <a:t>/não </a:t>
            </a:r>
            <a:r>
              <a:rPr lang="en-US"/>
              <a:t>assíncronas</a:t>
            </a:r>
            <a:r>
              <a:rPr lang="en-US"/>
              <a:t>)</a:t>
            </a:r>
            <a:endParaRPr/>
          </a:p>
        </p:txBody>
      </p:sp>
      <p:sp>
        <p:nvSpPr>
          <p:cNvPr id="391" name="Google Shape;391;p1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THREADS DO CLIENTE</a:t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18"/>
          <p:cNvSpPr txBox="1"/>
          <p:nvPr>
            <p:ph idx="1" type="body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 a c</a:t>
            </a:r>
            <a:r>
              <a:rPr lang="en-US"/>
              <a:t>omunicação utilizamos um objeto serializado ClientData que contém um Enumerador (que corresponde ao tipo de ação a executar) e um objeto com a informação necessária para o servidor fazer o pedido à base de dados.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Cliente faz um request de para um registo de um utilizador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ação vai ser do tipo ClientAction.REGISTER, e objeto enviado vai ser um Objeto do tipo triple&lt;Username,name,password&gt;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 servidor recebe este objeto verifica o tipo de ação e executa a função respectiva a base de dados não atualizando de imediato a base de dados local, guarda numa lista os comandos necessários e só depois de verificar que todos os servidores estão online é que atualiza a sua db</a:t>
            </a:r>
            <a:endParaRPr/>
          </a:p>
        </p:txBody>
      </p:sp>
      <p:sp>
        <p:nvSpPr>
          <p:cNvPr id="400" name="Google Shape;400;p1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COMUNICAÇÃO ENTRE OS DOIS</a:t>
            </a:r>
            <a:endParaRPr/>
          </a:p>
        </p:txBody>
      </p:sp>
      <p:sp>
        <p:nvSpPr>
          <p:cNvPr id="401" name="Google Shape;401;p18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 txBox="1"/>
          <p:nvPr>
            <p:ph type="ctrTitle"/>
          </p:nvPr>
        </p:nvSpPr>
        <p:spPr>
          <a:xfrm>
            <a:off x="6343650" y="2173288"/>
            <a:ext cx="584835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>
                <a:solidFill>
                  <a:schemeClr val="dk1"/>
                </a:solidFill>
              </a:rPr>
              <a:t>MANUAL DO UTILIZADOR</a:t>
            </a:r>
            <a:endParaRPr sz="6000">
              <a:solidFill>
                <a:schemeClr val="dk1"/>
              </a:solidFill>
            </a:endParaRPr>
          </a:p>
        </p:txBody>
      </p:sp>
      <p:pic>
        <p:nvPicPr>
          <p:cNvPr id="409" name="Google Shape;4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239" y="1469748"/>
            <a:ext cx="4273858" cy="343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9"/>
          <p:cNvSpPr/>
          <p:nvPr/>
        </p:nvSpPr>
        <p:spPr>
          <a:xfrm>
            <a:off x="6096000" y="871265"/>
            <a:ext cx="2875472" cy="11049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MENU INICIAL</a:t>
            </a:r>
            <a:endParaRPr/>
          </a:p>
        </p:txBody>
      </p:sp>
      <p:pic>
        <p:nvPicPr>
          <p:cNvPr descr="List with solid fill" id="417" name="Google Shape;417;p20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0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LOGIN</a:t>
            </a:r>
            <a:endParaRPr/>
          </a:p>
        </p:txBody>
      </p:sp>
      <p:sp>
        <p:nvSpPr>
          <p:cNvPr id="419" name="Google Shape;419;p20"/>
          <p:cNvSpPr txBox="1"/>
          <p:nvPr>
            <p:ph idx="1" type="body"/>
          </p:nvPr>
        </p:nvSpPr>
        <p:spPr>
          <a:xfrm>
            <a:off x="219126" y="3207024"/>
            <a:ext cx="3445566" cy="2756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Ao iniciar o programa o utilizador</a:t>
            </a:r>
            <a:br>
              <a:rPr lang="en-US" sz="1400"/>
            </a:br>
            <a:r>
              <a:rPr lang="en-US" sz="1400"/>
              <a:t>pode começar por autenticar-se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Para fazer isto basta introduzir: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o seu username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a sua password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ATENÇÃO:</a:t>
            </a:r>
            <a:r>
              <a:rPr b="1" lang="en-US" sz="1400"/>
              <a:t> Qualquer informação importante</a:t>
            </a:r>
            <a:br>
              <a:rPr b="1" lang="en-US" sz="1400"/>
            </a:br>
            <a:r>
              <a:rPr b="1" lang="en-US" sz="1400"/>
              <a:t>irá aparecer na parte de baixo da interface.</a:t>
            </a:r>
            <a:br>
              <a:rPr b="1" lang="en-US" sz="1400"/>
            </a:br>
            <a:r>
              <a:rPr b="1" lang="en-US" sz="1400"/>
              <a:t>Esteja atento!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420" name="Google Shape;420;p2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057" y="1309073"/>
            <a:ext cx="4424362" cy="2485910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421" name="Google Shape;421;p2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0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REGISTO</a:t>
            </a:r>
            <a:endParaRPr/>
          </a:p>
        </p:txBody>
      </p:sp>
      <p:sp>
        <p:nvSpPr>
          <p:cNvPr id="423" name="Google Shape;423;p20"/>
          <p:cNvSpPr txBox="1"/>
          <p:nvPr>
            <p:ph idx="4" type="body"/>
          </p:nvPr>
        </p:nvSpPr>
        <p:spPr>
          <a:xfrm>
            <a:off x="8527490" y="3207024"/>
            <a:ext cx="3445200" cy="2756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No entanto, caso ainda não tenha</a:t>
            </a:r>
            <a:br>
              <a:rPr lang="en-US" sz="1400"/>
            </a:br>
            <a:r>
              <a:rPr lang="en-US" sz="1400"/>
              <a:t>dados de acesso, pode</a:t>
            </a:r>
            <a:br>
              <a:rPr lang="en-US" sz="1400"/>
            </a:br>
            <a:r>
              <a:rPr lang="en-US" sz="1400"/>
              <a:t>registar-se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Para fazer isso basta fornecer: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o seu username pretendido</a:t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o seu nome</a:t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a sua password pretendida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ATENÇÃO:</a:t>
            </a:r>
            <a:r>
              <a:rPr b="1" lang="en-US" sz="1400"/>
              <a:t> Dois utilizadores não</a:t>
            </a:r>
            <a:br>
              <a:rPr b="1" lang="en-US" sz="1400"/>
            </a:br>
            <a:r>
              <a:rPr b="1" lang="en-US" sz="1400"/>
              <a:t>podem ter o mesmo username e/ou nome</a:t>
            </a:r>
            <a:endParaRPr/>
          </a:p>
        </p:txBody>
      </p:sp>
      <p:sp>
        <p:nvSpPr>
          <p:cNvPr id="424" name="Google Shape;424;p20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0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9057" y="3892530"/>
            <a:ext cx="4424362" cy="2465399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MENU CLIENTE</a:t>
            </a:r>
            <a:endParaRPr/>
          </a:p>
        </p:txBody>
      </p:sp>
      <p:pic>
        <p:nvPicPr>
          <p:cNvPr descr="List with solid fill" id="434" name="Google Shape;434;p21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1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ESCOLHER</a:t>
            </a:r>
            <a:endParaRPr/>
          </a:p>
        </p:txBody>
      </p:sp>
      <p:sp>
        <p:nvSpPr>
          <p:cNvPr id="436" name="Google Shape;436;p21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Caso a autenticação tenha sido efetuada</a:t>
            </a:r>
            <a:br>
              <a:rPr lang="en-US" sz="1400"/>
            </a:br>
            <a:r>
              <a:rPr lang="en-US" sz="1400"/>
              <a:t>com sucesso o utilizador pode então</a:t>
            </a:r>
            <a:br>
              <a:rPr lang="en-US" sz="1400"/>
            </a:br>
            <a:r>
              <a:rPr lang="en-US" sz="1400"/>
              <a:t>escolher entre as funcionalidades: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Editar Dados Pessoais -&gt; pode editar os seus dados (username, nome, </a:t>
            </a:r>
            <a:br>
              <a:rPr lang="en-US" sz="1400"/>
            </a:br>
            <a:r>
              <a:rPr lang="en-US" sz="1400"/>
              <a:t>password)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Adquirir Bilhetes –&gt; pode selecionar um espetáculo (que vá ocorrer depois 24</a:t>
            </a:r>
            <a:br>
              <a:rPr lang="en-US" sz="1400"/>
            </a:br>
            <a:r>
              <a:rPr lang="en-US" sz="1400"/>
              <a:t>horas depois das horas atuais) e</a:t>
            </a:r>
            <a:br>
              <a:rPr lang="en-US" sz="1400"/>
            </a:br>
            <a:r>
              <a:rPr lang="en-US" sz="1400"/>
              <a:t>adquirir bilhetes para esse</a:t>
            </a:r>
            <a:br>
              <a:rPr lang="en-US" sz="1400"/>
            </a:br>
            <a:r>
              <a:rPr lang="en-US" sz="1400"/>
              <a:t>espetáculo</a:t>
            </a:r>
            <a:endParaRPr sz="1400"/>
          </a:p>
        </p:txBody>
      </p:sp>
      <p:pic>
        <p:nvPicPr>
          <p:cNvPr id="437" name="Google Shape;437;p2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338" y="2491246"/>
            <a:ext cx="4445324" cy="2634788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438" name="Google Shape;438;p21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1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ESCOLHER</a:t>
            </a:r>
            <a:endParaRPr/>
          </a:p>
        </p:txBody>
      </p:sp>
      <p:sp>
        <p:nvSpPr>
          <p:cNvPr id="440" name="Google Shape;440;p21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Consultar Espetáculos -&gt; pode procurar espetáculos com base em filtros</a:t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Reservas não pagas –&gt; pode visualizar</a:t>
            </a:r>
            <a:br>
              <a:rPr lang="en-US" sz="1400"/>
            </a:br>
            <a:r>
              <a:rPr lang="en-US" sz="1400"/>
              <a:t>e pagar as suas reservas não pagas</a:t>
            </a:r>
            <a:br>
              <a:rPr lang="en-US" sz="1400"/>
            </a:br>
            <a:r>
              <a:rPr lang="en-US" sz="1400"/>
              <a:t>num tempo limite de 10 segundos</a:t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Seus Bilhetes –&gt; pode visualizar</a:t>
            </a:r>
            <a:br>
              <a:rPr lang="en-US" sz="1400"/>
            </a:br>
            <a:r>
              <a:rPr lang="en-US" sz="1400"/>
              <a:t>os seus bilhetes já</a:t>
            </a:r>
            <a:br>
              <a:rPr lang="en-US" sz="1400"/>
            </a:br>
            <a:r>
              <a:rPr lang="en-US" sz="1400"/>
              <a:t>adquiridos</a:t>
            </a:r>
            <a:br>
              <a:rPr lang="en-US" sz="1400"/>
            </a:br>
            <a:endParaRPr sz="1400"/>
          </a:p>
        </p:txBody>
      </p:sp>
      <p:sp>
        <p:nvSpPr>
          <p:cNvPr id="441" name="Google Shape;441;p2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21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/>
          <p:nvPr>
            <p:ph type="title"/>
          </p:nvPr>
        </p:nvSpPr>
        <p:spPr>
          <a:xfrm>
            <a:off x="515938" y="499595"/>
            <a:ext cx="49372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OBJETIVOS DO TRABALHO</a:t>
            </a:r>
            <a:br>
              <a:rPr lang="en-US"/>
            </a:br>
            <a:endParaRPr/>
          </a:p>
        </p:txBody>
      </p:sp>
      <p:sp>
        <p:nvSpPr>
          <p:cNvPr id="258" name="Google Shape;258;p2"/>
          <p:cNvSpPr txBox="1"/>
          <p:nvPr>
            <p:ph idx="1" type="body"/>
          </p:nvPr>
        </p:nvSpPr>
        <p:spPr>
          <a:xfrm>
            <a:off x="538961" y="1825625"/>
            <a:ext cx="91497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Criação de um  Sistema Distribuído de Reserva e Compra de Bilhetes;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Escrito em Java;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Composto por: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/>
              <a:t>Programas Cliente    </a:t>
            </a:r>
            <a:r>
              <a:rPr lang="en-US" sz="1800"/>
              <a:t>– aplicação através da qual os utilizadores interagem com o Sistema;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/>
              <a:t>Programas Servidor  </a:t>
            </a:r>
            <a:r>
              <a:rPr lang="en-US" sz="1800"/>
              <a:t>– aplicação responsável por toda a lógica de negócio;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109071" y="-52900"/>
            <a:ext cx="2875472" cy="2879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201038" y="6060332"/>
            <a:ext cx="1374843" cy="6691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EDITAR DADOS PESSOAIS</a:t>
            </a:r>
            <a:endParaRPr/>
          </a:p>
        </p:txBody>
      </p:sp>
      <p:pic>
        <p:nvPicPr>
          <p:cNvPr descr="List with solid fill" id="450" name="Google Shape;450;p22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2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EDITAR</a:t>
            </a:r>
            <a:endParaRPr/>
          </a:p>
        </p:txBody>
      </p:sp>
      <p:sp>
        <p:nvSpPr>
          <p:cNvPr id="452" name="Google Shape;452;p22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Neste menu o utilizador pode editar: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o seu username</a:t>
            </a:r>
            <a:endParaRPr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o seu nome</a:t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a sua password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453" name="Google Shape;453;p2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819" y="2643606"/>
            <a:ext cx="4424362" cy="2346039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454" name="Google Shape;454;p22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2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EDITAR</a:t>
            </a:r>
            <a:endParaRPr/>
          </a:p>
        </p:txBody>
      </p:sp>
      <p:sp>
        <p:nvSpPr>
          <p:cNvPr id="456" name="Google Shape;456;p22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Apenas selecione o que quer editar,</a:t>
            </a:r>
            <a:br>
              <a:rPr lang="en-US" sz="1400"/>
            </a:br>
            <a:r>
              <a:rPr lang="en-US" sz="1400"/>
              <a:t>escreva para o que quer mudar</a:t>
            </a:r>
            <a:br>
              <a:rPr lang="en-US" sz="1400"/>
            </a:br>
            <a:r>
              <a:rPr lang="en-US" sz="1400"/>
              <a:t>na caixa de texto em baixo</a:t>
            </a:r>
            <a:br>
              <a:rPr lang="en-US" sz="1400"/>
            </a:br>
            <a:r>
              <a:rPr lang="en-US" sz="1400"/>
              <a:t>e clique no botão!</a:t>
            </a:r>
            <a:endParaRPr/>
          </a:p>
        </p:txBody>
      </p:sp>
      <p:sp>
        <p:nvSpPr>
          <p:cNvPr id="457" name="Google Shape;457;p2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2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CONSULTAR ESPETÁCULOS</a:t>
            </a:r>
            <a:endParaRPr/>
          </a:p>
        </p:txBody>
      </p:sp>
      <p:pic>
        <p:nvPicPr>
          <p:cNvPr descr="List with solid fill" id="466" name="Google Shape;466;p23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3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FILTROS</a:t>
            </a:r>
            <a:endParaRPr/>
          </a:p>
        </p:txBody>
      </p:sp>
      <p:sp>
        <p:nvSpPr>
          <p:cNvPr id="468" name="Google Shape;468;p23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Neste menu o utilizador pode consultar</a:t>
            </a:r>
            <a:br>
              <a:rPr lang="en-US" sz="1400"/>
            </a:br>
            <a:r>
              <a:rPr lang="en-US" sz="1400"/>
              <a:t>os espetáculos (visíveis) com base</a:t>
            </a:r>
            <a:br>
              <a:rPr lang="en-US" sz="1400"/>
            </a:br>
            <a:r>
              <a:rPr lang="en-US" sz="1400"/>
              <a:t>em filtros selecionáveis</a:t>
            </a:r>
            <a:br>
              <a:rPr lang="en-US" sz="1400"/>
            </a:br>
            <a:br>
              <a:rPr lang="en-US" sz="1400"/>
            </a:br>
            <a:r>
              <a:rPr lang="en-US" sz="1400"/>
              <a:t>Por exemplo: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Um espetáculo em Coimbra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Um espetáculo dia 26 de dezembro</a:t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Um espetáculo em Portugal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469" name="Google Shape;469;p2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3819" y="2599397"/>
            <a:ext cx="4424362" cy="2434457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470" name="Google Shape;470;p23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3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FILTROS</a:t>
            </a:r>
            <a:endParaRPr/>
          </a:p>
        </p:txBody>
      </p:sp>
      <p:sp>
        <p:nvSpPr>
          <p:cNvPr id="472" name="Google Shape;472;p23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473" name="Google Shape;473;p2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ADQUIRIR BILHETES</a:t>
            </a:r>
            <a:endParaRPr/>
          </a:p>
        </p:txBody>
      </p:sp>
      <p:pic>
        <p:nvPicPr>
          <p:cNvPr descr="List with solid fill" id="482" name="Google Shape;482;p24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4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SELEÇÃO</a:t>
            </a:r>
            <a:endParaRPr/>
          </a:p>
        </p:txBody>
      </p:sp>
      <p:sp>
        <p:nvSpPr>
          <p:cNvPr id="484" name="Google Shape;484;p24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Neste menu o utilizador começa por</a:t>
            </a:r>
            <a:br>
              <a:rPr lang="en-US" sz="1400"/>
            </a:br>
            <a:r>
              <a:rPr lang="en-US" sz="1400"/>
              <a:t>selecionar um espetáculo que irá</a:t>
            </a:r>
            <a:br>
              <a:rPr lang="en-US" sz="1400"/>
            </a:br>
            <a:r>
              <a:rPr lang="en-US" sz="1400"/>
              <a:t>decorrer 24 horas após as</a:t>
            </a:r>
            <a:br>
              <a:rPr lang="en-US" sz="1400"/>
            </a:br>
            <a:r>
              <a:rPr lang="en-US" sz="1400"/>
              <a:t>horas atuais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Após selecionar irá então entrar</a:t>
            </a:r>
            <a:br>
              <a:rPr lang="en-US" sz="1400"/>
            </a:br>
            <a:r>
              <a:rPr lang="en-US" sz="1400"/>
              <a:t>num menu de seleção</a:t>
            </a:r>
            <a:br>
              <a:rPr lang="en-US" sz="1400"/>
            </a:br>
            <a:r>
              <a:rPr lang="en-US" sz="1400"/>
              <a:t>de lugares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Neste menu o utilizador pode selecionar</a:t>
            </a:r>
            <a:br>
              <a:rPr lang="en-US" sz="1400"/>
            </a:br>
            <a:r>
              <a:rPr lang="en-US" sz="1400"/>
              <a:t>o(s) lugar(es) que pretende reservar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485" name="Google Shape;485;p2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057" y="1224758"/>
            <a:ext cx="4424362" cy="2376954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486" name="Google Shape;486;p24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4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LUGARES</a:t>
            </a:r>
            <a:endParaRPr/>
          </a:p>
        </p:txBody>
      </p:sp>
      <p:sp>
        <p:nvSpPr>
          <p:cNvPr id="488" name="Google Shape;488;p24"/>
          <p:cNvSpPr txBox="1"/>
          <p:nvPr>
            <p:ph idx="4" type="body"/>
          </p:nvPr>
        </p:nvSpPr>
        <p:spPr>
          <a:xfrm>
            <a:off x="8527490" y="3207024"/>
            <a:ext cx="3445200" cy="288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Os lugares selecionados aparecem a verde</a:t>
            </a:r>
            <a:br>
              <a:rPr lang="en-US" sz="1400"/>
            </a:br>
            <a:r>
              <a:rPr lang="en-US" sz="1400"/>
              <a:t>e os não disponíveis a vermelho</a:t>
            </a:r>
            <a:br>
              <a:rPr lang="en-US" sz="1400"/>
            </a:br>
            <a:r>
              <a:rPr lang="en-US" sz="1400"/>
              <a:t>(e nem são possíveis de</a:t>
            </a:r>
            <a:br>
              <a:rPr lang="en-US" sz="1400"/>
            </a:br>
            <a:r>
              <a:rPr lang="en-US" sz="1400"/>
              <a:t>selecionar)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Caso no tempo em que está a selecionar</a:t>
            </a:r>
            <a:br>
              <a:rPr lang="en-US" sz="1400"/>
            </a:br>
            <a:r>
              <a:rPr lang="en-US" sz="1400"/>
              <a:t>o lugar outro utilizador reserve</a:t>
            </a:r>
            <a:br>
              <a:rPr lang="en-US" sz="1400"/>
            </a:br>
            <a:r>
              <a:rPr lang="en-US" sz="1400"/>
              <a:t>esse(s) lugare(s), o utilizador</a:t>
            </a:r>
            <a:br>
              <a:rPr lang="en-US" sz="1400"/>
            </a:br>
            <a:r>
              <a:rPr lang="en-US" sz="1400"/>
              <a:t>será informado</a:t>
            </a:r>
            <a:endParaRPr sz="1400"/>
          </a:p>
        </p:txBody>
      </p:sp>
      <p:sp>
        <p:nvSpPr>
          <p:cNvPr id="489" name="Google Shape;489;p2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4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8763" y="3614488"/>
            <a:ext cx="4424362" cy="2930514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PAGAMENTO</a:t>
            </a:r>
            <a:endParaRPr/>
          </a:p>
        </p:txBody>
      </p:sp>
      <p:pic>
        <p:nvPicPr>
          <p:cNvPr descr="List with solid fill" id="499" name="Google Shape;499;p25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5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OPÇÕES</a:t>
            </a:r>
            <a:endParaRPr/>
          </a:p>
        </p:txBody>
      </p:sp>
      <p:sp>
        <p:nvSpPr>
          <p:cNvPr id="501" name="Google Shape;501;p25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Após clicar no botão de reservar pode</a:t>
            </a:r>
            <a:br>
              <a:rPr lang="en-US" sz="1400"/>
            </a:br>
            <a:r>
              <a:rPr lang="en-US" sz="1400"/>
              <a:t>escolher entre: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Cancelar Reserva -&gt; cancela a reserva que fez e mete os lugares de novo</a:t>
            </a:r>
            <a:br>
              <a:rPr lang="en-US" sz="1400"/>
            </a:br>
            <a:r>
              <a:rPr lang="en-US" sz="1400"/>
              <a:t>disponíveis</a:t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Pagar Reserva -&gt; obtem os bilhetes dos</a:t>
            </a:r>
            <a:br>
              <a:rPr lang="en-US" sz="1400"/>
            </a:br>
            <a:r>
              <a:rPr lang="en-US" sz="1400"/>
              <a:t>lugares pretendidos</a:t>
            </a:r>
            <a:endParaRPr sz="1400"/>
          </a:p>
        </p:txBody>
      </p:sp>
      <p:pic>
        <p:nvPicPr>
          <p:cNvPr id="502" name="Google Shape;502;p2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0320" y="2056222"/>
            <a:ext cx="4650811" cy="3182974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503" name="Google Shape;503;p25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5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OPÇÕES</a:t>
            </a:r>
            <a:endParaRPr/>
          </a:p>
        </p:txBody>
      </p:sp>
      <p:sp>
        <p:nvSpPr>
          <p:cNvPr id="505" name="Google Shape;505;p25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196850" lvl="0" marL="2857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Pagar Depois– volta ao menu inicial,</a:t>
            </a:r>
            <a:br>
              <a:rPr lang="en-US" sz="1400"/>
            </a:br>
            <a:r>
              <a:rPr lang="en-US" sz="1400"/>
              <a:t>podendo pagar mais tarde os</a:t>
            </a:r>
            <a:br>
              <a:rPr lang="en-US" sz="1400"/>
            </a:br>
            <a:r>
              <a:rPr lang="en-US" sz="1400"/>
              <a:t>bilhetes num intervalo de</a:t>
            </a:r>
            <a:br>
              <a:rPr lang="en-US" sz="1400"/>
            </a:br>
            <a:r>
              <a:rPr lang="en-US" sz="1400"/>
              <a:t>10 segundos</a:t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ATENÇÃO:</a:t>
            </a:r>
            <a:r>
              <a:rPr b="1" lang="en-US" sz="1400"/>
              <a:t> Poderá pagar no menu</a:t>
            </a:r>
            <a:br>
              <a:rPr b="1" lang="en-US" sz="1400"/>
            </a:br>
            <a:r>
              <a:rPr b="1" lang="en-US" sz="1400"/>
              <a:t>“Reservas não Pagas”</a:t>
            </a:r>
            <a:endParaRPr/>
          </a:p>
        </p:txBody>
      </p:sp>
      <p:sp>
        <p:nvSpPr>
          <p:cNvPr id="506" name="Google Shape;506;p2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RESERVAS NÃO PAGAS</a:t>
            </a:r>
            <a:endParaRPr/>
          </a:p>
        </p:txBody>
      </p:sp>
      <p:pic>
        <p:nvPicPr>
          <p:cNvPr descr="List with solid fill" id="515" name="Google Shape;515;p26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6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PAGAR</a:t>
            </a:r>
            <a:endParaRPr/>
          </a:p>
        </p:txBody>
      </p:sp>
      <p:sp>
        <p:nvSpPr>
          <p:cNvPr id="517" name="Google Shape;517;p26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No caso de o utilizador ter escolhido</a:t>
            </a:r>
            <a:br>
              <a:rPr lang="en-US" sz="1400"/>
            </a:br>
            <a:r>
              <a:rPr lang="en-US" sz="1400"/>
              <a:t>“Pagar Depois” após ter feito a</a:t>
            </a:r>
            <a:br>
              <a:rPr lang="en-US" sz="1400"/>
            </a:br>
            <a:r>
              <a:rPr lang="en-US" sz="1400"/>
              <a:t>sua reserva será possível</a:t>
            </a:r>
            <a:br>
              <a:rPr lang="en-US" sz="1400"/>
            </a:br>
            <a:r>
              <a:rPr lang="en-US" sz="1400"/>
              <a:t>pagar neste menu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No entanto, deve fazê-lo num intervalo</a:t>
            </a:r>
            <a:br>
              <a:rPr lang="en-US" sz="1400"/>
            </a:br>
            <a:r>
              <a:rPr lang="en-US" sz="1400"/>
              <a:t>de 10 segundos a começar desde</a:t>
            </a:r>
            <a:br>
              <a:rPr lang="en-US" sz="1400"/>
            </a:br>
            <a:r>
              <a:rPr lang="en-US" sz="1400"/>
              <a:t>o momento em que submeteu</a:t>
            </a:r>
            <a:br>
              <a:rPr lang="en-US" sz="1400"/>
            </a:br>
            <a:r>
              <a:rPr lang="en-US" sz="1400"/>
              <a:t>a sua reserva não paga</a:t>
            </a:r>
            <a:endParaRPr sz="1400"/>
          </a:p>
        </p:txBody>
      </p:sp>
      <p:pic>
        <p:nvPicPr>
          <p:cNvPr id="518" name="Google Shape;518;p2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6033" y="2491246"/>
            <a:ext cx="4570409" cy="2642952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519" name="Google Shape;519;p26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CANCELAR</a:t>
            </a:r>
            <a:endParaRPr/>
          </a:p>
        </p:txBody>
      </p:sp>
      <p:sp>
        <p:nvSpPr>
          <p:cNvPr id="521" name="Google Shape;521;p26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Caso queira também pode</a:t>
            </a:r>
            <a:br>
              <a:rPr lang="en-US" sz="1400"/>
            </a:br>
            <a:r>
              <a:rPr lang="en-US" sz="1400"/>
              <a:t>eliminar/cancelar</a:t>
            </a:r>
            <a:br>
              <a:rPr lang="en-US" sz="1400"/>
            </a:br>
            <a:r>
              <a:rPr lang="en-US" sz="1400"/>
              <a:t>a reserva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ATENÇÃO:</a:t>
            </a:r>
            <a:r>
              <a:rPr b="1" lang="en-US" sz="1400"/>
              <a:t> Caso não pague, a reserva</a:t>
            </a:r>
            <a:br>
              <a:rPr b="1" lang="en-US" sz="1400"/>
            </a:br>
            <a:r>
              <a:rPr b="1" lang="en-US" sz="1400"/>
              <a:t>irá ser revertida e os lugares irão</a:t>
            </a:r>
            <a:br>
              <a:rPr b="1" lang="en-US" sz="1400"/>
            </a:br>
            <a:r>
              <a:rPr b="1" lang="en-US" sz="1400"/>
              <a:t>passar a estar disponíveis</a:t>
            </a:r>
            <a:br>
              <a:rPr b="1" lang="en-US" sz="1400"/>
            </a:br>
            <a:r>
              <a:rPr b="1" lang="en-US" sz="1400"/>
              <a:t>de novo</a:t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522" name="Google Shape;522;p2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SEUS BILHETES</a:t>
            </a:r>
            <a:endParaRPr/>
          </a:p>
        </p:txBody>
      </p:sp>
      <p:pic>
        <p:nvPicPr>
          <p:cNvPr descr="List with solid fill" id="531" name="Google Shape;531;p27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7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VER</a:t>
            </a:r>
            <a:endParaRPr/>
          </a:p>
        </p:txBody>
      </p:sp>
      <p:sp>
        <p:nvSpPr>
          <p:cNvPr id="533" name="Google Shape;533;p27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Neste menu o utilizador pode ver os</a:t>
            </a:r>
            <a:br>
              <a:rPr lang="en-US" sz="1400"/>
            </a:br>
            <a:r>
              <a:rPr lang="en-US" sz="1400"/>
              <a:t>bilhetes que adquiriu.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534" name="Google Shape;534;p2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068" y="2573671"/>
            <a:ext cx="4393863" cy="2485910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535" name="Google Shape;535;p27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7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VER</a:t>
            </a:r>
            <a:endParaRPr/>
          </a:p>
        </p:txBody>
      </p:sp>
      <p:sp>
        <p:nvSpPr>
          <p:cNvPr id="537" name="Google Shape;537;p27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Vê a informação dos lugares da sua</a:t>
            </a:r>
            <a:br>
              <a:rPr lang="en-US" sz="1400"/>
            </a:br>
            <a:r>
              <a:rPr lang="en-US" sz="1400"/>
              <a:t>reserva paga</a:t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538" name="Google Shape;538;p2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MENU ADMINISTRADOR</a:t>
            </a:r>
            <a:endParaRPr/>
          </a:p>
        </p:txBody>
      </p:sp>
      <p:pic>
        <p:nvPicPr>
          <p:cNvPr descr="List with solid fill" id="547" name="Google Shape;547;p28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8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ESCOLHER</a:t>
            </a:r>
            <a:endParaRPr/>
          </a:p>
        </p:txBody>
      </p:sp>
      <p:sp>
        <p:nvSpPr>
          <p:cNvPr id="549" name="Google Shape;549;p28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Dados de acesso: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username: admin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password: admin</a:t>
            </a:r>
            <a:endParaRPr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Caso a autenticação tenha sido efetuada com</a:t>
            </a:r>
            <a:br>
              <a:rPr lang="en-US" sz="1400"/>
            </a:br>
            <a:r>
              <a:rPr lang="en-US" sz="1400"/>
              <a:t>sucesso o administrador pode então</a:t>
            </a:r>
            <a:br>
              <a:rPr lang="en-US" sz="1400"/>
            </a:br>
            <a:r>
              <a:rPr lang="en-US" sz="1400"/>
              <a:t>escolher entre as funcionalidades: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- Editar Dados Pessoais -&gt; pode editar os seus dados (username, nome, </a:t>
            </a:r>
            <a:br>
              <a:rPr lang="en-US" sz="1400"/>
            </a:br>
            <a:r>
              <a:rPr lang="en-US" sz="1400"/>
              <a:t>password)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550" name="Google Shape;550;p2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5205" y="2573671"/>
            <a:ext cx="4381589" cy="2485910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551" name="Google Shape;551;p2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8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ESCOLHER</a:t>
            </a:r>
            <a:endParaRPr/>
          </a:p>
        </p:txBody>
      </p:sp>
      <p:sp>
        <p:nvSpPr>
          <p:cNvPr id="553" name="Google Shape;553;p28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0" marL="2857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Gerir Espetáculos -&gt; pode procurar espetáculos com base em filtros</a:t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Consultar Espetáculos -&gt; pode procurar espetáculos com base em filtros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en-US" sz="1400"/>
            </a:br>
            <a:endParaRPr sz="1400"/>
          </a:p>
        </p:txBody>
      </p:sp>
      <p:sp>
        <p:nvSpPr>
          <p:cNvPr id="554" name="Google Shape;554;p2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8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GERIR ESPETÁCULOS</a:t>
            </a:r>
            <a:endParaRPr/>
          </a:p>
        </p:txBody>
      </p:sp>
      <p:pic>
        <p:nvPicPr>
          <p:cNvPr descr="List with solid fill" id="563" name="Google Shape;563;p29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27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9"/>
          <p:cNvSpPr txBox="1"/>
          <p:nvPr>
            <p:ph idx="5" type="body"/>
          </p:nvPr>
        </p:nvSpPr>
        <p:spPr>
          <a:xfrm>
            <a:off x="219126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GERIR</a:t>
            </a:r>
            <a:endParaRPr/>
          </a:p>
        </p:txBody>
      </p:sp>
      <p:sp>
        <p:nvSpPr>
          <p:cNvPr id="565" name="Google Shape;565;p29"/>
          <p:cNvSpPr txBox="1"/>
          <p:nvPr>
            <p:ph idx="1" type="body"/>
          </p:nvPr>
        </p:nvSpPr>
        <p:spPr>
          <a:xfrm>
            <a:off x="219126" y="3207024"/>
            <a:ext cx="3445566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Neste menu o administrador pode:</a:t>
            </a:r>
            <a:endParaRPr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Adicionar um espetáculo -&gt; escreve na caixa de texto o nome do ficheiro de texto onde se encontram as informações do espetáculo a adicionar e clica no botão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ATENÇÃO:</a:t>
            </a:r>
            <a:r>
              <a:rPr b="1" lang="en-US" sz="1400"/>
              <a:t> Caso surja algum erro por</a:t>
            </a:r>
            <a:br>
              <a:rPr b="1" lang="en-US" sz="1400"/>
            </a:br>
            <a:r>
              <a:rPr b="1" lang="en-US" sz="1400"/>
              <a:t>causa de informação não válida</a:t>
            </a:r>
            <a:br>
              <a:rPr b="1" lang="en-US" sz="1400"/>
            </a:br>
            <a:r>
              <a:rPr b="1" lang="en-US" sz="1400"/>
              <a:t>no ficheiro de texto, será</a:t>
            </a:r>
            <a:br>
              <a:rPr b="1" lang="en-US" sz="1400"/>
            </a:br>
            <a:r>
              <a:rPr b="1" lang="en-US" sz="1400"/>
              <a:t>informado sobre o mesmo</a:t>
            </a:r>
            <a:endParaRPr sz="1400"/>
          </a:p>
        </p:txBody>
      </p:sp>
      <p:pic>
        <p:nvPicPr>
          <p:cNvPr id="566" name="Google Shape;566;p2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2259" y="2491246"/>
            <a:ext cx="4467481" cy="2667445"/>
          </a:xfrm>
          <a:prstGeom prst="rect">
            <a:avLst/>
          </a:prstGeom>
          <a:solidFill>
            <a:srgbClr val="D0CECE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ingle gear" id="567" name="Google Shape;567;p2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318" y="1988373"/>
            <a:ext cx="502873" cy="50287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9"/>
          <p:cNvSpPr txBox="1"/>
          <p:nvPr>
            <p:ph idx="6" type="body"/>
          </p:nvPr>
        </p:nvSpPr>
        <p:spPr>
          <a:xfrm>
            <a:off x="8527124" y="2711636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GERIR</a:t>
            </a:r>
            <a:endParaRPr/>
          </a:p>
        </p:txBody>
      </p:sp>
      <p:sp>
        <p:nvSpPr>
          <p:cNvPr id="569" name="Google Shape;569;p29"/>
          <p:cNvSpPr txBox="1"/>
          <p:nvPr>
            <p:ph idx="4" type="body"/>
          </p:nvPr>
        </p:nvSpPr>
        <p:spPr>
          <a:xfrm>
            <a:off x="8527490" y="3207024"/>
            <a:ext cx="3445200" cy="250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85750" lvl="0" marL="2857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Remover um espetáculo -&gt; seleciona</a:t>
            </a:r>
            <a:br>
              <a:rPr lang="en-US" sz="1400"/>
            </a:br>
            <a:r>
              <a:rPr lang="en-US" sz="1400"/>
              <a:t>o espetáculo e clica no botão</a:t>
            </a:r>
            <a:endParaRPr sz="1400"/>
          </a:p>
          <a:p>
            <a:pPr indent="-1968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/>
          </a:p>
          <a:p>
            <a:pPr indent="-285750" lvl="0" marL="28575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Gerir a visibilidade -&gt; por predefinição</a:t>
            </a:r>
            <a:br>
              <a:rPr lang="en-US" sz="1400"/>
            </a:br>
            <a:r>
              <a:rPr lang="en-US" sz="1400"/>
              <a:t>a visibilidade um espetáculo quando</a:t>
            </a:r>
            <a:br>
              <a:rPr lang="en-US" sz="1400"/>
            </a:br>
            <a:r>
              <a:rPr lang="en-US" sz="1400"/>
              <a:t>é definida como “não visível”.</a:t>
            </a:r>
            <a:br>
              <a:rPr lang="en-US" sz="1400"/>
            </a:br>
            <a:r>
              <a:rPr lang="en-US" sz="1400"/>
              <a:t>Pode mudar esta informação</a:t>
            </a:r>
            <a:br>
              <a:rPr lang="en-US" sz="1400"/>
            </a:br>
            <a:r>
              <a:rPr lang="en-US" sz="1400"/>
              <a:t>escolhendo o espetáculo e</a:t>
            </a:r>
            <a:br>
              <a:rPr lang="en-US" sz="1400"/>
            </a:br>
            <a:r>
              <a:rPr lang="en-US" sz="1400"/>
              <a:t>clicando no botão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 u="sng"/>
              <a:t>ATENÇÃO:</a:t>
            </a:r>
            <a:r>
              <a:rPr b="1" lang="en-US" sz="1400"/>
              <a:t> Ao remover o espetáculo irá</a:t>
            </a:r>
            <a:br>
              <a:rPr b="1" lang="en-US" sz="1400"/>
            </a:br>
            <a:r>
              <a:rPr b="1" lang="en-US" sz="1400"/>
              <a:t>remover todas as reservas não pagas</a:t>
            </a:r>
            <a:br>
              <a:rPr b="1" lang="en-US" sz="1400"/>
            </a:br>
            <a:r>
              <a:rPr b="1" lang="en-US" sz="1400"/>
              <a:t>para esse espetáculo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570" name="Google Shape;570;p2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0" y="6090611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9"/>
          <p:cNvSpPr/>
          <p:nvPr/>
        </p:nvSpPr>
        <p:spPr>
          <a:xfrm>
            <a:off x="385864" y="-216440"/>
            <a:ext cx="2875472" cy="423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"/>
          <p:cNvSpPr txBox="1"/>
          <p:nvPr>
            <p:ph type="title"/>
          </p:nvPr>
        </p:nvSpPr>
        <p:spPr>
          <a:xfrm>
            <a:off x="6469778" y="3429000"/>
            <a:ext cx="5011410" cy="65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</a:pPr>
            <a:r>
              <a:rPr lang="en-US"/>
              <a:t>FIM</a:t>
            </a: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6267797" y="1726429"/>
            <a:ext cx="2875472" cy="8938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239" y="1469748"/>
            <a:ext cx="4273858" cy="343912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/>
          <p:nvPr/>
        </p:nvSpPr>
        <p:spPr>
          <a:xfrm>
            <a:off x="6267797" y="4442245"/>
            <a:ext cx="2875472" cy="10348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OBJETIVOS DO TRABALHO</a:t>
            </a:r>
            <a:endParaRPr/>
          </a:p>
        </p:txBody>
      </p:sp>
      <p:sp>
        <p:nvSpPr>
          <p:cNvPr id="268" name="Google Shape;268;p3"/>
          <p:cNvSpPr txBox="1"/>
          <p:nvPr>
            <p:ph idx="2" type="body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CLIENTE</a:t>
            </a:r>
            <a:endParaRPr/>
          </a:p>
        </p:txBody>
      </p:sp>
      <p:pic>
        <p:nvPicPr>
          <p:cNvPr descr="Laptop with solid fill" id="269" name="Google Shape;269;p3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 txBox="1"/>
          <p:nvPr>
            <p:ph idx="1" type="body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O cliente pode adquirir bilhetes para espetáculos. Para isto utilizará uma interface.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/>
            </a:br>
            <a:r>
              <a:rPr lang="en-US"/>
              <a:t>É iniciado fornecendo-lhe o endereço IP e o porto de escuta de um servidor.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Cada vez que se dá uma mudança na</a:t>
            </a:r>
            <a:br>
              <a:rPr lang="en-US"/>
            </a:br>
            <a:r>
              <a:rPr lang="en-US"/>
              <a:t>base de dados do servidor a sua vista é atualizada. </a:t>
            </a:r>
            <a:br>
              <a:rPr lang="en-US"/>
            </a:br>
            <a:endParaRPr sz="1600"/>
          </a:p>
        </p:txBody>
      </p:sp>
      <p:sp>
        <p:nvSpPr>
          <p:cNvPr id="271" name="Google Shape;271;p3"/>
          <p:cNvSpPr txBox="1"/>
          <p:nvPr>
            <p:ph idx="3" type="body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Podem existir vários servidores, cada um com o seu porto de escuta. São eles que fazem os pedidos à base de dados.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Interagem entre si, atualizando as suas bases de dados de modo a estarem todas iguais.</a:t>
            </a:r>
            <a:endParaRPr/>
          </a:p>
        </p:txBody>
      </p:sp>
      <p:pic>
        <p:nvPicPr>
          <p:cNvPr descr="Server with solid fill" id="272" name="Google Shape;272;p3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"/>
          <p:cNvSpPr txBox="1"/>
          <p:nvPr>
            <p:ph idx="4" type="body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/>
              <a:t>SERVIDOREs</a:t>
            </a:r>
            <a:endParaRPr/>
          </a:p>
        </p:txBody>
      </p:sp>
      <p:sp>
        <p:nvSpPr>
          <p:cNvPr id="274" name="Google Shape;274;p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201038" y="6060332"/>
            <a:ext cx="1374843" cy="6691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109071" y="-52900"/>
            <a:ext cx="2875472" cy="2879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4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MODELO FÍSICO DA BASE DE DADOS</a:t>
            </a:r>
            <a:br>
              <a:rPr lang="en-US"/>
            </a:br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1276" y="1722401"/>
            <a:ext cx="5129446" cy="46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5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FUNCIONALIDADES IMPLEMENTADAS</a:t>
            </a:r>
            <a:br>
              <a:rPr lang="en-US"/>
            </a:br>
            <a:endParaRPr/>
          </a:p>
        </p:txBody>
      </p:sp>
      <p:sp>
        <p:nvSpPr>
          <p:cNvPr id="294" name="Google Shape;294;p5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6" name="Google Shape;296;p5"/>
          <p:cNvGraphicFramePr/>
          <p:nvPr/>
        </p:nvGraphicFramePr>
        <p:xfrm>
          <a:off x="515938" y="144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{16BDE6D4-8EE2-48DD-AAE5-DBD6C27E86A9}</a:tableStyleId>
              </a:tblPr>
              <a:tblGrid>
                <a:gridCol w="10009000"/>
                <a:gridCol w="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Atualização das réplicas da BD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Feito 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Mecanismos de obtenção de informação por parte dos clientes: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(1) cliente envia pedido ao servidor via TCP;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(2) servidor submete query à BD local se não estiver envolvido numa operação de atualização da BD (caso contrário devolve indicação de insucesso ao cliente);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(3) servidor devolve resultado ao cliente via TCP;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Mecanismo indicado no enunciado quando é feita uma alteração à BD por parte de um servidor: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(1) O cliente solicita uma operação que envolve alteração da BD ao servidor via TCP;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(2) Se não estiver envolvido noutra operação que envolva acesso à BD (e.g., PREPARE enviado ou recebido, outro pedido de um cliente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local a ser processado), o servidor envia um PREPARE. Caso contrário, devolve ao cliente uma indicação de insucesso;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(3) O servidor aguarda um ACK de todos os servidores supostamente ativos. Se faltar algum ACK, volta a enviar o ACK uma segunda vez.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 voltar a acontecer, cancela a operação e devolve ao cliente uma indicação de insucesso;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-&gt; (4) Se recebeu os ACK esperados, o servidor envia um COMMIT, atualiza a sua BD local, devolve ao cliente uma indicação de sucesso 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notifica todos os clientes locais (em princípio, autenticados) para que as suas vistas sejam atualizadas de forma assíncrona;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Nota: devem existir mecanismos de timeout de espera de respostas nos servidores.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6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FUNCIONALIDADES IMPLEMENTADAS</a:t>
            </a:r>
            <a:br>
              <a:rPr lang="en-US"/>
            </a:b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6" name="Google Shape;306;p6"/>
          <p:cNvGraphicFramePr/>
          <p:nvPr/>
        </p:nvGraphicFramePr>
        <p:xfrm>
          <a:off x="515938" y="144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{16BDE6D4-8EE2-48DD-AAE5-DBD6C27E86A9}</a:tableStyleId>
              </a:tblPr>
              <a:tblGrid>
                <a:gridCol w="10009000"/>
                <a:gridCol w="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Arquitetura / concorrência / canais de comunicação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Feito 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Estrutura das mensagens trocadas (texto, objetos serializados de tipos distintos, conteúdo dos heartbeats, etc.)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thread dedicada a receber datagramas UDP de contacto de clientes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thread dedicada a receber datagramas UDP no grupo de multicast (heartbeats, Prepare, Commit, etc.)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thread dedicada ao envio periódico de heartbeats ou esquema alternativo (e.g., Timer)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Thread dedicada à receção de pedidos de ligação pelos clientes via TCP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thread para comunicação com cada cliente ligado via TCP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Cliente: thread nos clientes dedicada à receção de notificações assíncronas (TCP)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"Servidor: ligações TCP temporárias (e threads adicionais associadas) para transferência de BD (ficheiro ou outro tipo de informação) se foresta a solução adotada."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7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FUNCIONALIDADES IMPLEMENTADAS</a:t>
            </a:r>
            <a:br>
              <a:rPr lang="en-US"/>
            </a:br>
            <a:endParaRPr/>
          </a:p>
        </p:txBody>
      </p:sp>
      <p:sp>
        <p:nvSpPr>
          <p:cNvPr id="314" name="Google Shape;314;p7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" name="Google Shape;316;p7"/>
          <p:cNvGraphicFramePr/>
          <p:nvPr/>
        </p:nvGraphicFramePr>
        <p:xfrm>
          <a:off x="515938" y="144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{16BDE6D4-8EE2-48DD-AAE5-DBD6C27E86A9}</a:tableStyleId>
              </a:tblPr>
              <a:tblGrid>
                <a:gridCol w="10009000"/>
                <a:gridCol w="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Funcionalidades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Feito 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Servidor: aprende a existência dos restantes de forma dinâmica (heartbeats via multicast) e faz a gestão adequada da lista de servidores ativos (ordena em função da carga e esquece os que não dão sinais de vida há pelo menos 35 segundos)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Cliente: (1) contacto de um servidor via UDP; (2) receção de um lista de servidores ativos; e (3) ligação TCP ao servidor com menos carga (se falhar o primeiro, tenta o segundo e assim sucessivamente)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registo (nome + username + password)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autenticação (nome + username)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edição dos dados de registo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Administrador: inserção de um espetáculo através de um ficheiro (qualquer erro no ficheiro cancela a operação)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Administrador: tornar um espetáculo visível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Administrador: eliminação de um espetáculo sem reservas pagas associadas. As reservas não pagas também são eliminadas da BD.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consulta de espetáculos (existência de filtros)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visualização dos lugares disponíveis de um espetáculo que irá decorrer, no mínimo, dentro de 24 horas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8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FUNCIONALIDADES IMPLEMENTADAS</a:t>
            </a:r>
            <a:br>
              <a:rPr lang="en-US"/>
            </a:br>
            <a:endParaRPr/>
          </a:p>
        </p:txBody>
      </p:sp>
      <p:sp>
        <p:nvSpPr>
          <p:cNvPr id="324" name="Google Shape;324;p8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p8"/>
          <p:cNvGraphicFramePr/>
          <p:nvPr/>
        </p:nvGraphicFramePr>
        <p:xfrm>
          <a:off x="515938" y="144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{16BDE6D4-8EE2-48DD-AAE5-DBD6C27E86A9}</a:tableStyleId>
              </a:tblPr>
              <a:tblGrid>
                <a:gridCol w="10009000"/>
                <a:gridCol w="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Funcionalidades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Feito 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seleção dos lugares (operação local à aplicação Cliente)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submissão da reserva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consulta de reservas que aguardam pagamento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eliminação de uma reserva não paga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pagamento da reserva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Utilizador: consulta de reservas pagas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"Servidor: criação de uma BD vazia (número de versão 1) no arranque quando não existe localmente e não ouve qualquer heartbeat. Não envia heartbeats durante esta fase."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"Servidor: obtenção de uma BD no arranque quando não existe localmente e ouve pelo menos um heartbeat. Não envia heartbeats durante esta fase."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"Servidor: obtenção de uma BD quando existe localmente, mas ouve pelo menos um heartbeat com versão superior. Deve fornecer uma lista atualizada de servidores aos clientes, onde não aparece, e fechar as respetivas ligações TCP. Também deveria passar a enviar heartbeats onde indica que não está disponível durante a obtenção da BD (não aceita clientes)."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0000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9"/>
          <p:cNvSpPr txBox="1"/>
          <p:nvPr>
            <p:ph type="title"/>
          </p:nvPr>
        </p:nvSpPr>
        <p:spPr>
          <a:xfrm>
            <a:off x="515938" y="499595"/>
            <a:ext cx="78722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/>
              <a:t>FUNCIONALIDADES IMPLEMENTADAS</a:t>
            </a:r>
            <a:br>
              <a:rPr lang="en-US"/>
            </a:br>
            <a:endParaRPr/>
          </a:p>
        </p:txBody>
      </p:sp>
      <p:sp>
        <p:nvSpPr>
          <p:cNvPr id="334" name="Google Shape;334;p9"/>
          <p:cNvSpPr/>
          <p:nvPr/>
        </p:nvSpPr>
        <p:spPr>
          <a:xfrm>
            <a:off x="515938" y="6251509"/>
            <a:ext cx="1051605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407081" y="-118545"/>
            <a:ext cx="1449711" cy="4833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9"/>
          <p:cNvGraphicFramePr/>
          <p:nvPr/>
        </p:nvGraphicFramePr>
        <p:xfrm>
          <a:off x="515938" y="1443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{16BDE6D4-8EE2-48DD-AAE5-DBD6C27E86A9}</a:tableStyleId>
              </a:tblPr>
              <a:tblGrid>
                <a:gridCol w="10009000"/>
                <a:gridCol w="828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Funcionalidades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Feito ?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"Cliente: quando perde a ligação TCP a um servidor, deve tentar ligar-se a outro constante da lista que detém. Deveria ser pouco percetível para o utilizador."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Base de dados replicadas consistentes: sempre que existe uma alteração na BD, verificar se esta se propaga a todas as réplicas.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"Cliente: atualização assíncrona da vista / notificações assíncronas na vista (e.g., lista de espetáculos se estiver a ser visualizada, lugares disponíveis num espetáculo que esteja a ser visualizado)"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2022-12-02T22:16:54Z</dcterms:created>
  <dc:creator>H 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