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8" r:id="rId4"/>
    <p:sldId id="259" r:id="rId5"/>
    <p:sldId id="260" r:id="rId6"/>
    <p:sldId id="261" r:id="rId7"/>
    <p:sldId id="267" r:id="rId8"/>
    <p:sldId id="268" r:id="rId9"/>
    <p:sldId id="262" r:id="rId10"/>
    <p:sldId id="265" r:id="rId11"/>
    <p:sldId id="270"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1"/>
    <p:restoredTop sz="94609"/>
  </p:normalViewPr>
  <p:slideViewPr>
    <p:cSldViewPr snapToGrid="0" snapToObjects="1">
      <p:cViewPr>
        <p:scale>
          <a:sx n="153" d="100"/>
          <a:sy n="153" d="100"/>
        </p:scale>
        <p:origin x="372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5595" y="728664"/>
            <a:ext cx="3738610" cy="3157080"/>
          </a:xfrm>
          <a:noFill/>
        </p:spPr>
        <p:txBody>
          <a:bodyPr>
            <a:normAutofit/>
          </a:bodyPr>
          <a:lstStyle/>
          <a:p>
            <a:pPr algn="l">
              <a:lnSpc>
                <a:spcPct val="90000"/>
              </a:lnSpc>
            </a:pPr>
            <a:r>
              <a:rPr lang="en-US" sz="4200" dirty="0"/>
              <a:t>Jigsaw: Large Language Models meet Program Synthesis</a:t>
            </a:r>
          </a:p>
        </p:txBody>
      </p:sp>
      <p:sp>
        <p:nvSpPr>
          <p:cNvPr id="3" name="Subtitle 2"/>
          <p:cNvSpPr>
            <a:spLocks noGrp="1"/>
          </p:cNvSpPr>
          <p:nvPr>
            <p:ph type="subTitle" idx="1"/>
          </p:nvPr>
        </p:nvSpPr>
        <p:spPr>
          <a:xfrm>
            <a:off x="4775595" y="4072046"/>
            <a:ext cx="3545445" cy="1140034"/>
          </a:xfrm>
          <a:noFill/>
        </p:spPr>
        <p:txBody>
          <a:bodyPr>
            <a:noAutofit/>
          </a:bodyPr>
          <a:lstStyle/>
          <a:p>
            <a:pPr algn="l">
              <a:lnSpc>
                <a:spcPct val="90000"/>
              </a:lnSpc>
            </a:pPr>
            <a:r>
              <a:rPr lang="en-US" sz="2400" b="1" dirty="0"/>
              <a:t>Team : GOAT</a:t>
            </a:r>
          </a:p>
          <a:p>
            <a:pPr algn="l">
              <a:lnSpc>
                <a:spcPct val="90000"/>
              </a:lnSpc>
            </a:pPr>
            <a:r>
              <a:rPr lang="en-US" sz="2400" b="1" dirty="0"/>
              <a:t>Names: Sami </a:t>
            </a:r>
            <a:r>
              <a:rPr lang="en-US" sz="2400" b="1" dirty="0" err="1"/>
              <a:t>Shahade</a:t>
            </a:r>
            <a:endParaRPr lang="en-US" sz="2400" b="1" dirty="0"/>
          </a:p>
          <a:p>
            <a:pPr algn="l">
              <a:lnSpc>
                <a:spcPct val="90000"/>
              </a:lnSpc>
            </a:pPr>
            <a:r>
              <a:rPr lang="en-US" sz="2400" b="1" dirty="0"/>
              <a:t>		Mohammad Sharif</a:t>
            </a:r>
          </a:p>
        </p:txBody>
      </p:sp>
      <p:pic>
        <p:nvPicPr>
          <p:cNvPr id="5" name="Picture 4" descr="A white jigsaw puzzle with a red piece standing out">
            <a:extLst>
              <a:ext uri="{FF2B5EF4-FFF2-40B4-BE49-F238E27FC236}">
                <a16:creationId xmlns:a16="http://schemas.microsoft.com/office/drawing/2014/main" id="{7E30414D-CFF6-4439-19A5-6E8FBCDBA5E1}"/>
              </a:ext>
            </a:extLst>
          </p:cNvPr>
          <p:cNvPicPr>
            <a:picLocks noChangeAspect="1"/>
          </p:cNvPicPr>
          <p:nvPr/>
        </p:nvPicPr>
        <p:blipFill rotWithShape="1">
          <a:blip r:embed="rId2"/>
          <a:srcRect l="47498" r="8170"/>
          <a:stretch/>
        </p:blipFill>
        <p:spPr>
          <a:xfrm>
            <a:off x="20" y="10"/>
            <a:ext cx="4504114"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Question mark on green pastel background">
            <a:extLst>
              <a:ext uri="{FF2B5EF4-FFF2-40B4-BE49-F238E27FC236}">
                <a16:creationId xmlns:a16="http://schemas.microsoft.com/office/drawing/2014/main" id="{AB722B7C-0F42-AFC9-49CD-7DBEBA516726}"/>
              </a:ext>
            </a:extLst>
          </p:cNvPr>
          <p:cNvPicPr>
            <a:picLocks noChangeAspect="1"/>
          </p:cNvPicPr>
          <p:nvPr/>
        </p:nvPicPr>
        <p:blipFill rotWithShape="1">
          <a:blip r:embed="rId2">
            <a:alphaModFix amt="50000"/>
          </a:blip>
          <a:srcRect/>
          <a:stretch/>
        </p:blipFill>
        <p:spPr>
          <a:xfrm>
            <a:off x="0" y="10"/>
            <a:ext cx="9143979" cy="6857990"/>
          </a:xfrm>
          <a:prstGeom prst="rect">
            <a:avLst/>
          </a:prstGeom>
        </p:spPr>
      </p:pic>
      <p:sp>
        <p:nvSpPr>
          <p:cNvPr id="2" name="Title 1"/>
          <p:cNvSpPr>
            <a:spLocks noGrp="1"/>
          </p:cNvSpPr>
          <p:nvPr>
            <p:ph type="title"/>
          </p:nvPr>
        </p:nvSpPr>
        <p:spPr>
          <a:xfrm>
            <a:off x="75276" y="1511507"/>
            <a:ext cx="5460999" cy="1356377"/>
          </a:xfrm>
        </p:spPr>
        <p:txBody>
          <a:bodyPr vert="horz" lIns="91440" tIns="45720" rIns="91440" bIns="45720" rtlCol="0" anchor="t">
            <a:noAutofit/>
          </a:bodyPr>
          <a:lstStyle/>
          <a:p>
            <a:pPr defTabSz="914400">
              <a:lnSpc>
                <a:spcPct val="90000"/>
              </a:lnSpc>
            </a:pPr>
            <a:r>
              <a:rPr lang="en-US" sz="7200" dirty="0">
                <a:solidFill>
                  <a:srgbClr val="FFFFFF"/>
                </a:solidFill>
              </a:rPr>
              <a:t>Q&amp;A</a:t>
            </a:r>
            <a:br>
              <a:rPr lang="en-US" sz="7200" dirty="0">
                <a:solidFill>
                  <a:srgbClr val="FFFFFF"/>
                </a:solidFill>
              </a:rPr>
            </a:br>
            <a:br>
              <a:rPr lang="en-US" sz="7200" dirty="0">
                <a:solidFill>
                  <a:srgbClr val="FFFFFF"/>
                </a:solidFill>
              </a:rPr>
            </a:br>
            <a:br>
              <a:rPr lang="en-US" sz="7200" dirty="0">
                <a:solidFill>
                  <a:srgbClr val="FFFFFF"/>
                </a:solidFill>
              </a:rPr>
            </a:br>
            <a:br>
              <a:rPr lang="en-US" sz="7200" dirty="0">
                <a:solidFill>
                  <a:srgbClr val="FFFFFF"/>
                </a:solidFill>
              </a:rPr>
            </a:br>
            <a:r>
              <a:rPr lang="en-US" sz="7200" dirty="0">
                <a:solidFill>
                  <a:srgbClr val="FFFFFF"/>
                </a:solidFill>
              </a:rPr>
              <a:t>thank you </a:t>
            </a:r>
            <a:r>
              <a:rPr lang="en-US" sz="7200" dirty="0">
                <a:solidFill>
                  <a:srgbClr val="FFFFFF"/>
                </a:solidFill>
                <a:sym typeface="Wingdings" pitchFamily="2" charset="2"/>
              </a:rPr>
              <a:t></a:t>
            </a:r>
            <a:endParaRPr lang="en-US" sz="7200" dirty="0">
              <a:solidFill>
                <a:srgbClr val="FFFFFF"/>
              </a:solidFill>
            </a:endParaRPr>
          </a:p>
        </p:txBody>
      </p:sp>
      <p:cxnSp>
        <p:nvCxnSpPr>
          <p:cNvPr id="10" name="Straight Connector 9">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9284-F81B-8BFB-1B87-83C8A450A4D1}"/>
              </a:ext>
            </a:extLst>
          </p:cNvPr>
          <p:cNvSpPr>
            <a:spLocks noGrp="1"/>
          </p:cNvSpPr>
          <p:nvPr>
            <p:ph type="title"/>
          </p:nvPr>
        </p:nvSpPr>
        <p:spPr>
          <a:xfrm>
            <a:off x="840699" y="687480"/>
            <a:ext cx="5605629" cy="994172"/>
          </a:xfrm>
        </p:spPr>
        <p:txBody>
          <a:bodyPr>
            <a:normAutofit/>
          </a:bodyPr>
          <a:lstStyle/>
          <a:p>
            <a:r>
              <a:rPr lang="en-IL" sz="3850"/>
              <a:t>Class Activity</a:t>
            </a:r>
          </a:p>
        </p:txBody>
      </p:sp>
      <p:sp>
        <p:nvSpPr>
          <p:cNvPr id="3" name="Content Placeholder 2">
            <a:extLst>
              <a:ext uri="{FF2B5EF4-FFF2-40B4-BE49-F238E27FC236}">
                <a16:creationId xmlns:a16="http://schemas.microsoft.com/office/drawing/2014/main" id="{90E7A9DF-02CB-7806-82AB-D4DB2FA201C3}"/>
              </a:ext>
            </a:extLst>
          </p:cNvPr>
          <p:cNvSpPr>
            <a:spLocks noGrp="1"/>
          </p:cNvSpPr>
          <p:nvPr>
            <p:ph idx="1"/>
          </p:nvPr>
        </p:nvSpPr>
        <p:spPr>
          <a:xfrm>
            <a:off x="274319" y="1490460"/>
            <a:ext cx="5710975" cy="4334518"/>
          </a:xfrm>
        </p:spPr>
        <p:txBody>
          <a:bodyPr anchor="ctr">
            <a:normAutofit/>
          </a:bodyPr>
          <a:lstStyle/>
          <a:p>
            <a:pPr marL="342900" indent="-342900" defTabSz="457200" eaLnBrk="1" latinLnBrk="0" hangingPunct="1">
              <a:spcBef>
                <a:spcPct val="20000"/>
              </a:spcBef>
              <a:buFont typeface="Arial"/>
              <a:buChar char="•"/>
            </a:pPr>
            <a:r>
              <a:rPr lang="en-US" sz="2800" dirty="0"/>
              <a:t>Given 3 Python functions with errors, you are asked to write a prompt to PTLM with input/output examples and your goal is to get correct code without errors (which currently exist)</a:t>
            </a:r>
            <a:endParaRPr lang="en-IL" sz="2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rogrammer">
            <a:extLst>
              <a:ext uri="{FF2B5EF4-FFF2-40B4-BE49-F238E27FC236}">
                <a16:creationId xmlns:a16="http://schemas.microsoft.com/office/drawing/2014/main" id="{7132762E-3594-3C9E-2BC9-79961D5D6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40557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and white screen with yellow text&#10;&#10;Description automatically generated">
            <a:extLst>
              <a:ext uri="{FF2B5EF4-FFF2-40B4-BE49-F238E27FC236}">
                <a16:creationId xmlns:a16="http://schemas.microsoft.com/office/drawing/2014/main" id="{98701BD7-EE84-B2EF-1BE2-1BAF3539CDD4}"/>
              </a:ext>
            </a:extLst>
          </p:cNvPr>
          <p:cNvPicPr>
            <a:picLocks noChangeAspect="1"/>
          </p:cNvPicPr>
          <p:nvPr/>
        </p:nvPicPr>
        <p:blipFill>
          <a:blip r:embed="rId2"/>
          <a:stretch>
            <a:fillRect/>
          </a:stretch>
        </p:blipFill>
        <p:spPr>
          <a:xfrm>
            <a:off x="69217" y="1487261"/>
            <a:ext cx="4261715" cy="1492852"/>
          </a:xfrm>
          <a:prstGeom prst="rect">
            <a:avLst/>
          </a:prstGeom>
        </p:spPr>
      </p:pic>
      <p:pic>
        <p:nvPicPr>
          <p:cNvPr id="13" name="Picture 12" descr="A black background with yellow text&#10;&#10;Description automatically generated">
            <a:extLst>
              <a:ext uri="{FF2B5EF4-FFF2-40B4-BE49-F238E27FC236}">
                <a16:creationId xmlns:a16="http://schemas.microsoft.com/office/drawing/2014/main" id="{55D35F69-102F-7E6E-1F51-03612FEABE2E}"/>
              </a:ext>
            </a:extLst>
          </p:cNvPr>
          <p:cNvPicPr>
            <a:picLocks noChangeAspect="1"/>
          </p:cNvPicPr>
          <p:nvPr/>
        </p:nvPicPr>
        <p:blipFill>
          <a:blip r:embed="rId3"/>
          <a:stretch>
            <a:fillRect/>
          </a:stretch>
        </p:blipFill>
        <p:spPr>
          <a:xfrm>
            <a:off x="119093" y="3184291"/>
            <a:ext cx="4311591" cy="1839650"/>
          </a:xfrm>
          <a:prstGeom prst="rect">
            <a:avLst/>
          </a:prstGeom>
        </p:spPr>
      </p:pic>
      <p:pic>
        <p:nvPicPr>
          <p:cNvPr id="15" name="Picture 14" descr="A black screen with white text&#10;&#10;Description automatically generated">
            <a:extLst>
              <a:ext uri="{FF2B5EF4-FFF2-40B4-BE49-F238E27FC236}">
                <a16:creationId xmlns:a16="http://schemas.microsoft.com/office/drawing/2014/main" id="{9CAF72C1-35A2-C448-81DB-7B505AB283B9}"/>
              </a:ext>
            </a:extLst>
          </p:cNvPr>
          <p:cNvPicPr>
            <a:picLocks noChangeAspect="1"/>
          </p:cNvPicPr>
          <p:nvPr/>
        </p:nvPicPr>
        <p:blipFill>
          <a:blip r:embed="rId4"/>
          <a:stretch>
            <a:fillRect/>
          </a:stretch>
        </p:blipFill>
        <p:spPr>
          <a:xfrm>
            <a:off x="119093" y="5118487"/>
            <a:ext cx="6666808" cy="1672107"/>
          </a:xfrm>
          <a:prstGeom prst="rect">
            <a:avLst/>
          </a:prstGeom>
        </p:spPr>
      </p:pic>
      <p:sp>
        <p:nvSpPr>
          <p:cNvPr id="16" name="TextBox 15">
            <a:extLst>
              <a:ext uri="{FF2B5EF4-FFF2-40B4-BE49-F238E27FC236}">
                <a16:creationId xmlns:a16="http://schemas.microsoft.com/office/drawing/2014/main" id="{497ADA66-61A5-CFAB-4BD3-29E3143E37F7}"/>
              </a:ext>
            </a:extLst>
          </p:cNvPr>
          <p:cNvSpPr txBox="1"/>
          <p:nvPr/>
        </p:nvSpPr>
        <p:spPr>
          <a:xfrm>
            <a:off x="69217" y="821418"/>
            <a:ext cx="2800908" cy="461665"/>
          </a:xfrm>
          <a:prstGeom prst="rect">
            <a:avLst/>
          </a:prstGeom>
          <a:noFill/>
        </p:spPr>
        <p:txBody>
          <a:bodyPr wrap="square" rtlCol="0">
            <a:spAutoFit/>
          </a:bodyPr>
          <a:lstStyle/>
          <a:p>
            <a:r>
              <a:rPr lang="en-US" sz="2400" dirty="0"/>
              <a:t>C</a:t>
            </a:r>
            <a:r>
              <a:rPr lang="en-IL" sz="2400" dirty="0"/>
              <a:t>odes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B465-0F7D-0AFA-B7EF-39F692642A3E}"/>
              </a:ext>
            </a:extLst>
          </p:cNvPr>
          <p:cNvSpPr>
            <a:spLocks noGrp="1"/>
          </p:cNvSpPr>
          <p:nvPr>
            <p:ph type="title"/>
          </p:nvPr>
        </p:nvSpPr>
        <p:spPr>
          <a:xfrm>
            <a:off x="571352" y="350196"/>
            <a:ext cx="3485178" cy="1624520"/>
          </a:xfrm>
        </p:spPr>
        <p:txBody>
          <a:bodyPr anchor="ctr">
            <a:normAutofit/>
          </a:bodyPr>
          <a:lstStyle/>
          <a:p>
            <a:pPr defTabSz="457200" rtl="1" eaLnBrk="1" latinLnBrk="0" hangingPunct="1">
              <a:spcBef>
                <a:spcPct val="0"/>
              </a:spcBef>
              <a:buNone/>
            </a:pPr>
            <a:r>
              <a:rPr lang="en-US" sz="3600" dirty="0"/>
              <a:t>Introduction</a:t>
            </a:r>
            <a:endParaRPr lang="en-IL" sz="3500" dirty="0"/>
          </a:p>
        </p:txBody>
      </p:sp>
      <p:sp>
        <p:nvSpPr>
          <p:cNvPr id="7" name="Content Placeholder 2">
            <a:extLst>
              <a:ext uri="{FF2B5EF4-FFF2-40B4-BE49-F238E27FC236}">
                <a16:creationId xmlns:a16="http://schemas.microsoft.com/office/drawing/2014/main" id="{9FD12C9B-B93D-697E-1862-DEFE8AD43B1D}"/>
              </a:ext>
            </a:extLst>
          </p:cNvPr>
          <p:cNvSpPr>
            <a:spLocks noGrp="1"/>
          </p:cNvSpPr>
          <p:nvPr>
            <p:ph idx="1"/>
          </p:nvPr>
        </p:nvSpPr>
        <p:spPr>
          <a:xfrm>
            <a:off x="216131" y="2324912"/>
            <a:ext cx="3840399" cy="4031437"/>
          </a:xfrm>
        </p:spPr>
        <p:txBody>
          <a:bodyPr anchor="ctr">
            <a:normAutofit/>
          </a:bodyPr>
          <a:lstStyle/>
          <a:p>
            <a:r>
              <a:rPr lang="en-US" sz="2800" b="1" i="0" u="none" strike="noStrike" dirty="0">
                <a:effectLst/>
              </a:rPr>
              <a:t>PTLM</a:t>
            </a:r>
            <a:endParaRPr lang="en-US" sz="2800" b="1" dirty="0"/>
          </a:p>
          <a:p>
            <a:r>
              <a:rPr lang="en-US" sz="2800" b="1" i="0" u="none" strike="noStrike" dirty="0">
                <a:effectLst/>
              </a:rPr>
              <a:t>Multi-modal Inputs</a:t>
            </a:r>
            <a:endParaRPr lang="en-US" sz="2800" b="0" i="0" u="none" strike="noStrike" dirty="0">
              <a:effectLst/>
            </a:endParaRPr>
          </a:p>
          <a:p>
            <a:r>
              <a:rPr lang="en-IL" sz="2800" b="1" dirty="0">
                <a:effectLst/>
                <a:ea typeface="Aptos" panose="020B0004020202020204" pitchFamily="34" charset="0"/>
                <a:cs typeface="Arial" panose="020B0604020202020204" pitchFamily="34" charset="0"/>
              </a:rPr>
              <a:t>Program Synthesis</a:t>
            </a:r>
            <a:r>
              <a:rPr lang="en-IL" sz="2800" b="1" dirty="0">
                <a:effectLst/>
              </a:rPr>
              <a:t> </a:t>
            </a:r>
          </a:p>
          <a:p>
            <a:r>
              <a:rPr lang="en-IL" sz="2800" b="1" dirty="0"/>
              <a:t>J</a:t>
            </a:r>
            <a:r>
              <a:rPr lang="en-IL" sz="2800" b="1" dirty="0">
                <a:effectLst/>
              </a:rPr>
              <a:t>igsaw</a:t>
            </a:r>
          </a:p>
        </p:txBody>
      </p:sp>
      <p:pic>
        <p:nvPicPr>
          <p:cNvPr id="8" name="Picture 7" descr="Puzzle">
            <a:extLst>
              <a:ext uri="{FF2B5EF4-FFF2-40B4-BE49-F238E27FC236}">
                <a16:creationId xmlns:a16="http://schemas.microsoft.com/office/drawing/2014/main" id="{16890346-DA6B-C460-DE08-F3CC1AD06369}"/>
              </a:ext>
            </a:extLst>
          </p:cNvPr>
          <p:cNvPicPr>
            <a:picLocks noChangeAspect="1"/>
          </p:cNvPicPr>
          <p:nvPr/>
        </p:nvPicPr>
        <p:blipFill rotWithShape="1">
          <a:blip r:embed="rId2"/>
          <a:srcRect l="27192" r="28258" b="-2"/>
          <a:stretch/>
        </p:blipFill>
        <p:spPr>
          <a:xfrm>
            <a:off x="4572000" y="1"/>
            <a:ext cx="4577118" cy="6858000"/>
          </a:xfrm>
          <a:prstGeom prst="rect">
            <a:avLst/>
          </a:prstGeom>
        </p:spPr>
      </p:pic>
    </p:spTree>
    <p:extLst>
      <p:ext uri="{BB962C8B-B14F-4D97-AF65-F5344CB8AC3E}">
        <p14:creationId xmlns:p14="http://schemas.microsoft.com/office/powerpoint/2010/main" val="336323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381001"/>
            <a:ext cx="4000647" cy="1708242"/>
          </a:xfrm>
        </p:spPr>
        <p:txBody>
          <a:bodyPr anchor="ctr">
            <a:normAutofit/>
          </a:bodyPr>
          <a:lstStyle/>
          <a:p>
            <a:r>
              <a:rPr lang="en-US" sz="3500" dirty="0"/>
              <a:t>Motivation and Problem Statement</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dirty="0"/>
              <a:t>Motivation: As we mentioned earlier, PTLM, like GPT-3, has shown great potential in generating code from natural language descriptions, which can significantly improve programmer productivity. </a:t>
            </a:r>
          </a:p>
          <a:p>
            <a:r>
              <a:rPr lang="en-US" sz="1700" dirty="0"/>
              <a:t>Problem: These models treat code as text and do not understand the underlying syntax or semantics, which can misinterpret variable names or use incorrect arguments for functions. This leads to bugs and often results in incorrect or low quality code.</a:t>
            </a:r>
          </a:p>
          <a:p>
            <a:endParaRPr lang="en-US" sz="1700" dirty="0"/>
          </a:p>
        </p:txBody>
      </p:sp>
      <p:pic>
        <p:nvPicPr>
          <p:cNvPr id="5" name="Picture 4" descr="Computer script on a screen">
            <a:extLst>
              <a:ext uri="{FF2B5EF4-FFF2-40B4-BE49-F238E27FC236}">
                <a16:creationId xmlns:a16="http://schemas.microsoft.com/office/drawing/2014/main" id="{5820CA74-C04F-A64C-D94D-CDC4B21904F8}"/>
              </a:ext>
            </a:extLst>
          </p:cNvPr>
          <p:cNvPicPr>
            <a:picLocks noChangeAspect="1"/>
          </p:cNvPicPr>
          <p:nvPr/>
        </p:nvPicPr>
        <p:blipFill rotWithShape="1">
          <a:blip r:embed="rId2"/>
          <a:srcRect l="10675" r="5044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62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556" y="762001"/>
            <a:ext cx="3117384" cy="1708244"/>
          </a:xfrm>
        </p:spPr>
        <p:txBody>
          <a:bodyPr anchor="ctr">
            <a:normAutofit/>
          </a:bodyPr>
          <a:lstStyle/>
          <a:p>
            <a:r>
              <a:rPr lang="en-US" sz="3500" dirty="0"/>
              <a:t>Proposed Solution</a:t>
            </a:r>
          </a:p>
        </p:txBody>
      </p:sp>
      <p:pic>
        <p:nvPicPr>
          <p:cNvPr id="5" name="Picture 4" descr="CPU with binary numbers and blueprint">
            <a:extLst>
              <a:ext uri="{FF2B5EF4-FFF2-40B4-BE49-F238E27FC236}">
                <a16:creationId xmlns:a16="http://schemas.microsoft.com/office/drawing/2014/main" id="{57CDA791-BC08-526F-E706-88112EF56AA9}"/>
              </a:ext>
            </a:extLst>
          </p:cNvPr>
          <p:cNvPicPr>
            <a:picLocks noChangeAspect="1"/>
          </p:cNvPicPr>
          <p:nvPr/>
        </p:nvPicPr>
        <p:blipFill rotWithShape="1">
          <a:blip r:embed="rId2"/>
          <a:srcRect l="34200" r="28300"/>
          <a:stretch/>
        </p:blipFill>
        <p:spPr>
          <a:xfrm>
            <a:off x="20" y="-2"/>
            <a:ext cx="4571980" cy="6858002"/>
          </a:xfrm>
          <a:prstGeom prst="rect">
            <a:avLst/>
          </a:prstGeom>
        </p:spPr>
      </p:pic>
      <p:sp>
        <p:nvSpPr>
          <p:cNvPr id="3" name="Content Placeholder 2"/>
          <p:cNvSpPr>
            <a:spLocks noGrp="1"/>
          </p:cNvSpPr>
          <p:nvPr>
            <p:ph idx="1"/>
          </p:nvPr>
        </p:nvSpPr>
        <p:spPr>
          <a:xfrm>
            <a:off x="4680065" y="2470245"/>
            <a:ext cx="3815542" cy="3769835"/>
          </a:xfrm>
        </p:spPr>
        <p:txBody>
          <a:bodyPr anchor="ctr">
            <a:normAutofit/>
          </a:bodyPr>
          <a:lstStyle/>
          <a:p>
            <a:r>
              <a:rPr lang="en-US" sz="1800" dirty="0"/>
              <a:t>To solve this problem, the researchers created Jigsaw, a system that helps create better code. Jigsaw accepts both natural language descriptions and test cases as input. </a:t>
            </a:r>
          </a:p>
          <a:p>
            <a:r>
              <a:rPr lang="en-US" sz="1800" dirty="0"/>
              <a:t>It has three main parts: pre-processing, integration of PTLM and post-processing.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a:solidFill>
                  <a:schemeClr val="bg1"/>
                </a:solidFill>
                <a:latin typeface="+mj-lt"/>
                <a:ea typeface="+mj-ea"/>
                <a:cs typeface="+mj-cs"/>
              </a:rPr>
              <a:t>Jigsaw Architecture</a:t>
            </a:r>
          </a:p>
        </p:txBody>
      </p:sp>
      <p:pic>
        <p:nvPicPr>
          <p:cNvPr id="8" name="Content Placeholder 7" descr="A diagram of a diagram&#10;&#10;Description automatically generated">
            <a:extLst>
              <a:ext uri="{FF2B5EF4-FFF2-40B4-BE49-F238E27FC236}">
                <a16:creationId xmlns:a16="http://schemas.microsoft.com/office/drawing/2014/main" id="{2819DEEE-3F22-B127-11BB-7402419464F8}"/>
              </a:ext>
            </a:extLst>
          </p:cNvPr>
          <p:cNvPicPr>
            <a:picLocks noGrp="1" noChangeAspect="1"/>
          </p:cNvPicPr>
          <p:nvPr>
            <p:ph idx="1"/>
          </p:nvPr>
        </p:nvPicPr>
        <p:blipFill>
          <a:blip r:embed="rId2"/>
          <a:stretch>
            <a:fillRect/>
          </a:stretch>
        </p:blipFill>
        <p:spPr>
          <a:xfrm>
            <a:off x="215574" y="1995055"/>
            <a:ext cx="8610018" cy="27154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Datasets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4771" y="2056477"/>
            <a:ext cx="7512559" cy="4120485"/>
          </a:xfrm>
        </p:spPr>
        <p:txBody>
          <a:bodyPr>
            <a:normAutofit/>
          </a:bodyPr>
          <a:lstStyle/>
          <a:p>
            <a:pPr marL="0" indent="0">
              <a:buNone/>
            </a:pPr>
            <a:r>
              <a:rPr lang="en-US" sz="2100" dirty="0"/>
              <a:t>PandasEval1</a:t>
            </a:r>
          </a:p>
          <a:p>
            <a:r>
              <a:rPr lang="en-US" sz="2100" dirty="0"/>
              <a:t>This dataset consists of 68 Python Pandas tasks, each of which can be solved with a single line of code using 2-3 Pandas functions. It was created from queries found on forums like </a:t>
            </a:r>
            <a:r>
              <a:rPr lang="en-US" sz="2100" dirty="0" err="1"/>
              <a:t>StackOverflow</a:t>
            </a:r>
            <a:r>
              <a:rPr lang="en-US" sz="2100" dirty="0"/>
              <a:t> to test Jigsaw's effectiveness in solving real-world coding problems.</a:t>
            </a:r>
          </a:p>
          <a:p>
            <a:pPr marL="0" indent="0">
              <a:buNone/>
            </a:pPr>
            <a:r>
              <a:rPr lang="en-US" sz="2100" dirty="0"/>
              <a:t>PandasEval2</a:t>
            </a:r>
          </a:p>
          <a:p>
            <a:r>
              <a:rPr lang="en-US" sz="2100" dirty="0"/>
              <a:t>This dataset includes 21 Pandas tasks, which can be solved with 2-3 Pandas functions. It was created during the hackathon with 25 users writing 725 unique natural language queries, testing Jigsaw's ability to interpret and respond to diverse user input.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D27C-65B6-9E77-5550-B7A931AEA5E3}"/>
              </a:ext>
            </a:extLst>
          </p:cNvPr>
          <p:cNvSpPr>
            <a:spLocks noGrp="1"/>
          </p:cNvSpPr>
          <p:nvPr>
            <p:ph type="title"/>
          </p:nvPr>
        </p:nvSpPr>
        <p:spPr/>
        <p:txBody>
          <a:bodyPr>
            <a:normAutofit/>
          </a:bodyPr>
          <a:lstStyle/>
          <a:p>
            <a:r>
              <a:rPr lang="en-IL" sz="3600" dirty="0">
                <a:effectLst/>
                <a:ea typeface="Times New Roman" panose="02020603050405020304" pitchFamily="18" charset="0"/>
              </a:rPr>
              <a:t>Temporal evaluation</a:t>
            </a:r>
            <a:endParaRPr lang="en-IL" sz="3600" dirty="0"/>
          </a:p>
        </p:txBody>
      </p:sp>
      <p:sp>
        <p:nvSpPr>
          <p:cNvPr id="3" name="Content Placeholder 2">
            <a:extLst>
              <a:ext uri="{FF2B5EF4-FFF2-40B4-BE49-F238E27FC236}">
                <a16:creationId xmlns:a16="http://schemas.microsoft.com/office/drawing/2014/main" id="{8E18CF9E-EEAC-B334-310B-85E65A25DA6B}"/>
              </a:ext>
            </a:extLst>
          </p:cNvPr>
          <p:cNvSpPr>
            <a:spLocks noGrp="1"/>
          </p:cNvSpPr>
          <p:nvPr>
            <p:ph idx="1"/>
          </p:nvPr>
        </p:nvSpPr>
        <p:spPr>
          <a:xfrm>
            <a:off x="457200" y="1600200"/>
            <a:ext cx="8229600" cy="1932709"/>
          </a:xfrm>
        </p:spPr>
        <p:txBody>
          <a:bodyPr>
            <a:normAutofit/>
          </a:bodyPr>
          <a:lstStyle/>
          <a:p>
            <a:r>
              <a:rPr lang="en-US" sz="2000" dirty="0"/>
              <a:t>Test Jigsaw's ability to learn from user feedback using tasks from the two hackathon sessions. After updating the context and its transformation rules from the first session, Jigsaw's performance greatly improved in the second session. For example, GPT-3's accuracy increased by over 30%, and Codex improved by 15%. This shows that Jigsaw improves with more user interaction, making it more accurate and useful over time.</a:t>
            </a:r>
            <a:endParaRPr lang="en-IL" sz="2000" dirty="0"/>
          </a:p>
        </p:txBody>
      </p:sp>
      <p:pic>
        <p:nvPicPr>
          <p:cNvPr id="6" name="Picture 5">
            <a:extLst>
              <a:ext uri="{FF2B5EF4-FFF2-40B4-BE49-F238E27FC236}">
                <a16:creationId xmlns:a16="http://schemas.microsoft.com/office/drawing/2014/main" id="{47FD2AC0-F5D3-57B6-6E65-240C2B99F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194" y="3715471"/>
            <a:ext cx="6813612" cy="1607647"/>
          </a:xfrm>
          <a:prstGeom prst="rect">
            <a:avLst/>
          </a:prstGeom>
        </p:spPr>
      </p:pic>
    </p:spTree>
    <p:extLst>
      <p:ext uri="{BB962C8B-B14F-4D97-AF65-F5344CB8AC3E}">
        <p14:creationId xmlns:p14="http://schemas.microsoft.com/office/powerpoint/2010/main" val="211564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AFFC-121C-E32F-6E5E-1C8E61CDF56F}"/>
              </a:ext>
            </a:extLst>
          </p:cNvPr>
          <p:cNvSpPr>
            <a:spLocks noGrp="1"/>
          </p:cNvSpPr>
          <p:nvPr>
            <p:ph type="title"/>
          </p:nvPr>
        </p:nvSpPr>
        <p:spPr/>
        <p:txBody>
          <a:bodyPr>
            <a:noAutofit/>
          </a:bodyPr>
          <a:lstStyle/>
          <a:p>
            <a:r>
              <a:rPr lang="en-IL" sz="3600" dirty="0">
                <a:effectLst/>
                <a:ea typeface="Times New Roman" panose="02020603050405020304" pitchFamily="18" charset="0"/>
              </a:rPr>
              <a:t>Comparison to AutoPandas</a:t>
            </a:r>
            <a:r>
              <a:rPr lang="en-IL" sz="3600" dirty="0">
                <a:effectLst/>
                <a:ea typeface="Aptos" panose="020B0004020202020204" pitchFamily="34" charset="0"/>
                <a:cs typeface="Arial" panose="020B0604020202020204" pitchFamily="34" charset="0"/>
              </a:rPr>
              <a:t> </a:t>
            </a:r>
            <a:endParaRPr lang="en-IL" sz="7200" dirty="0"/>
          </a:p>
        </p:txBody>
      </p:sp>
      <p:sp>
        <p:nvSpPr>
          <p:cNvPr id="3" name="Content Placeholder 2">
            <a:extLst>
              <a:ext uri="{FF2B5EF4-FFF2-40B4-BE49-F238E27FC236}">
                <a16:creationId xmlns:a16="http://schemas.microsoft.com/office/drawing/2014/main" id="{F0041B7F-D41B-E969-625C-FEC975043D4A}"/>
              </a:ext>
            </a:extLst>
          </p:cNvPr>
          <p:cNvSpPr>
            <a:spLocks noGrp="1"/>
          </p:cNvSpPr>
          <p:nvPr>
            <p:ph idx="1"/>
          </p:nvPr>
        </p:nvSpPr>
        <p:spPr>
          <a:xfrm>
            <a:off x="457200" y="1600200"/>
            <a:ext cx="7980218" cy="1999211"/>
          </a:xfrm>
        </p:spPr>
        <p:txBody>
          <a:bodyPr>
            <a:normAutofit fontScale="92500"/>
          </a:bodyPr>
          <a:lstStyle/>
          <a:p>
            <a:r>
              <a:rPr lang="en-US" sz="2000" dirty="0" err="1"/>
              <a:t>AutoPandas</a:t>
            </a:r>
            <a:r>
              <a:rPr lang="en-US" sz="2000" dirty="0"/>
              <a:t> (AP) generates Pandas programs using examples of input and output data, but it struggles with more complex tasks. We tested Jigsaw, which uses both natural language and input-output examples, on 27 tasks that AP can handle. Jigsaw did better because it can understand tasks more clearly. We also tested Jigsaw on another dataset from </a:t>
            </a:r>
            <a:r>
              <a:rPr lang="en-US" sz="2000" dirty="0" err="1"/>
              <a:t>StackOverflow</a:t>
            </a:r>
            <a:r>
              <a:rPr lang="en-US" sz="2000" dirty="0"/>
              <a:t>, and Jigsaw (with Codex) performed better than AP.</a:t>
            </a:r>
            <a:endParaRPr lang="en-IL" sz="2000" dirty="0"/>
          </a:p>
        </p:txBody>
      </p:sp>
      <p:pic>
        <p:nvPicPr>
          <p:cNvPr id="4" name="Picture 3">
            <a:extLst>
              <a:ext uri="{FF2B5EF4-FFF2-40B4-BE49-F238E27FC236}">
                <a16:creationId xmlns:a16="http://schemas.microsoft.com/office/drawing/2014/main" id="{5F348AF0-2270-2999-F10E-18E7ABE62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3759902"/>
            <a:ext cx="7232071" cy="1801313"/>
          </a:xfrm>
          <a:prstGeom prst="rect">
            <a:avLst/>
          </a:prstGeom>
        </p:spPr>
      </p:pic>
    </p:spTree>
    <p:extLst>
      <p:ext uri="{BB962C8B-B14F-4D97-AF65-F5344CB8AC3E}">
        <p14:creationId xmlns:p14="http://schemas.microsoft.com/office/powerpoint/2010/main" val="65650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194" y="130095"/>
            <a:ext cx="4688333" cy="1783080"/>
          </a:xfrm>
        </p:spPr>
        <p:txBody>
          <a:bodyPr anchor="b">
            <a:normAutofit/>
          </a:bodyPr>
          <a:lstStyle/>
          <a:p>
            <a:r>
              <a:rPr lang="en-US" sz="4700" dirty="0"/>
              <a:t>Future Work and Conclusions</a:t>
            </a:r>
          </a:p>
        </p:txBody>
      </p:sp>
      <p:pic>
        <p:nvPicPr>
          <p:cNvPr id="5" name="Picture 4" descr="Light bulb on yellow background with sketched light beams and cord">
            <a:extLst>
              <a:ext uri="{FF2B5EF4-FFF2-40B4-BE49-F238E27FC236}">
                <a16:creationId xmlns:a16="http://schemas.microsoft.com/office/drawing/2014/main" id="{015F347A-D7BC-5507-83A6-194B6466E32F}"/>
              </a:ext>
            </a:extLst>
          </p:cNvPr>
          <p:cNvPicPr>
            <a:picLocks noChangeAspect="1"/>
          </p:cNvPicPr>
          <p:nvPr/>
        </p:nvPicPr>
        <p:blipFill rotWithShape="1">
          <a:blip r:embed="rId2"/>
          <a:srcRect l="56467" r="1220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607561" y="2403625"/>
            <a:ext cx="5253806" cy="4037076"/>
          </a:xfrm>
        </p:spPr>
        <p:txBody>
          <a:bodyPr>
            <a:normAutofit fontScale="92500" lnSpcReduction="20000"/>
          </a:bodyPr>
          <a:lstStyle/>
          <a:p>
            <a:pPr>
              <a:lnSpc>
                <a:spcPct val="90000"/>
              </a:lnSpc>
            </a:pPr>
            <a:r>
              <a:rPr lang="en-US" sz="2800" b="1" dirty="0"/>
              <a:t>Conclusions:</a:t>
            </a:r>
          </a:p>
          <a:p>
            <a:pPr>
              <a:lnSpc>
                <a:spcPct val="90000"/>
              </a:lnSpc>
            </a:pPr>
            <a:r>
              <a:rPr lang="en-US" sz="1600" dirty="0"/>
              <a:t>The biggest improvement that Jigsaw brings is in the post-processing steps, which make the generated code much better.</a:t>
            </a:r>
          </a:p>
          <a:p>
            <a:pPr>
              <a:lnSpc>
                <a:spcPct val="90000"/>
              </a:lnSpc>
            </a:pPr>
            <a:r>
              <a:rPr lang="en-US" sz="1600" dirty="0"/>
              <a:t> Jigsaw does better than methods that use only language models or only input-output examples.</a:t>
            </a:r>
          </a:p>
          <a:p>
            <a:pPr>
              <a:lnSpc>
                <a:spcPct val="90000"/>
              </a:lnSpc>
            </a:pPr>
            <a:r>
              <a:rPr lang="en-US" sz="1600" dirty="0"/>
              <a:t> Jigsaw is the first tool to generate code for large APIs like Pandas using advanced language models like GPT-3.</a:t>
            </a:r>
          </a:p>
          <a:p>
            <a:pPr marL="0" indent="0">
              <a:lnSpc>
                <a:spcPct val="90000"/>
              </a:lnSpc>
              <a:buNone/>
            </a:pPr>
            <a:endParaRPr lang="en-US" sz="1200" dirty="0"/>
          </a:p>
          <a:p>
            <a:pPr>
              <a:lnSpc>
                <a:spcPct val="90000"/>
              </a:lnSpc>
            </a:pPr>
            <a:r>
              <a:rPr lang="en-US" sz="2800" dirty="0"/>
              <a:t>Future Work:</a:t>
            </a:r>
          </a:p>
          <a:p>
            <a:pPr>
              <a:lnSpc>
                <a:spcPct val="90000"/>
              </a:lnSpc>
            </a:pPr>
            <a:r>
              <a:rPr lang="en-US" sz="1700" dirty="0"/>
              <a:t>There are still some challenges to making Jigsaw a perfect coding assistant. Currently, the quality of Jigsaw's code depends mostly on I/O examples, but real code should be fast and secure.</a:t>
            </a:r>
          </a:p>
          <a:p>
            <a:pPr>
              <a:lnSpc>
                <a:spcPct val="90000"/>
              </a:lnSpc>
            </a:pPr>
            <a:r>
              <a:rPr lang="en-US" sz="1700" dirty="0"/>
              <a:t>Jigsaw uses natural language and examples to figure out what code to write, but sometimes those instructions aren't clear enough. It needs more detailed instructions to get the best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2210</TotalTime>
  <Words>587</Words>
  <Application>Microsoft Macintosh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Times New Roman</vt:lpstr>
      <vt:lpstr>Wingdings</vt:lpstr>
      <vt:lpstr>Office Theme</vt:lpstr>
      <vt:lpstr>Jigsaw: Large Language Models meet Program Synthesis</vt:lpstr>
      <vt:lpstr>Introduction</vt:lpstr>
      <vt:lpstr>Motivation and Problem Statement</vt:lpstr>
      <vt:lpstr>Proposed Solution</vt:lpstr>
      <vt:lpstr>Jigsaw Architecture</vt:lpstr>
      <vt:lpstr>Datasets</vt:lpstr>
      <vt:lpstr>Temporal evaluation</vt:lpstr>
      <vt:lpstr>Comparison to AutoPandas </vt:lpstr>
      <vt:lpstr>Future Work and Conclusions</vt:lpstr>
      <vt:lpstr>Q&amp;A    thank you </vt:lpstr>
      <vt:lpstr>Class Activity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סאמי שחאדה</cp:lastModifiedBy>
  <cp:revision>34</cp:revision>
  <dcterms:created xsi:type="dcterms:W3CDTF">2013-01-27T09:14:16Z</dcterms:created>
  <dcterms:modified xsi:type="dcterms:W3CDTF">2024-06-30T22:25:02Z</dcterms:modified>
  <cp:category/>
</cp:coreProperties>
</file>