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21"/>
  </p:notesMasterIdLst>
  <p:sldIdLst>
    <p:sldId id="340" r:id="rId2"/>
    <p:sldId id="287" r:id="rId3"/>
    <p:sldId id="357" r:id="rId4"/>
    <p:sldId id="358" r:id="rId5"/>
    <p:sldId id="359" r:id="rId6"/>
    <p:sldId id="360" r:id="rId7"/>
    <p:sldId id="361" r:id="rId8"/>
    <p:sldId id="341" r:id="rId9"/>
    <p:sldId id="322" r:id="rId10"/>
    <p:sldId id="352" r:id="rId11"/>
    <p:sldId id="362" r:id="rId12"/>
    <p:sldId id="353" r:id="rId13"/>
    <p:sldId id="350" r:id="rId14"/>
    <p:sldId id="351" r:id="rId15"/>
    <p:sldId id="354" r:id="rId16"/>
    <p:sldId id="355" r:id="rId17"/>
    <p:sldId id="364" r:id="rId18"/>
    <p:sldId id="365" r:id="rId19"/>
    <p:sldId id="366" r:id="rId20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22"/>
    </p:embeddedFont>
    <p:embeddedFont>
      <p:font typeface="Aharoni" panose="02010803020104030203" pitchFamily="2" charset="-79"/>
      <p:bold r:id="rId23"/>
    </p:embeddedFont>
    <p:embeddedFont>
      <p:font typeface="Amatic SC" panose="00000500000000000000" pitchFamily="2" charset="-79"/>
      <p:regular r:id="rId24"/>
      <p:bold r:id="rId25"/>
    </p:embeddedFont>
    <p:embeddedFont>
      <p:font typeface="Gadugi" panose="020B0502040204020203" pitchFamily="34" charset="0"/>
      <p:regular r:id="rId26"/>
      <p:bold r:id="rId27"/>
    </p:embeddedFont>
    <p:embeddedFont>
      <p:font typeface="IBM Plex Sans" panose="020B0503050203000203" pitchFamily="34" charset="0"/>
      <p:regular r:id="rId28"/>
      <p:bold r:id="rId29"/>
      <p:italic r:id="rId30"/>
      <p:boldItalic r:id="rId31"/>
    </p:embeddedFont>
    <p:embeddedFont>
      <p:font typeface="IBM Plex Sans Medium" panose="020B0603050203000203" pitchFamily="34" charset="0"/>
      <p:regular r:id="rId32"/>
      <p:bold r:id="rId33"/>
      <p:italic r:id="rId34"/>
      <p:boldItalic r:id="rId35"/>
    </p:embeddedFont>
    <p:embeddedFont>
      <p:font typeface="Lucida Sans Typewriter" panose="020B0509030504030204" pitchFamily="49" charset="0"/>
      <p:regular r:id="rId36"/>
      <p:bold r:id="rId37"/>
      <p:italic r:id="rId38"/>
      <p:boldItalic r:id="rId39"/>
    </p:embeddedFont>
    <p:embeddedFont>
      <p:font typeface="PT Sans" panose="020B0503020203020204" pitchFamily="34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A6BE60-0C58-43FE-9917-13BBD39EBFF1}">
  <a:tblStyle styleId="{8AA6BE60-0C58-43FE-9917-13BBD39EBF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1710476bc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1710476bc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1710476bc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1710476bc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69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73cd2569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73cd2569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11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1710476bc4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11710476bc4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1173cd25692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1173cd25692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782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82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3808d40dd4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3808d40dd4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87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07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34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7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02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SLIDES_API113656252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1" name="Google Shape;4261;SLIDES_API113656252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6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4" name="Google Shape;4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6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62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>
            <a:spLocks noGrp="1"/>
          </p:cNvSpPr>
          <p:nvPr>
            <p:ph type="title" hasCustomPrompt="1"/>
          </p:nvPr>
        </p:nvSpPr>
        <p:spPr>
          <a:xfrm>
            <a:off x="862475" y="3023088"/>
            <a:ext cx="2230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3" name="Google Shape;503;p48"/>
          <p:cNvSpPr txBox="1">
            <a:spLocks noGrp="1"/>
          </p:cNvSpPr>
          <p:nvPr>
            <p:ph type="subTitle" idx="1"/>
          </p:nvPr>
        </p:nvSpPr>
        <p:spPr>
          <a:xfrm>
            <a:off x="862475" y="3719563"/>
            <a:ext cx="2230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4" name="Google Shape;504;p48"/>
          <p:cNvSpPr txBox="1">
            <a:spLocks noGrp="1"/>
          </p:cNvSpPr>
          <p:nvPr>
            <p:ph type="title" idx="2" hasCustomPrompt="1"/>
          </p:nvPr>
        </p:nvSpPr>
        <p:spPr>
          <a:xfrm>
            <a:off x="3456627" y="1680650"/>
            <a:ext cx="2230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5" name="Google Shape;505;p48"/>
          <p:cNvSpPr txBox="1">
            <a:spLocks noGrp="1"/>
          </p:cNvSpPr>
          <p:nvPr>
            <p:ph type="subTitle" idx="3"/>
          </p:nvPr>
        </p:nvSpPr>
        <p:spPr>
          <a:xfrm>
            <a:off x="3456627" y="2376555"/>
            <a:ext cx="2230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6" name="Google Shape;506;p48"/>
          <p:cNvSpPr txBox="1">
            <a:spLocks noGrp="1"/>
          </p:cNvSpPr>
          <p:nvPr>
            <p:ph type="title" idx="4" hasCustomPrompt="1"/>
          </p:nvPr>
        </p:nvSpPr>
        <p:spPr>
          <a:xfrm>
            <a:off x="6050771" y="3023088"/>
            <a:ext cx="2230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7" name="Google Shape;507;p48"/>
          <p:cNvSpPr txBox="1">
            <a:spLocks noGrp="1"/>
          </p:cNvSpPr>
          <p:nvPr>
            <p:ph type="subTitle" idx="5"/>
          </p:nvPr>
        </p:nvSpPr>
        <p:spPr>
          <a:xfrm>
            <a:off x="6050771" y="3719563"/>
            <a:ext cx="2230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8" name="Google Shape;508;p48"/>
          <p:cNvSpPr txBox="1">
            <a:spLocks noGrp="1"/>
          </p:cNvSpPr>
          <p:nvPr>
            <p:ph type="title" idx="6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48"/>
          <p:cNvPicPr preferRelativeResize="0"/>
          <p:nvPr/>
        </p:nvPicPr>
        <p:blipFill rotWithShape="1">
          <a:blip r:embed="rId3">
            <a:alphaModFix/>
          </a:blip>
          <a:srcRect l="14310"/>
          <a:stretch/>
        </p:blipFill>
        <p:spPr>
          <a:xfrm>
            <a:off x="6275250" y="3114650"/>
            <a:ext cx="2868750" cy="20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8"/>
          <p:cNvPicPr preferRelativeResize="0"/>
          <p:nvPr/>
        </p:nvPicPr>
        <p:blipFill rotWithShape="1">
          <a:blip r:embed="rId3">
            <a:alphaModFix/>
          </a:blip>
          <a:srcRect l="14310"/>
          <a:stretch/>
        </p:blipFill>
        <p:spPr>
          <a:xfrm>
            <a:off x="0" y="0"/>
            <a:ext cx="2868750" cy="202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48"/>
          <p:cNvGrpSpPr/>
          <p:nvPr/>
        </p:nvGrpSpPr>
        <p:grpSpPr>
          <a:xfrm rot="10800000">
            <a:off x="6419226" y="86387"/>
            <a:ext cx="2724785" cy="350705"/>
            <a:chOff x="198225" y="4390550"/>
            <a:chExt cx="3765075" cy="484600"/>
          </a:xfrm>
        </p:grpSpPr>
        <p:sp>
          <p:nvSpPr>
            <p:cNvPr id="512" name="Google Shape;512;p4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48"/>
          <p:cNvGrpSpPr/>
          <p:nvPr/>
        </p:nvGrpSpPr>
        <p:grpSpPr>
          <a:xfrm>
            <a:off x="351277" y="4786262"/>
            <a:ext cx="1160092" cy="63948"/>
            <a:chOff x="3779200" y="1371600"/>
            <a:chExt cx="1992600" cy="109500"/>
          </a:xfrm>
        </p:grpSpPr>
        <p:sp>
          <p:nvSpPr>
            <p:cNvPr id="515" name="Google Shape;515;p4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031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2"/>
          </p:nvPr>
        </p:nvSpPr>
        <p:spPr>
          <a:xfrm>
            <a:off x="890875" y="2358440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35"/>
          <p:cNvSpPr txBox="1">
            <a:spLocks noGrp="1"/>
          </p:cNvSpPr>
          <p:nvPr>
            <p:ph type="subTitle" idx="1"/>
          </p:nvPr>
        </p:nvSpPr>
        <p:spPr>
          <a:xfrm>
            <a:off x="890875" y="2886140"/>
            <a:ext cx="2241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title" idx="3"/>
          </p:nvPr>
        </p:nvSpPr>
        <p:spPr>
          <a:xfrm>
            <a:off x="3439563" y="2358440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4"/>
          </p:nvPr>
        </p:nvSpPr>
        <p:spPr>
          <a:xfrm>
            <a:off x="3439563" y="2886140"/>
            <a:ext cx="2241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title" idx="5"/>
          </p:nvPr>
        </p:nvSpPr>
        <p:spPr>
          <a:xfrm>
            <a:off x="5988275" y="2358440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6"/>
          </p:nvPr>
        </p:nvSpPr>
        <p:spPr>
          <a:xfrm>
            <a:off x="5988275" y="2886140"/>
            <a:ext cx="2241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3" name="Google Shape;313;p35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314" name="Google Shape;314;p35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5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317" name="Google Shape;317;p35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35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3">
            <a:alphaModFix/>
          </a:blip>
          <a:srcRect b="44478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43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>
            <a:off x="-650500" y="-83295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6685800" y="3758425"/>
            <a:ext cx="2380825" cy="13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2"/>
          </p:nvPr>
        </p:nvSpPr>
        <p:spPr>
          <a:xfrm>
            <a:off x="865180" y="1537650"/>
            <a:ext cx="188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subTitle" idx="1"/>
          </p:nvPr>
        </p:nvSpPr>
        <p:spPr>
          <a:xfrm>
            <a:off x="3390000" y="1493700"/>
            <a:ext cx="4830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 idx="3"/>
          </p:nvPr>
        </p:nvSpPr>
        <p:spPr>
          <a:xfrm>
            <a:off x="863525" y="2592560"/>
            <a:ext cx="1883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subTitle" idx="4"/>
          </p:nvPr>
        </p:nvSpPr>
        <p:spPr>
          <a:xfrm>
            <a:off x="3391200" y="2550906"/>
            <a:ext cx="4827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title" idx="5"/>
          </p:nvPr>
        </p:nvSpPr>
        <p:spPr>
          <a:xfrm>
            <a:off x="863526" y="3647470"/>
            <a:ext cx="1883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6"/>
          </p:nvPr>
        </p:nvSpPr>
        <p:spPr>
          <a:xfrm>
            <a:off x="3391200" y="3605112"/>
            <a:ext cx="4827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556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072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4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49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49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26" name="Google Shape;526;p4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49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160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330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98" r:id="rId2"/>
    <p:sldLayoutId id="2147483699" r:id="rId3"/>
    <p:sldLayoutId id="2147483700" r:id="rId4"/>
    <p:sldLayoutId id="2147483701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750354" y="862863"/>
            <a:ext cx="8047759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Natural Language Commanding via Program Synthesis</a:t>
            </a:r>
            <a:endParaRPr sz="4000" b="0" dirty="0"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1"/>
          </p:nvPr>
        </p:nvSpPr>
        <p:spPr>
          <a:xfrm>
            <a:off x="4455065" y="3628988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badi Extra Light" panose="020B0204020104020204" pitchFamily="34" charset="0"/>
                <a:ea typeface="HGPSoeiKakugothicUB" panose="020B0400000000000000" pitchFamily="34" charset="-128"/>
              </a:rPr>
              <a:t>Group:Lions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badi Extra Light" panose="020B0204020104020204" pitchFamily="34" charset="0"/>
                <a:ea typeface="HGPSoeiKakugothicUB" panose="020B0400000000000000" pitchFamily="34" charset="-128"/>
              </a:rPr>
              <a:t>Date: 10.06.24</a:t>
            </a:r>
            <a:endParaRPr sz="2000" dirty="0">
              <a:latin typeface="Abadi Extra Light" panose="020B0204020104020204" pitchFamily="34" charset="0"/>
              <a:ea typeface="HGPSoeiKakugothicUB" panose="020B0400000000000000" pitchFamily="34" charset="-128"/>
            </a:endParaRPr>
          </a:p>
        </p:txBody>
      </p:sp>
      <p:pic>
        <p:nvPicPr>
          <p:cNvPr id="595" name="Google Shape;59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85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latin typeface="Gadugi" panose="020B0502040204020203" pitchFamily="34" charset="0"/>
                <a:ea typeface="Gadugi" panose="020B0502040204020203" pitchFamily="34" charset="0"/>
              </a:rPr>
              <a:t>Results</a:t>
            </a:r>
            <a:endParaRPr sz="66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צילום מסך, מספר, קו&#10;&#10;התיאור נוצר באופן אוטומטי">
            <a:extLst>
              <a:ext uri="{FF2B5EF4-FFF2-40B4-BE49-F238E27FC236}">
                <a16:creationId xmlns:a16="http://schemas.microsoft.com/office/drawing/2014/main" id="{E6B56E04-F810-2CAD-B3F9-AAA2D7278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7" y="1733302"/>
            <a:ext cx="7715665" cy="2028167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64AAC2E-1171-E720-0A27-360B066BB8DD}"/>
              </a:ext>
            </a:extLst>
          </p:cNvPr>
          <p:cNvSpPr txBox="1"/>
          <p:nvPr/>
        </p:nvSpPr>
        <p:spPr>
          <a:xfrm>
            <a:off x="2069854" y="1262615"/>
            <a:ext cx="6359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2000" dirty="0">
                <a:solidFill>
                  <a:schemeClr val="bg1"/>
                </a:solidFill>
              </a:rPr>
              <a:t>התוצאות וההערכה של המתורגמן הסמנטי והביצועים שלו:</a:t>
            </a:r>
          </a:p>
        </p:txBody>
      </p:sp>
    </p:spTree>
    <p:extLst>
      <p:ext uri="{BB962C8B-B14F-4D97-AF65-F5344CB8AC3E}">
        <p14:creationId xmlns:p14="http://schemas.microsoft.com/office/powerpoint/2010/main" val="27230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102"/>
          <p:cNvGrpSpPr/>
          <p:nvPr/>
        </p:nvGrpSpPr>
        <p:grpSpPr>
          <a:xfrm>
            <a:off x="563725" y="1493707"/>
            <a:ext cx="2529550" cy="3090001"/>
            <a:chOff x="713100" y="1597775"/>
            <a:chExt cx="5712625" cy="3217500"/>
          </a:xfrm>
        </p:grpSpPr>
        <p:sp>
          <p:nvSpPr>
            <p:cNvPr id="1535" name="Google Shape;1535;p102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02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102"/>
          <p:cNvGrpSpPr/>
          <p:nvPr/>
        </p:nvGrpSpPr>
        <p:grpSpPr>
          <a:xfrm>
            <a:off x="3307252" y="465364"/>
            <a:ext cx="2529550" cy="2775619"/>
            <a:chOff x="713100" y="1597775"/>
            <a:chExt cx="5712625" cy="3217500"/>
          </a:xfrm>
        </p:grpSpPr>
        <p:sp>
          <p:nvSpPr>
            <p:cNvPr id="1538" name="Google Shape;1538;p102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02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0" name="Google Shape;1540;p102"/>
          <p:cNvGrpSpPr/>
          <p:nvPr/>
        </p:nvGrpSpPr>
        <p:grpSpPr>
          <a:xfrm>
            <a:off x="6009940" y="1493707"/>
            <a:ext cx="2720130" cy="3090001"/>
            <a:chOff x="713100" y="1597775"/>
            <a:chExt cx="5712625" cy="3217500"/>
          </a:xfrm>
        </p:grpSpPr>
        <p:sp>
          <p:nvSpPr>
            <p:cNvPr id="1541" name="Google Shape;1541;p102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02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5" name="Google Shape;1545;p102"/>
          <p:cNvSpPr txBox="1">
            <a:spLocks noGrp="1"/>
          </p:cNvSpPr>
          <p:nvPr>
            <p:ph type="subTitle" idx="1"/>
          </p:nvPr>
        </p:nvSpPr>
        <p:spPr>
          <a:xfrm>
            <a:off x="604510" y="1626815"/>
            <a:ext cx="2720130" cy="2878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dirty="0"/>
              <a:t>- High pass rates</a:t>
            </a:r>
          </a:p>
          <a:p>
            <a:pPr algn="l"/>
            <a:r>
              <a:rPr lang="en-US" sz="2000" dirty="0"/>
              <a:t>achieved with</a:t>
            </a:r>
          </a:p>
          <a:p>
            <a:pPr algn="l"/>
            <a:r>
              <a:rPr lang="en-US" sz="2000" dirty="0"/>
              <a:t>optimal </a:t>
            </a:r>
          </a:p>
          <a:p>
            <a:pPr algn="l"/>
            <a:r>
              <a:rPr lang="en-US" sz="2000" dirty="0"/>
              <a:t>configurations</a:t>
            </a:r>
          </a:p>
          <a:p>
            <a:pPr algn="l"/>
            <a:r>
              <a:rPr lang="en-US" sz="2000" dirty="0"/>
              <a:t>(up to 96.06%).</a:t>
            </a:r>
          </a:p>
        </p:txBody>
      </p:sp>
      <p:sp>
        <p:nvSpPr>
          <p:cNvPr id="1547" name="Google Shape;1547;p102"/>
          <p:cNvSpPr txBox="1">
            <a:spLocks noGrp="1"/>
          </p:cNvSpPr>
          <p:nvPr>
            <p:ph type="subTitle" idx="3"/>
          </p:nvPr>
        </p:nvSpPr>
        <p:spPr>
          <a:xfrm>
            <a:off x="3296382" y="858954"/>
            <a:ext cx="2675808" cy="1868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US" sz="1800" dirty="0"/>
              <a:t>- Importance of</a:t>
            </a:r>
          </a:p>
          <a:p>
            <a:pPr algn="l"/>
            <a:r>
              <a:rPr lang="en-US" sz="1800" dirty="0"/>
              <a:t>few-shot prompting</a:t>
            </a:r>
          </a:p>
          <a:p>
            <a:pPr algn="l"/>
            <a:r>
              <a:rPr lang="en-US" sz="1800" dirty="0"/>
              <a:t>and dynamic prompt</a:t>
            </a:r>
          </a:p>
          <a:p>
            <a:pPr algn="l"/>
            <a:r>
              <a:rPr lang="en-US" sz="1800" dirty="0"/>
              <a:t>construction.</a:t>
            </a:r>
          </a:p>
        </p:txBody>
      </p:sp>
      <p:sp>
        <p:nvSpPr>
          <p:cNvPr id="1549" name="Google Shape;1549;p102"/>
          <p:cNvSpPr txBox="1">
            <a:spLocks noGrp="1"/>
          </p:cNvSpPr>
          <p:nvPr>
            <p:ph type="subTitle" idx="5"/>
          </p:nvPr>
        </p:nvSpPr>
        <p:spPr>
          <a:xfrm>
            <a:off x="6115013" y="2323256"/>
            <a:ext cx="3930007" cy="1485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Contribution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entity classification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and code correction.</a:t>
            </a:r>
            <a:endParaRPr sz="2000" dirty="0"/>
          </a:p>
        </p:txBody>
      </p:sp>
      <p:grpSp>
        <p:nvGrpSpPr>
          <p:cNvPr id="1564" name="Google Shape;1564;p102"/>
          <p:cNvGrpSpPr/>
          <p:nvPr/>
        </p:nvGrpSpPr>
        <p:grpSpPr>
          <a:xfrm>
            <a:off x="7231801" y="1206662"/>
            <a:ext cx="1160092" cy="63948"/>
            <a:chOff x="3779200" y="1371600"/>
            <a:chExt cx="1992600" cy="109500"/>
          </a:xfrm>
        </p:grpSpPr>
        <p:sp>
          <p:nvSpPr>
            <p:cNvPr id="1565" name="Google Shape;1565;p102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2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2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02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02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2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7"/>
          <p:cNvSpPr txBox="1">
            <a:spLocks noGrp="1"/>
          </p:cNvSpPr>
          <p:nvPr>
            <p:ph type="title"/>
          </p:nvPr>
        </p:nvSpPr>
        <p:spPr>
          <a:xfrm>
            <a:off x="2412450" y="1709850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Evaluation Procedure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89257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95"/>
          <p:cNvSpPr/>
          <p:nvPr/>
        </p:nvSpPr>
        <p:spPr>
          <a:xfrm>
            <a:off x="538843" y="1032575"/>
            <a:ext cx="3010889" cy="307835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lt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95"/>
          <p:cNvSpPr/>
          <p:nvPr/>
        </p:nvSpPr>
        <p:spPr>
          <a:xfrm>
            <a:off x="3098643" y="1032575"/>
            <a:ext cx="3010889" cy="307835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lt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95"/>
          <p:cNvSpPr/>
          <p:nvPr/>
        </p:nvSpPr>
        <p:spPr>
          <a:xfrm>
            <a:off x="5636243" y="1032575"/>
            <a:ext cx="3010889" cy="307835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lt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95"/>
          <p:cNvSpPr txBox="1">
            <a:spLocks noGrp="1"/>
          </p:cNvSpPr>
          <p:nvPr>
            <p:ph type="subTitle" idx="1"/>
          </p:nvPr>
        </p:nvSpPr>
        <p:spPr>
          <a:xfrm>
            <a:off x="527705" y="2126355"/>
            <a:ext cx="2570938" cy="1158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- Reformulates user</a:t>
            </a:r>
          </a:p>
          <a:p>
            <a:r>
              <a:rPr lang="en-US" sz="1800" dirty="0"/>
              <a:t> queries into program</a:t>
            </a:r>
          </a:p>
          <a:p>
            <a:r>
              <a:rPr lang="en-US" sz="1800" dirty="0"/>
              <a:t> synthesis tasks.</a:t>
            </a:r>
          </a:p>
        </p:txBody>
      </p:sp>
      <p:sp>
        <p:nvSpPr>
          <p:cNvPr id="1388" name="Google Shape;1388;p95"/>
          <p:cNvSpPr/>
          <p:nvPr/>
        </p:nvSpPr>
        <p:spPr>
          <a:xfrm>
            <a:off x="3296285" y="3814481"/>
            <a:ext cx="412037" cy="36417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95"/>
          <p:cNvSpPr/>
          <p:nvPr/>
        </p:nvSpPr>
        <p:spPr>
          <a:xfrm>
            <a:off x="8284560" y="780331"/>
            <a:ext cx="412037" cy="36417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76;p95">
            <a:extLst>
              <a:ext uri="{FF2B5EF4-FFF2-40B4-BE49-F238E27FC236}">
                <a16:creationId xmlns:a16="http://schemas.microsoft.com/office/drawing/2014/main" id="{A0EEF7C8-7F51-95C4-B055-895DB483BFFA}"/>
              </a:ext>
            </a:extLst>
          </p:cNvPr>
          <p:cNvSpPr txBox="1">
            <a:spLocks/>
          </p:cNvSpPr>
          <p:nvPr/>
        </p:nvSpPr>
        <p:spPr>
          <a:xfrm>
            <a:off x="1718576" y="2058629"/>
            <a:ext cx="5706848" cy="11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r>
              <a:rPr lang="en-US" sz="1800" dirty="0"/>
              <a:t>- Analyzes program</a:t>
            </a:r>
          </a:p>
          <a:p>
            <a:r>
              <a:rPr lang="en-US" sz="1800" dirty="0"/>
              <a:t> equivalence for </a:t>
            </a:r>
          </a:p>
          <a:p>
            <a:r>
              <a:rPr lang="en-US" sz="1800" dirty="0"/>
              <a:t>evaluating system </a:t>
            </a:r>
          </a:p>
          <a:p>
            <a:r>
              <a:rPr lang="en-US" sz="1800" dirty="0"/>
              <a:t>performance.</a:t>
            </a:r>
          </a:p>
        </p:txBody>
      </p:sp>
      <p:sp>
        <p:nvSpPr>
          <p:cNvPr id="15" name="Google Shape;1376;p95">
            <a:extLst>
              <a:ext uri="{FF2B5EF4-FFF2-40B4-BE49-F238E27FC236}">
                <a16:creationId xmlns:a16="http://schemas.microsoft.com/office/drawing/2014/main" id="{D56D2E3D-39F6-BE86-F73F-3059501ABF44}"/>
              </a:ext>
            </a:extLst>
          </p:cNvPr>
          <p:cNvSpPr txBox="1">
            <a:spLocks/>
          </p:cNvSpPr>
          <p:nvPr/>
        </p:nvSpPr>
        <p:spPr>
          <a:xfrm>
            <a:off x="4926629" y="2058629"/>
            <a:ext cx="4540834" cy="11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r>
              <a:rPr lang="en-US" sz="1800" dirty="0"/>
              <a:t>- Test cases span</a:t>
            </a:r>
          </a:p>
          <a:p>
            <a:r>
              <a:rPr lang="en-US" sz="1800" dirty="0"/>
              <a:t> scenarios supported</a:t>
            </a:r>
          </a:p>
          <a:p>
            <a:r>
              <a:rPr lang="en-US" sz="1800" dirty="0"/>
              <a:t> by ODSL for</a:t>
            </a:r>
          </a:p>
          <a:p>
            <a:r>
              <a:rPr lang="en-US" sz="1800" dirty="0"/>
              <a:t> PowerPoint.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Google Shape;3671;p114"/>
          <p:cNvSpPr/>
          <p:nvPr/>
        </p:nvSpPr>
        <p:spPr>
          <a:xfrm>
            <a:off x="3179550" y="3456462"/>
            <a:ext cx="5251200" cy="909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2" name="Google Shape;3672;p114"/>
          <p:cNvGrpSpPr/>
          <p:nvPr/>
        </p:nvGrpSpPr>
        <p:grpSpPr>
          <a:xfrm>
            <a:off x="713126" y="3603566"/>
            <a:ext cx="2184508" cy="615508"/>
            <a:chOff x="713100" y="1597775"/>
            <a:chExt cx="5712625" cy="3217500"/>
          </a:xfrm>
        </p:grpSpPr>
        <p:sp>
          <p:nvSpPr>
            <p:cNvPr id="3673" name="Google Shape;3673;p114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14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5" name="Google Shape;3675;p114"/>
          <p:cNvSpPr/>
          <p:nvPr/>
        </p:nvSpPr>
        <p:spPr>
          <a:xfrm>
            <a:off x="3179550" y="2401512"/>
            <a:ext cx="5251200" cy="909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6" name="Google Shape;3676;p114"/>
          <p:cNvGrpSpPr/>
          <p:nvPr/>
        </p:nvGrpSpPr>
        <p:grpSpPr>
          <a:xfrm>
            <a:off x="713126" y="2548616"/>
            <a:ext cx="2184508" cy="615508"/>
            <a:chOff x="713100" y="1597775"/>
            <a:chExt cx="5712625" cy="3217500"/>
          </a:xfrm>
        </p:grpSpPr>
        <p:sp>
          <p:nvSpPr>
            <p:cNvPr id="3677" name="Google Shape;3677;p114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14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9" name="Google Shape;3679;p114"/>
          <p:cNvSpPr/>
          <p:nvPr/>
        </p:nvSpPr>
        <p:spPr>
          <a:xfrm>
            <a:off x="3179550" y="1346550"/>
            <a:ext cx="5251200" cy="909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0" name="Google Shape;3680;p114"/>
          <p:cNvSpPr txBox="1">
            <a:spLocks noGrp="1"/>
          </p:cNvSpPr>
          <p:nvPr>
            <p:ph type="title" idx="5"/>
          </p:nvPr>
        </p:nvSpPr>
        <p:spPr>
          <a:xfrm>
            <a:off x="863526" y="3647470"/>
            <a:ext cx="1883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681" name="Google Shape;3681;p114"/>
          <p:cNvSpPr txBox="1">
            <a:spLocks noGrp="1"/>
          </p:cNvSpPr>
          <p:nvPr>
            <p:ph type="title"/>
          </p:nvPr>
        </p:nvSpPr>
        <p:spPr>
          <a:xfrm>
            <a:off x="720000" y="3343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Conclusion</a:t>
            </a:r>
          </a:p>
        </p:txBody>
      </p:sp>
      <p:sp>
        <p:nvSpPr>
          <p:cNvPr id="3682" name="Google Shape;3682;p114"/>
          <p:cNvSpPr txBox="1">
            <a:spLocks noGrp="1"/>
          </p:cNvSpPr>
          <p:nvPr>
            <p:ph type="subTitle" idx="1"/>
          </p:nvPr>
        </p:nvSpPr>
        <p:spPr>
          <a:xfrm>
            <a:off x="3179550" y="1493700"/>
            <a:ext cx="6545936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Semantic Interpreter demonstrates the potential of </a:t>
            </a:r>
          </a:p>
          <a:p>
            <a:r>
              <a:rPr lang="en-US" sz="1600" dirty="0"/>
              <a:t>program synthesis for natural language commanding.</a:t>
            </a:r>
          </a:p>
        </p:txBody>
      </p:sp>
      <p:sp>
        <p:nvSpPr>
          <p:cNvPr id="3683" name="Google Shape;3683;p114"/>
          <p:cNvSpPr txBox="1">
            <a:spLocks noGrp="1"/>
          </p:cNvSpPr>
          <p:nvPr>
            <p:ph type="title" idx="3"/>
          </p:nvPr>
        </p:nvSpPr>
        <p:spPr>
          <a:xfrm>
            <a:off x="863525" y="2592560"/>
            <a:ext cx="1883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684" name="Google Shape;3684;p114"/>
          <p:cNvSpPr txBox="1">
            <a:spLocks noGrp="1"/>
          </p:cNvSpPr>
          <p:nvPr>
            <p:ph type="subTitle" idx="4"/>
          </p:nvPr>
        </p:nvSpPr>
        <p:spPr>
          <a:xfrm>
            <a:off x="3179550" y="2525010"/>
            <a:ext cx="6993772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Enhances user interaction with productivity</a:t>
            </a:r>
          </a:p>
          <a:p>
            <a:r>
              <a:rPr lang="en-US" sz="1800" dirty="0"/>
              <a:t>software.</a:t>
            </a:r>
          </a:p>
        </p:txBody>
      </p:sp>
      <p:sp>
        <p:nvSpPr>
          <p:cNvPr id="3685" name="Google Shape;3685;p114"/>
          <p:cNvSpPr txBox="1">
            <a:spLocks noGrp="1"/>
          </p:cNvSpPr>
          <p:nvPr>
            <p:ph type="subTitle" idx="6"/>
          </p:nvPr>
        </p:nvSpPr>
        <p:spPr>
          <a:xfrm>
            <a:off x="3391200" y="3605112"/>
            <a:ext cx="4827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Future directions include expanding to other Office applications and refining the system.</a:t>
            </a:r>
            <a:endParaRPr sz="1800" dirty="0"/>
          </a:p>
        </p:txBody>
      </p:sp>
      <p:grpSp>
        <p:nvGrpSpPr>
          <p:cNvPr id="3686" name="Google Shape;3686;p114"/>
          <p:cNvGrpSpPr/>
          <p:nvPr/>
        </p:nvGrpSpPr>
        <p:grpSpPr>
          <a:xfrm>
            <a:off x="713126" y="1493654"/>
            <a:ext cx="2184508" cy="615508"/>
            <a:chOff x="713100" y="1597775"/>
            <a:chExt cx="5712625" cy="3217500"/>
          </a:xfrm>
        </p:grpSpPr>
        <p:sp>
          <p:nvSpPr>
            <p:cNvPr id="3687" name="Google Shape;3687;p114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14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9" name="Google Shape;3689;p114"/>
          <p:cNvSpPr txBox="1">
            <a:spLocks noGrp="1"/>
          </p:cNvSpPr>
          <p:nvPr>
            <p:ph type="title" idx="2"/>
          </p:nvPr>
        </p:nvSpPr>
        <p:spPr>
          <a:xfrm>
            <a:off x="865180" y="1537650"/>
            <a:ext cx="188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3690" name="Google Shape;3690;p114"/>
          <p:cNvGrpSpPr/>
          <p:nvPr/>
        </p:nvGrpSpPr>
        <p:grpSpPr>
          <a:xfrm rot="10800000">
            <a:off x="-11" y="539387"/>
            <a:ext cx="2046769" cy="381707"/>
            <a:chOff x="1298650" y="3255600"/>
            <a:chExt cx="3427850" cy="639375"/>
          </a:xfrm>
        </p:grpSpPr>
        <p:sp>
          <p:nvSpPr>
            <p:cNvPr id="3691" name="Google Shape;3691;p114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14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3" name="Google Shape;3693;p114"/>
          <p:cNvGrpSpPr/>
          <p:nvPr/>
        </p:nvGrpSpPr>
        <p:grpSpPr>
          <a:xfrm>
            <a:off x="7097239" y="539387"/>
            <a:ext cx="2046769" cy="381707"/>
            <a:chOff x="1298650" y="3255600"/>
            <a:chExt cx="3427850" cy="639375"/>
          </a:xfrm>
        </p:grpSpPr>
        <p:sp>
          <p:nvSpPr>
            <p:cNvPr id="3694" name="Google Shape;3694;p114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14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/>
          <p:nvPr/>
        </p:nvSpPr>
        <p:spPr>
          <a:xfrm>
            <a:off x="713100" y="955750"/>
            <a:ext cx="5574000" cy="30789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5"/>
          <p:cNvSpPr/>
          <p:nvPr/>
        </p:nvSpPr>
        <p:spPr>
          <a:xfrm>
            <a:off x="851725" y="1094350"/>
            <a:ext cx="5574000" cy="3078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5"/>
          <p:cNvSpPr txBox="1">
            <a:spLocks noGrp="1"/>
          </p:cNvSpPr>
          <p:nvPr>
            <p:ph type="title"/>
          </p:nvPr>
        </p:nvSpPr>
        <p:spPr>
          <a:xfrm>
            <a:off x="3075329" y="2541411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0" dirty="0"/>
              <a:t>Q&amp;A</a:t>
            </a:r>
            <a:endParaRPr sz="8800" b="0" dirty="0"/>
          </a:p>
        </p:txBody>
      </p:sp>
      <p:grpSp>
        <p:nvGrpSpPr>
          <p:cNvPr id="692" name="Google Shape;692;p65"/>
          <p:cNvGrpSpPr/>
          <p:nvPr/>
        </p:nvGrpSpPr>
        <p:grpSpPr>
          <a:xfrm rot="5400000">
            <a:off x="416740" y="982095"/>
            <a:ext cx="871512" cy="467554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2C1431-A581-FA2F-1C46-0446733D7FDF}"/>
              </a:ext>
            </a:extLst>
          </p:cNvPr>
          <p:cNvSpPr txBox="1"/>
          <p:nvPr/>
        </p:nvSpPr>
        <p:spPr>
          <a:xfrm>
            <a:off x="1262857" y="1365751"/>
            <a:ext cx="45912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Thank you</a:t>
            </a:r>
            <a:endParaRPr lang="he-IL" sz="6000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85D2E5E-8B1C-DA81-A265-B6CC53AFAB49}"/>
              </a:ext>
            </a:extLst>
          </p:cNvPr>
          <p:cNvSpPr txBox="1"/>
          <p:nvPr/>
        </p:nvSpPr>
        <p:spPr>
          <a:xfrm>
            <a:off x="767443" y="312394"/>
            <a:ext cx="7609113" cy="410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פעילות: יצירת לוח זמנים להרצאות:</a:t>
            </a:r>
            <a:endParaRPr lang="en-US" sz="2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קבוצה 1</a:t>
            </a:r>
            <a:r>
              <a:rPr lang="en-US" sz="1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תבצע את המשימה באופן ידני</a:t>
            </a:r>
            <a:r>
              <a:rPr lang="en-US" sz="1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קבוצה 2</a:t>
            </a:r>
            <a:r>
              <a:rPr lang="en-US" sz="1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תבצע את המשימה באמצעות</a:t>
            </a:r>
            <a:r>
              <a:rPr lang="en-US" sz="1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ODSL </a:t>
            </a: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או תיאור ל</a:t>
            </a:r>
            <a:r>
              <a:rPr lang="en-US" sz="1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ChatGPT-</a:t>
            </a:r>
            <a:endParaRPr lang="en-US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u="sng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קבוצה 1 - יצירה ידנית</a:t>
            </a:r>
            <a:r>
              <a:rPr lang="en-US" sz="1800" b="1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b="1" u="sng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המשימה שלכם היא ליצור לוח זמנים להרצאות ב</a:t>
            </a:r>
            <a:r>
              <a:rPr lang="en-US" sz="1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PowerPoint-</a:t>
            </a:r>
            <a:endParaRPr lang="en-US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הנה דוגמה ללוח זמנים</a:t>
            </a:r>
            <a:r>
              <a:rPr lang="en-US" sz="1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יום שני: 9:00-10:00 מדמ"ח, 10:30-11:30 מתמטיקה דיסקרטית</a:t>
            </a:r>
            <a:endParaRPr lang="en-US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יום שלישי: 9:00-10:00 </a:t>
            </a:r>
            <a:r>
              <a:rPr lang="he-IL" sz="1600" b="1" kern="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חדו"א</a:t>
            </a: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1, 10:30-11:30 אלגברה</a:t>
            </a:r>
            <a:endParaRPr lang="en-US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המשימה: תתעדו כל צעד שאתם עושים כדי ליצור הטבלה הזו</a:t>
            </a:r>
            <a:endParaRPr lang="en-US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u="sng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קבוצה 2 - יצירה אוטומטית</a:t>
            </a:r>
            <a:r>
              <a:rPr lang="en-US" sz="1800" b="1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b="1" u="sng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lvl="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המשימה שלכם היא ליצור את אותו לוח זמנים באמצעות</a:t>
            </a:r>
            <a:r>
              <a:rPr lang="en-US" sz="1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ODSL </a:t>
            </a:r>
            <a:r>
              <a:rPr lang="he-IL" sz="16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או תיאור ל-</a:t>
            </a:r>
            <a:r>
              <a:rPr lang="en-US" sz="1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ChatGPT</a:t>
            </a:r>
            <a:endParaRPr lang="en-US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5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EC6CBD0-A22F-37A3-A82E-1F88B5C94483}"/>
              </a:ext>
            </a:extLst>
          </p:cNvPr>
          <p:cNvSpPr txBox="1"/>
          <p:nvPr/>
        </p:nvSpPr>
        <p:spPr>
          <a:xfrm>
            <a:off x="2283958" y="709586"/>
            <a:ext cx="4576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800" b="1" dirty="0">
                <a:solidFill>
                  <a:schemeClr val="bg1"/>
                </a:solidFill>
              </a:rPr>
              <a:t>לוח זמנים להרצאות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DB86D8-6944-F5AA-A870-36656FC6B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15641"/>
              </p:ext>
            </p:extLst>
          </p:nvPr>
        </p:nvGraphicFramePr>
        <p:xfrm>
          <a:off x="1420585" y="1681844"/>
          <a:ext cx="6302829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הרצאה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שעה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יום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מדמ"ח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9:00-10:00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שני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מתמטיקה דיסקרטית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10:30-11:30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שני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he-IL" dirty="0" err="1"/>
                        <a:t>חדו"א</a:t>
                      </a:r>
                      <a:r>
                        <a:rPr lang="he-IL" dirty="0"/>
                        <a:t>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9:00-10:00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שלישי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אלגברה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10:30-11:30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שלישי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01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4D26D5C-D323-3FDF-644C-BA8B8B0BBC24}"/>
              </a:ext>
            </a:extLst>
          </p:cNvPr>
          <p:cNvSpPr txBox="1"/>
          <p:nvPr/>
        </p:nvSpPr>
        <p:spPr>
          <a:xfrm>
            <a:off x="5755822" y="581815"/>
            <a:ext cx="2759528" cy="376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קבוצה 1: צעדים:</a:t>
            </a:r>
          </a:p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פתיחת </a:t>
            </a: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Power Point</a:t>
            </a:r>
          </a:p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יצירת שקופית חדשה</a:t>
            </a:r>
          </a:p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הוספת טבלה</a:t>
            </a:r>
          </a:p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בחירת מספר שורות ועמודות</a:t>
            </a:r>
          </a:p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הכנסת פרטי לוח הזמנים לתאים:</a:t>
            </a:r>
          </a:p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שני: 9:00-10:00 מתמטיקה, 10:30-11:30 מדעים</a:t>
            </a:r>
          </a:p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שלישי: 9:00-10:00 אנגלית, 10:30-11:30 היסטוריה.</a:t>
            </a:r>
          </a:p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עיצוב הטבלה (צבעים, פונטים)</a:t>
            </a:r>
            <a:endParaRPr lang="en-US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2AD7F3A-13C6-55E9-9EAD-4A17FEAEB696}"/>
              </a:ext>
            </a:extLst>
          </p:cNvPr>
          <p:cNvSpPr txBox="1"/>
          <p:nvPr/>
        </p:nvSpPr>
        <p:spPr>
          <a:xfrm>
            <a:off x="465364" y="581815"/>
            <a:ext cx="5034643" cy="286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קבוצה 2: צעדים:</a:t>
            </a:r>
          </a:p>
          <a:p>
            <a:pPr marL="457200" indent="-4572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פתיחת תוכנית </a:t>
            </a:r>
            <a:r>
              <a:rPr lang="en-US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</a:t>
            </a:r>
            <a:endParaRPr lang="he-IL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"צור שקופית </a:t>
            </a: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PowerPoint </a:t>
            </a: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עם טבלה עבור לוח זמנים להרצאות. הטבלה צריכה לכלול 3 עמודות (יום, שעה, הרצאה) ו-3 שורות להרצאות בימי שני ושלישי: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- שני: 9:00-10:00 מתמטיקה, 10:30-11:30 מדעים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- שלישי: 9:00-10:00 אנגלית, 10:30-11:30 היסטוריה.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עיצוב הטבלה בצבע כותרת כחול, גבולות שחורים, וגודל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he-IL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he-IL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פונטים 12."</a:t>
            </a:r>
          </a:p>
        </p:txBody>
      </p:sp>
    </p:spTree>
    <p:extLst>
      <p:ext uri="{BB962C8B-B14F-4D97-AF65-F5344CB8AC3E}">
        <p14:creationId xmlns:p14="http://schemas.microsoft.com/office/powerpoint/2010/main" val="413243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92"/>
          <p:cNvSpPr txBox="1">
            <a:spLocks noGrp="1"/>
          </p:cNvSpPr>
          <p:nvPr>
            <p:ph type="title"/>
          </p:nvPr>
        </p:nvSpPr>
        <p:spPr>
          <a:xfrm>
            <a:off x="728164" y="3196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Key Terms</a:t>
            </a:r>
            <a:endParaRPr dirty="0"/>
          </a:p>
        </p:txBody>
      </p:sp>
      <p:sp>
        <p:nvSpPr>
          <p:cNvPr id="1306" name="Google Shape;1306;p92"/>
          <p:cNvSpPr txBox="1"/>
          <p:nvPr/>
        </p:nvSpPr>
        <p:spPr>
          <a:xfrm>
            <a:off x="293914" y="1436164"/>
            <a:ext cx="3521037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Natural Language Commanding (NLC):</a:t>
            </a:r>
            <a:endParaRPr sz="2000" b="1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07" name="Google Shape;1307;p92"/>
          <p:cNvSpPr txBox="1"/>
          <p:nvPr/>
        </p:nvSpPr>
        <p:spPr>
          <a:xfrm>
            <a:off x="3323549" y="1277739"/>
            <a:ext cx="561040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Interacting with software using natural language.</a:t>
            </a:r>
          </a:p>
        </p:txBody>
      </p:sp>
      <p:sp>
        <p:nvSpPr>
          <p:cNvPr id="1308" name="Google Shape;1308;p92"/>
          <p:cNvSpPr txBox="1"/>
          <p:nvPr/>
        </p:nvSpPr>
        <p:spPr>
          <a:xfrm>
            <a:off x="293914" y="3241653"/>
            <a:ext cx="361085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Office Domain Specific Language (ODSL):</a:t>
            </a:r>
            <a:endParaRPr sz="2000" b="1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09" name="Google Shape;1309;p92"/>
          <p:cNvSpPr txBox="1"/>
          <p:nvPr/>
        </p:nvSpPr>
        <p:spPr>
          <a:xfrm>
            <a:off x="3337648" y="3721392"/>
            <a:ext cx="561040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 high-level language designed to perform actions in Office applications. Entities and statements that map to core functionalities in Office apps.</a:t>
            </a:r>
          </a:p>
          <a:p>
            <a:pPr lvl="0"/>
            <a:r>
              <a:rPr lang="en-US" sz="1800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Examples of entities: slides, shapes, text Ranges.</a:t>
            </a:r>
          </a:p>
          <a:p>
            <a:pPr lvl="0"/>
            <a:r>
              <a:rPr lang="en-US" sz="1800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Examples of statements: select, insert, format, delete</a:t>
            </a:r>
            <a:endParaRPr sz="1800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312" name="Google Shape;1312;p92"/>
          <p:cNvSpPr txBox="1"/>
          <p:nvPr/>
        </p:nvSpPr>
        <p:spPr>
          <a:xfrm>
            <a:off x="293914" y="2353303"/>
            <a:ext cx="3521049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Program Synthesis:</a:t>
            </a:r>
            <a:endParaRPr sz="2000" b="1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13" name="Google Shape;1313;p92"/>
          <p:cNvSpPr txBox="1"/>
          <p:nvPr/>
        </p:nvSpPr>
        <p:spPr>
          <a:xfrm>
            <a:off x="3337648" y="2392023"/>
            <a:ext cx="5692052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Automatic generation of programs from specifications.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7"/>
          <p:cNvSpPr txBox="1">
            <a:spLocks noGrp="1"/>
          </p:cNvSpPr>
          <p:nvPr>
            <p:ph type="title"/>
          </p:nvPr>
        </p:nvSpPr>
        <p:spPr>
          <a:xfrm>
            <a:off x="1445079" y="1709850"/>
            <a:ext cx="60764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 and Problem Statement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25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573043" y="529950"/>
            <a:ext cx="7704000" cy="4303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50000"/>
              </a:lnSpc>
              <a:buNone/>
            </a:pPr>
            <a:endParaRPr lang="en-US" sz="2000" dirty="0"/>
          </a:p>
          <a:p>
            <a:pPr marL="50165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Enhancing user productivity by simplifying interactions with complex software.</a:t>
            </a:r>
          </a:p>
          <a:p>
            <a:pPr marL="50165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0165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50165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How to enable natural language commands to execute user intents in productivity applications like Microsoft Office?</a:t>
            </a:r>
          </a:p>
          <a:p>
            <a:pPr marL="50165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Challenges: </a:t>
            </a:r>
            <a:r>
              <a:rPr lang="en-US" sz="2000" dirty="0"/>
              <a:t>LLMs understand natural language but struggle with application-specific tasks beyond text transformations.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6179037-F465-F130-D7BC-ED956E5F93D8}"/>
              </a:ext>
            </a:extLst>
          </p:cNvPr>
          <p:cNvSpPr txBox="1"/>
          <p:nvPr/>
        </p:nvSpPr>
        <p:spPr>
          <a:xfrm>
            <a:off x="866957" y="529950"/>
            <a:ext cx="5223102" cy="494302"/>
          </a:xfrm>
          <a:prstGeom prst="rect">
            <a:avLst/>
          </a:prstGeom>
          <a:solidFill>
            <a:srgbClr val="5D6DA1"/>
          </a:solidFill>
        </p:spPr>
        <p:txBody>
          <a:bodyPr wrap="square">
            <a:sp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Lucida Sans Typewriter" panose="020B0509030504030204" pitchFamily="49" charset="0"/>
              </a:rPr>
              <a:t>Motivation:</a:t>
            </a:r>
            <a:endParaRPr lang="en-US" sz="1800" b="1"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3283E6A-EDE7-F730-4F15-C7D0B3A06AEE}"/>
              </a:ext>
            </a:extLst>
          </p:cNvPr>
          <p:cNvSpPr txBox="1"/>
          <p:nvPr/>
        </p:nvSpPr>
        <p:spPr>
          <a:xfrm>
            <a:off x="866957" y="2187301"/>
            <a:ext cx="5223102" cy="494302"/>
          </a:xfrm>
          <a:prstGeom prst="rect">
            <a:avLst/>
          </a:prstGeom>
          <a:solidFill>
            <a:srgbClr val="5D6DA1"/>
          </a:solidFill>
        </p:spPr>
        <p:txBody>
          <a:bodyPr wrap="square">
            <a:sp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Lucida Sans Typewriter" panose="020B0509030504030204" pitchFamily="49" charset="0"/>
              </a:rPr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26303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7"/>
          <p:cNvSpPr txBox="1">
            <a:spLocks noGrp="1"/>
          </p:cNvSpPr>
          <p:nvPr>
            <p:ph type="title"/>
          </p:nvPr>
        </p:nvSpPr>
        <p:spPr>
          <a:xfrm>
            <a:off x="1533800" y="1709850"/>
            <a:ext cx="60764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010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564878" y="1836965"/>
            <a:ext cx="7704000" cy="195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1650" indent="-342900">
              <a:buFont typeface="Wingdings" panose="05000000000000000000" pitchFamily="2" charset="2"/>
              <a:buChar char="§"/>
            </a:pPr>
            <a:r>
              <a:rPr lang="en-US" sz="2400" dirty="0"/>
              <a:t>An AI system leveraging LLMs for natural language understanding.</a:t>
            </a:r>
          </a:p>
          <a:p>
            <a:pPr marL="501650" indent="-342900">
              <a:buFont typeface="Wingdings" panose="05000000000000000000" pitchFamily="2" charset="2"/>
              <a:buChar char="§"/>
            </a:pPr>
            <a:r>
              <a:rPr lang="en-US" sz="2400" dirty="0"/>
              <a:t>Translates natural language commands into ODSL programs.</a:t>
            </a:r>
          </a:p>
          <a:p>
            <a:pPr marL="158750" indent="0">
              <a:buNone/>
            </a:pPr>
            <a:endParaRPr lang="en-US" sz="20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CE40792-912E-D3AD-90C2-D229C9E68B7B}"/>
              </a:ext>
            </a:extLst>
          </p:cNvPr>
          <p:cNvSpPr txBox="1"/>
          <p:nvPr/>
        </p:nvSpPr>
        <p:spPr>
          <a:xfrm>
            <a:off x="832757" y="1166706"/>
            <a:ext cx="5223102" cy="461665"/>
          </a:xfrm>
          <a:prstGeom prst="rect">
            <a:avLst/>
          </a:prstGeom>
          <a:solidFill>
            <a:srgbClr val="5D6DA1"/>
          </a:solidFill>
        </p:spPr>
        <p:txBody>
          <a:bodyPr wrap="square">
            <a:spAutoFit/>
          </a:bodyPr>
          <a:lstStyle/>
          <a:p>
            <a:pPr marL="15875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Sans Typewriter" panose="020B0509030504030204" pitchFamily="49" charset="0"/>
              </a:rPr>
              <a:t>Semantic Interpreter:</a:t>
            </a:r>
          </a:p>
        </p:txBody>
      </p:sp>
    </p:spTree>
    <p:extLst>
      <p:ext uri="{BB962C8B-B14F-4D97-AF65-F5344CB8AC3E}">
        <p14:creationId xmlns:p14="http://schemas.microsoft.com/office/powerpoint/2010/main" val="204489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7"/>
          <p:cNvSpPr txBox="1">
            <a:spLocks noGrp="1"/>
          </p:cNvSpPr>
          <p:nvPr>
            <p:ph type="title"/>
          </p:nvPr>
        </p:nvSpPr>
        <p:spPr>
          <a:xfrm>
            <a:off x="1533800" y="1709850"/>
            <a:ext cx="60764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44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107342"/>
            <a:ext cx="7704000" cy="33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1650" indent="-342900">
              <a:buFont typeface="Wingdings" panose="05000000000000000000" pitchFamily="2" charset="2"/>
              <a:buChar char="§"/>
            </a:pPr>
            <a:r>
              <a:rPr lang="en-US" sz="2000" dirty="0"/>
              <a:t>Constructs prompts dynamically based on user utterance and document context.</a:t>
            </a:r>
          </a:p>
          <a:p>
            <a:pPr marL="501650" indent="-342900">
              <a:buFont typeface="Wingdings" panose="05000000000000000000" pitchFamily="2" charset="2"/>
              <a:buChar char="§"/>
            </a:pPr>
            <a:r>
              <a:rPr lang="en-US" sz="2000" dirty="0"/>
              <a:t>Steps: Entity classification, context classification, semantic search for examples.</a:t>
            </a:r>
          </a:p>
          <a:p>
            <a:pPr marL="158750" indent="0">
              <a:buNone/>
            </a:pPr>
            <a:endParaRPr lang="en-US" sz="2000" dirty="0"/>
          </a:p>
          <a:p>
            <a:pPr marL="50165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50165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501650" indent="-342900">
              <a:buFont typeface="Wingdings" panose="05000000000000000000" pitchFamily="2" charset="2"/>
              <a:buChar char="§"/>
            </a:pPr>
            <a:r>
              <a:rPr lang="en-US" sz="2000" dirty="0"/>
              <a:t>Translates user utterances to ODSL programs using LLMs.</a:t>
            </a:r>
          </a:p>
          <a:p>
            <a:pPr marL="501650" indent="-342900">
              <a:buFont typeface="Wingdings" panose="05000000000000000000" pitchFamily="2" charset="2"/>
              <a:buChar char="§"/>
            </a:pPr>
            <a:r>
              <a:rPr lang="en-US" sz="2000" dirty="0"/>
              <a:t>Program validation and automatic code correction to ensure accuracy.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4EE6C62-8973-C08C-1C75-2E0964161D17}"/>
              </a:ext>
            </a:extLst>
          </p:cNvPr>
          <p:cNvSpPr txBox="1"/>
          <p:nvPr/>
        </p:nvSpPr>
        <p:spPr>
          <a:xfrm>
            <a:off x="865414" y="625588"/>
            <a:ext cx="5223102" cy="400110"/>
          </a:xfrm>
          <a:prstGeom prst="rect">
            <a:avLst/>
          </a:prstGeom>
          <a:solidFill>
            <a:srgbClr val="8786AC"/>
          </a:solidFill>
        </p:spPr>
        <p:txBody>
          <a:bodyPr wrap="square">
            <a:spAutoFit/>
          </a:bodyPr>
          <a:lstStyle/>
          <a:p>
            <a:pPr marL="15875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Sans Typewriter" panose="020B0509030504030204" pitchFamily="49" charset="0"/>
              </a:rPr>
              <a:t>Analysis-Retrieval Method (ARM):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250A31-8538-D855-D538-43C729067C79}"/>
              </a:ext>
            </a:extLst>
          </p:cNvPr>
          <p:cNvSpPr txBox="1"/>
          <p:nvPr/>
        </p:nvSpPr>
        <p:spPr>
          <a:xfrm>
            <a:off x="865414" y="2702379"/>
            <a:ext cx="5223102" cy="400110"/>
          </a:xfrm>
          <a:prstGeom prst="rect">
            <a:avLst/>
          </a:prstGeom>
          <a:solidFill>
            <a:srgbClr val="8786AC"/>
          </a:solidFill>
        </p:spPr>
        <p:txBody>
          <a:bodyPr wrap="square">
            <a:spAutoFit/>
          </a:bodyPr>
          <a:lstStyle/>
          <a:p>
            <a:pPr marL="15875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Sans Typewriter" panose="020B0509030504030204" pitchFamily="49" charset="0"/>
              </a:rPr>
              <a:t>Program Synthesis Process: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צילום מסך, תרשים, עיצוב&#10;&#10;התיאור נוצר באופן אוטומטי">
            <a:extLst>
              <a:ext uri="{FF2B5EF4-FFF2-40B4-BE49-F238E27FC236}">
                <a16:creationId xmlns:a16="http://schemas.microsoft.com/office/drawing/2014/main" id="{95A6695A-D755-485E-C67E-2E8D03C6F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872"/>
            <a:ext cx="5879671" cy="4367756"/>
          </a:xfrm>
          <a:prstGeom prst="rect">
            <a:avLst/>
          </a:prstGeom>
        </p:spPr>
      </p:pic>
      <p:pic>
        <p:nvPicPr>
          <p:cNvPr id="4" name="תמונה 3" descr="תמונה שמכילה טקסט, צילום מסך, פני אדם, עיצוב גרפי&#10;&#10;התיאור נוצר באופן אוטומטי">
            <a:extLst>
              <a:ext uri="{FF2B5EF4-FFF2-40B4-BE49-F238E27FC236}">
                <a16:creationId xmlns:a16="http://schemas.microsoft.com/office/drawing/2014/main" id="{FD74221A-5498-5180-365D-12265380D6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91"/>
          <a:stretch/>
        </p:blipFill>
        <p:spPr>
          <a:xfrm>
            <a:off x="6033405" y="1710713"/>
            <a:ext cx="2987817" cy="1722074"/>
          </a:xfrm>
          <a:prstGeom prst="rect">
            <a:avLst/>
          </a:prstGeom>
        </p:spPr>
      </p:pic>
      <p:cxnSp>
        <p:nvCxnSpPr>
          <p:cNvPr id="6" name="מחבר: מרפקי 5">
            <a:extLst>
              <a:ext uri="{FF2B5EF4-FFF2-40B4-BE49-F238E27FC236}">
                <a16:creationId xmlns:a16="http://schemas.microsoft.com/office/drawing/2014/main" id="{89F1A540-AA34-DFC4-DF64-FFEB4A61EB36}"/>
              </a:ext>
            </a:extLst>
          </p:cNvPr>
          <p:cNvCxnSpPr>
            <a:cxnSpLocks/>
          </p:cNvCxnSpPr>
          <p:nvPr/>
        </p:nvCxnSpPr>
        <p:spPr>
          <a:xfrm flipV="1">
            <a:off x="4890406" y="3432787"/>
            <a:ext cx="2636907" cy="1322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573</Words>
  <Application>Microsoft Office PowerPoint</Application>
  <PresentationFormat>‫הצגה על המסך (16:9)</PresentationFormat>
  <Paragraphs>115</Paragraphs>
  <Slides>19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35" baseType="lpstr">
      <vt:lpstr>Times New Roman</vt:lpstr>
      <vt:lpstr>Aharoni</vt:lpstr>
      <vt:lpstr>Lucida Sans Typewriter</vt:lpstr>
      <vt:lpstr>Roboto Condensed Light</vt:lpstr>
      <vt:lpstr>Symbol</vt:lpstr>
      <vt:lpstr>PT Sans</vt:lpstr>
      <vt:lpstr>Abadi Extra Light</vt:lpstr>
      <vt:lpstr>Arial</vt:lpstr>
      <vt:lpstr>IBM Plex Sans</vt:lpstr>
      <vt:lpstr>Wingdings</vt:lpstr>
      <vt:lpstr>Gadugi</vt:lpstr>
      <vt:lpstr>IBM Plex Sans Medium</vt:lpstr>
      <vt:lpstr>Aptos</vt:lpstr>
      <vt:lpstr>Amatic SC</vt:lpstr>
      <vt:lpstr>Courier New</vt:lpstr>
      <vt:lpstr>Korean AI Agency Pitch Deck XL by Slidesgo</vt:lpstr>
      <vt:lpstr>Natural Language Commanding via Program Synthesis</vt:lpstr>
      <vt:lpstr>New Key Terms</vt:lpstr>
      <vt:lpstr>Motivation and Problem Statement</vt:lpstr>
      <vt:lpstr>מצגת של PowerPoint‏</vt:lpstr>
      <vt:lpstr>Proposed Solution</vt:lpstr>
      <vt:lpstr>מצגת של PowerPoint‏</vt:lpstr>
      <vt:lpstr>Methodology</vt:lpstr>
      <vt:lpstr>מצגת של PowerPoint‏</vt:lpstr>
      <vt:lpstr>מצגת של PowerPoint‏</vt:lpstr>
      <vt:lpstr>Results</vt:lpstr>
      <vt:lpstr>מצגת של PowerPoint‏</vt:lpstr>
      <vt:lpstr>מצגת של PowerPoint‏</vt:lpstr>
      <vt:lpstr>Evaluation Procedure</vt:lpstr>
      <vt:lpstr>מצגת של PowerPoint‏</vt:lpstr>
      <vt:lpstr>3</vt:lpstr>
      <vt:lpstr>Q&amp;A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רחיב אבו רומי</cp:lastModifiedBy>
  <cp:revision>6</cp:revision>
  <dcterms:modified xsi:type="dcterms:W3CDTF">2024-06-09T21:25:48Z</dcterms:modified>
</cp:coreProperties>
</file>