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 id="2147483653" r:id="rId6"/>
    <p:sldMasterId id="2147483655"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Lst>
  <p:sldSz cy="6858000" cx="12192000"/>
  <p:notesSz cx="6858000" cy="9144000"/>
  <p:embeddedFontLst>
    <p:embeddedFont>
      <p:font typeface="Montserrat SemiBold"/>
      <p:regular r:id="rId56"/>
      <p:bold r:id="rId57"/>
      <p:italic r:id="rId58"/>
      <p:boldItalic r:id="rId59"/>
    </p:embeddedFont>
    <p:embeddedFont>
      <p:font typeface="Roboto"/>
      <p:regular r:id="rId60"/>
      <p:bold r:id="rId61"/>
      <p:italic r:id="rId62"/>
      <p:boldItalic r:id="rId63"/>
    </p:embeddedFont>
    <p:embeddedFont>
      <p:font typeface="Montserrat"/>
      <p:regular r:id="rId64"/>
      <p:bold r:id="rId65"/>
      <p:italic r:id="rId66"/>
      <p:boldItalic r:id="rId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95">
          <p15:clr>
            <a:srgbClr val="9AA0A6"/>
          </p15:clr>
        </p15:guide>
        <p15:guide id="2" pos="469">
          <p15:clr>
            <a:srgbClr val="9AA0A6"/>
          </p15:clr>
        </p15:guide>
        <p15:guide id="3" orient="horz" pos="2952">
          <p15:clr>
            <a:srgbClr val="9AA0A6"/>
          </p15:clr>
        </p15:guide>
        <p15:guide id="4" orient="horz" pos="1584">
          <p15:clr>
            <a:srgbClr val="9AA0A6"/>
          </p15:clr>
        </p15:guide>
        <p15:guide id="5" pos="864">
          <p15:clr>
            <a:srgbClr val="9AA0A6"/>
          </p15:clr>
        </p15:guide>
        <p15:guide id="6" pos="2448">
          <p15:clr>
            <a:srgbClr val="9AA0A6"/>
          </p15:clr>
        </p15:guide>
        <p15:guide id="7" orient="horz" pos="1014">
          <p15:clr>
            <a:srgbClr val="9AA0A6"/>
          </p15:clr>
        </p15:guide>
      </p15:sldGuideLst>
    </p:ext>
    <p:ext uri="http://customooxmlschemas.google.com/">
      <go:slidesCustomData xmlns:go="http://customooxmlschemas.google.com/" r:id="rId68" roundtripDataSignature="AMtx7mg5TC6qR+KzVlfNxBf541Y+VBhZs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95" orient="horz"/>
        <p:guide pos="469"/>
        <p:guide pos="2952" orient="horz"/>
        <p:guide pos="1584" orient="horz"/>
        <p:guide pos="864"/>
        <p:guide pos="2448"/>
        <p:guide pos="1014"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62" Type="http://schemas.openxmlformats.org/officeDocument/2006/relationships/font" Target="fonts/Roboto-italic.fntdata"/><Relationship Id="rId61" Type="http://schemas.openxmlformats.org/officeDocument/2006/relationships/font" Target="fonts/Roboto-bold.fntdata"/><Relationship Id="rId20" Type="http://schemas.openxmlformats.org/officeDocument/2006/relationships/slide" Target="slides/slide12.xml"/><Relationship Id="rId64" Type="http://schemas.openxmlformats.org/officeDocument/2006/relationships/font" Target="fonts/Montserrat-regular.fntdata"/><Relationship Id="rId63" Type="http://schemas.openxmlformats.org/officeDocument/2006/relationships/font" Target="fonts/Roboto-boldItalic.fntdata"/><Relationship Id="rId22" Type="http://schemas.openxmlformats.org/officeDocument/2006/relationships/slide" Target="slides/slide14.xml"/><Relationship Id="rId66" Type="http://schemas.openxmlformats.org/officeDocument/2006/relationships/font" Target="fonts/Montserrat-italic.fntdata"/><Relationship Id="rId21" Type="http://schemas.openxmlformats.org/officeDocument/2006/relationships/slide" Target="slides/slide13.xml"/><Relationship Id="rId65" Type="http://schemas.openxmlformats.org/officeDocument/2006/relationships/font" Target="fonts/Montserrat-bold.fntdata"/><Relationship Id="rId24" Type="http://schemas.openxmlformats.org/officeDocument/2006/relationships/slide" Target="slides/slide16.xml"/><Relationship Id="rId68" Type="http://customschemas.google.com/relationships/presentationmetadata" Target="metadata"/><Relationship Id="rId23" Type="http://schemas.openxmlformats.org/officeDocument/2006/relationships/slide" Target="slides/slide15.xml"/><Relationship Id="rId67" Type="http://schemas.openxmlformats.org/officeDocument/2006/relationships/font" Target="fonts/Montserrat-boldItalic.fntdata"/><Relationship Id="rId60" Type="http://schemas.openxmlformats.org/officeDocument/2006/relationships/font" Target="fonts/Roboto-regular.fntdata"/><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11" Type="http://schemas.openxmlformats.org/officeDocument/2006/relationships/slide" Target="slides/slide3.xml"/><Relationship Id="rId55" Type="http://schemas.openxmlformats.org/officeDocument/2006/relationships/slide" Target="slides/slide47.xml"/><Relationship Id="rId10" Type="http://schemas.openxmlformats.org/officeDocument/2006/relationships/slide" Target="slides/slide2.xml"/><Relationship Id="rId54" Type="http://schemas.openxmlformats.org/officeDocument/2006/relationships/slide" Target="slides/slide46.xml"/><Relationship Id="rId13" Type="http://schemas.openxmlformats.org/officeDocument/2006/relationships/slide" Target="slides/slide5.xml"/><Relationship Id="rId57" Type="http://schemas.openxmlformats.org/officeDocument/2006/relationships/font" Target="fonts/MontserratSemiBold-bold.fntdata"/><Relationship Id="rId12" Type="http://schemas.openxmlformats.org/officeDocument/2006/relationships/slide" Target="slides/slide4.xml"/><Relationship Id="rId56" Type="http://schemas.openxmlformats.org/officeDocument/2006/relationships/font" Target="fonts/MontserratSemiBold-regular.fntdata"/><Relationship Id="rId15" Type="http://schemas.openxmlformats.org/officeDocument/2006/relationships/slide" Target="slides/slide7.xml"/><Relationship Id="rId59" Type="http://schemas.openxmlformats.org/officeDocument/2006/relationships/font" Target="fonts/MontserratSemiBold-boldItalic.fntdata"/><Relationship Id="rId14" Type="http://schemas.openxmlformats.org/officeDocument/2006/relationships/slide" Target="slides/slide6.xml"/><Relationship Id="rId58" Type="http://schemas.openxmlformats.org/officeDocument/2006/relationships/font" Target="fonts/MontserratSemiBold-italic.fntdata"/><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 name="Google Shape;5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23c2184c1e_0_6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g123c2184c1e_0_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23c2184c1e_0_8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g123c2184c1e_0_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23c2184c1e_0_1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7" name="Google Shape;157;g123c2184c1e_0_1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23c2184c1e_0_1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9" name="Google Shape;169;g123c2184c1e_0_1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f3dfed8730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gf3dfed8730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23c2184c1e_0_1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g123c2184c1e_0_1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23c2184c1e_0_17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1" name="Google Shape;201;g123c2184c1e_0_1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23c2184c1e_0_1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0" name="Google Shape;210;g123c2184c1e_0_1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23c2184c1e_0_18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9" name="Google Shape;219;g123c2184c1e_0_1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f3dfed8730_0_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8" name="Google Shape;228;gf3dfed8730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0d0ae57a2_0_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 name="Google Shape;64;g120d0ae57a2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23c2184c1e_0_19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7" name="Google Shape;237;g123c2184c1e_0_1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f3dfed8730_0_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6" name="Google Shape;246;gf3dfed8730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23c2184c1e_0_20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5" name="Google Shape;255;g123c2184c1e_0_2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23c2184c1e_0_2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4" name="Google Shape;264;g123c2184c1e_0_2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f3dfed8730_0_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3" name="Google Shape;273;gf3dfed8730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23c2184c1e_0_9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2" name="Google Shape;282;g123c2184c1e_0_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23c9085719_0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2" name="Google Shape;292;g123c9085719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23c2184c1e_0_10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0" name="Google Shape;300;g123c2184c1e_0_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f3dfed8730_0_4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9" name="Google Shape;309;gf3dfed8730_0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f3dfed8730_0_10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8" name="Google Shape;318;gf3dfed8730_0_1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3" name="Google Shape;7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f3dfed8730_0_1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7" name="Google Shape;327;gf3dfed8730_0_1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f3dfed8730_0_1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6" name="Google Shape;336;gf3dfed8730_0_1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f3dfed8730_0_1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5" name="Google Shape;345;gf3dfed8730_0_1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f3dfed8730_0_1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4" name="Google Shape;354;gf3dfed8730_0_1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f3dfed8730_0_1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3" name="Google Shape;363;gf3dfed8730_0_1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23c2184c1e_0_2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1" name="Google Shape;371;g123c2184c1e_0_2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23c2184c1e_0_2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0" name="Google Shape;380;g123c2184c1e_0_2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123c2184c1e_0_2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8" name="Google Shape;388;g123c2184c1e_0_2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23c2184c1e_0_2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6" name="Google Shape;396;g123c2184c1e_0_2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23c2184c1e_0_24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4" name="Google Shape;404;g123c2184c1e_0_2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23c2184c1e_0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2" name="Google Shape;82;g123c2184c1e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23c9085719_0_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3" name="Google Shape;413;g123c9085719_0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123c9085719_0_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2" name="Google Shape;422;g123c9085719_0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123c9085719_0_5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0" name="Google Shape;430;g123c9085719_0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123c9085719_0_7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8" name="Google Shape;438;g123c9085719_0_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123c9085719_0_6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7" name="Google Shape;447;g123c9085719_0_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123c9085719_0_8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5" name="Google Shape;455;g123c9085719_0_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123c9085719_0_9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4" name="Google Shape;464;g123c9085719_0_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2" name="Google Shape;47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23c2184c1e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1" name="Google Shape;91;g123c2184c1e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23c2184c1e_0_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g123c2184c1e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23c2184c1e_0_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0" name="Google Shape;110;g123c2184c1e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23c2184c1e_0_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g123c2184c1e_0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23c2184c1e_0_5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8" name="Google Shape;128;g123c2184c1e_0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16" name="Shape 16"/>
        <p:cNvGrpSpPr/>
        <p:nvPr/>
      </p:nvGrpSpPr>
      <p:grpSpPr>
        <a:xfrm>
          <a:off x="0" y="0"/>
          <a:ext cx="0" cy="0"/>
          <a:chOff x="0" y="0"/>
          <a:chExt cx="0" cy="0"/>
        </a:xfrm>
      </p:grpSpPr>
      <p:sp>
        <p:nvSpPr>
          <p:cNvPr id="17" name="Google Shape;17;p12"/>
          <p:cNvSpPr txBox="1"/>
          <p:nvPr>
            <p:ph idx="10" type="dt"/>
          </p:nvPr>
        </p:nvSpPr>
        <p:spPr>
          <a:xfrm>
            <a:off x="236691" y="232641"/>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2"/>
          <p:cNvSpPr txBox="1"/>
          <p:nvPr>
            <p:ph idx="11" type="ftr"/>
          </p:nvPr>
        </p:nvSpPr>
        <p:spPr>
          <a:xfrm>
            <a:off x="7638011" y="1179105"/>
            <a:ext cx="41148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2"/>
          <p:cNvSpPr txBox="1"/>
          <p:nvPr>
            <p:ph type="title"/>
          </p:nvPr>
        </p:nvSpPr>
        <p:spPr>
          <a:xfrm>
            <a:off x="1549666" y="1923570"/>
            <a:ext cx="8868952" cy="727335"/>
          </a:xfrm>
          <a:prstGeom prst="rect">
            <a:avLst/>
          </a:prstGeom>
          <a:noFill/>
          <a:ln>
            <a:noFill/>
          </a:ln>
        </p:spPr>
        <p:txBody>
          <a:bodyPr anchorCtr="0" anchor="ctr" bIns="45700" lIns="91425" spcFirstLastPara="1" rIns="91425" wrap="square" tIns="45700">
            <a:normAutofit/>
          </a:bodyPr>
          <a:lstStyle>
            <a:lvl1pPr lvl="0" marR="0" rtl="0" algn="ctr">
              <a:lnSpc>
                <a:spcPct val="90000"/>
              </a:lnSpc>
              <a:spcBef>
                <a:spcPts val="0"/>
              </a:spcBef>
              <a:spcAft>
                <a:spcPts val="0"/>
              </a:spcAft>
              <a:buClr>
                <a:schemeClr val="dk1"/>
              </a:buClr>
              <a:buSzPts val="3200"/>
              <a:buFont typeface="Montserrat SemiBold"/>
              <a:buNone/>
              <a:defRPr b="0" i="0" sz="3200" u="none" cap="none" strike="noStrike">
                <a:solidFill>
                  <a:schemeClr val="dk1"/>
                </a:solidFill>
                <a:latin typeface="Montserrat SemiBold"/>
                <a:ea typeface="Montserrat SemiBold"/>
                <a:cs typeface="Montserrat SemiBold"/>
                <a:sym typeface="Montserrat SemiBol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0" name="Google Shape;20;p12"/>
          <p:cNvSpPr txBox="1"/>
          <p:nvPr>
            <p:ph idx="1" type="body"/>
          </p:nvPr>
        </p:nvSpPr>
        <p:spPr>
          <a:xfrm>
            <a:off x="3362035" y="2907458"/>
            <a:ext cx="7056582" cy="27749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Montserrat"/>
                <a:ea typeface="Montserrat"/>
                <a:cs typeface="Montserrat"/>
                <a:sym typeface="Montserrat"/>
              </a:defRPr>
            </a:lvl1pPr>
            <a:lvl2pPr indent="-228600" lvl="1" marL="9144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Montserrat"/>
                <a:ea typeface="Montserrat"/>
                <a:cs typeface="Montserrat"/>
                <a:sym typeface="Montserrat"/>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indent="-228600" lvl="4" marL="2286000" marR="0" rtl="0" algn="r">
              <a:lnSpc>
                <a:spcPct val="90000"/>
              </a:lnSpc>
              <a:spcBef>
                <a:spcPts val="500"/>
              </a:spcBef>
              <a:spcAft>
                <a:spcPts val="0"/>
              </a:spcAft>
              <a:buClr>
                <a:schemeClr val="dk1"/>
              </a:buClr>
              <a:buSzPts val="1600"/>
              <a:buFont typeface="Arial"/>
              <a:buNone/>
              <a:defRPr b="0" i="0" sz="1600" u="none" cap="none" strike="noStrike">
                <a:solidFill>
                  <a:schemeClr val="dk1"/>
                </a:solidFill>
                <a:latin typeface="Montserrat"/>
                <a:ea typeface="Montserrat"/>
                <a:cs typeface="Montserrat"/>
                <a:sym typeface="Montserra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25" name="Shape 25"/>
        <p:cNvGrpSpPr/>
        <p:nvPr/>
      </p:nvGrpSpPr>
      <p:grpSpPr>
        <a:xfrm>
          <a:off x="0" y="0"/>
          <a:ext cx="0" cy="0"/>
          <a:chOff x="0" y="0"/>
          <a:chExt cx="0" cy="0"/>
        </a:xfrm>
      </p:grpSpPr>
      <p:sp>
        <p:nvSpPr>
          <p:cNvPr id="26" name="Google Shape;26;p22"/>
          <p:cNvSpPr txBox="1"/>
          <p:nvPr>
            <p:ph idx="10" type="dt"/>
          </p:nvPr>
        </p:nvSpPr>
        <p:spPr>
          <a:xfrm>
            <a:off x="178066" y="6376367"/>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2"/>
          <p:cNvSpPr txBox="1"/>
          <p:nvPr>
            <p:ph idx="11" type="ftr"/>
          </p:nvPr>
        </p:nvSpPr>
        <p:spPr>
          <a:xfrm>
            <a:off x="7671262" y="1079990"/>
            <a:ext cx="41148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2"/>
          <p:cNvSpPr txBox="1"/>
          <p:nvPr>
            <p:ph idx="1" type="body"/>
          </p:nvPr>
        </p:nvSpPr>
        <p:spPr>
          <a:xfrm>
            <a:off x="974391" y="2082065"/>
            <a:ext cx="3238685" cy="3111434"/>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000"/>
              <a:buFont typeface="Arial"/>
              <a:buNone/>
              <a:defRPr b="0" i="0" sz="1000" u="none" cap="none" strike="noStrike">
                <a:solidFill>
                  <a:schemeClr val="dk1"/>
                </a:solidFill>
                <a:latin typeface="Montserrat"/>
                <a:ea typeface="Montserrat"/>
                <a:cs typeface="Montserrat"/>
                <a:sym typeface="Montserrat"/>
              </a:defRPr>
            </a:lvl1pPr>
            <a:lvl2pPr indent="-228600" lvl="1" marL="9144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Montserrat"/>
                <a:ea typeface="Montserrat"/>
                <a:cs typeface="Montserrat"/>
                <a:sym typeface="Montserrat"/>
              </a:defRPr>
            </a:lvl2pPr>
            <a:lvl3pPr indent="-228600" lvl="2" marL="1371600" marR="0" rtl="0" algn="just">
              <a:lnSpc>
                <a:spcPct val="90000"/>
              </a:lnSpc>
              <a:spcBef>
                <a:spcPts val="500"/>
              </a:spcBef>
              <a:spcAft>
                <a:spcPts val="0"/>
              </a:spcAft>
              <a:buClr>
                <a:schemeClr val="dk1"/>
              </a:buClr>
              <a:buSzPts val="2000"/>
              <a:buFont typeface="Arial"/>
              <a:buNone/>
              <a:defRPr b="0" i="0" sz="2000" u="none" cap="none" strike="noStrike">
                <a:solidFill>
                  <a:schemeClr val="dk1"/>
                </a:solidFill>
                <a:latin typeface="Montserrat"/>
                <a:ea typeface="Montserrat"/>
                <a:cs typeface="Montserrat"/>
                <a:sym typeface="Montserrat"/>
              </a:defRPr>
            </a:lvl3pPr>
            <a:lvl4pPr indent="-228600" lvl="3" marL="1828800" marR="0" rtl="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Montserrat"/>
                <a:ea typeface="Montserrat"/>
                <a:cs typeface="Montserrat"/>
                <a:sym typeface="Montserrat"/>
              </a:defRPr>
            </a:lvl4pPr>
            <a:lvl5pPr indent="-228600" lvl="4" marL="2286000"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Montserrat"/>
                <a:ea typeface="Montserrat"/>
                <a:cs typeface="Montserrat"/>
                <a:sym typeface="Montserra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29" name="Google Shape;29;p22"/>
          <p:cNvSpPr txBox="1"/>
          <p:nvPr>
            <p:ph idx="2" type="body"/>
          </p:nvPr>
        </p:nvSpPr>
        <p:spPr>
          <a:xfrm>
            <a:off x="6726998" y="2129323"/>
            <a:ext cx="2869929" cy="51133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accent2"/>
              </a:buClr>
              <a:buSzPts val="3200"/>
              <a:buFont typeface="Arial"/>
              <a:buNone/>
              <a:defRPr b="0" i="0" sz="3200" u="none" cap="none" strike="noStrike">
                <a:solidFill>
                  <a:schemeClr val="accent2"/>
                </a:solidFill>
                <a:latin typeface="Montserrat SemiBold"/>
                <a:ea typeface="Montserrat SemiBold"/>
                <a:cs typeface="Montserrat SemiBold"/>
                <a:sym typeface="Montserrat SemiBold"/>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indent="-228600" lvl="2" marL="1371600" marR="0" rtl="0" algn="just">
              <a:lnSpc>
                <a:spcPct val="90000"/>
              </a:lnSpc>
              <a:spcBef>
                <a:spcPts val="500"/>
              </a:spcBef>
              <a:spcAft>
                <a:spcPts val="0"/>
              </a:spcAft>
              <a:buClr>
                <a:schemeClr val="dk1"/>
              </a:buClr>
              <a:buSzPts val="2000"/>
              <a:buFont typeface="Arial"/>
              <a:buNone/>
              <a:defRPr b="0" i="0" sz="2000" u="none" cap="none" strike="noStrike">
                <a:solidFill>
                  <a:schemeClr val="dk1"/>
                </a:solidFill>
                <a:latin typeface="Montserrat"/>
                <a:ea typeface="Montserrat"/>
                <a:cs typeface="Montserrat"/>
                <a:sym typeface="Montserrat"/>
              </a:defRPr>
            </a:lvl3pPr>
            <a:lvl4pPr indent="-228600" lvl="3" marL="1828800" marR="0" rtl="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Montserrat"/>
                <a:ea typeface="Montserrat"/>
                <a:cs typeface="Montserrat"/>
                <a:sym typeface="Montserrat"/>
              </a:defRPr>
            </a:lvl4pPr>
            <a:lvl5pPr indent="-228600" lvl="4" marL="2286000"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Montserrat"/>
                <a:ea typeface="Montserrat"/>
                <a:cs typeface="Montserrat"/>
                <a:sym typeface="Montserra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30" name="Google Shape;30;p22"/>
          <p:cNvSpPr txBox="1"/>
          <p:nvPr>
            <p:ph idx="3" type="body"/>
          </p:nvPr>
        </p:nvSpPr>
        <p:spPr>
          <a:xfrm>
            <a:off x="6726998" y="2879328"/>
            <a:ext cx="4490611" cy="275235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200"/>
              <a:buFont typeface="Arial"/>
              <a:buNone/>
              <a:defRPr b="0" i="0" sz="1200" u="none" cap="none" strike="noStrike">
                <a:solidFill>
                  <a:schemeClr val="dk1"/>
                </a:solidFill>
                <a:latin typeface="Montserrat"/>
                <a:ea typeface="Montserrat"/>
                <a:cs typeface="Montserrat"/>
                <a:sym typeface="Montserrat"/>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indent="-228600" lvl="2" marL="1371600" marR="0" rtl="0" algn="just">
              <a:lnSpc>
                <a:spcPct val="90000"/>
              </a:lnSpc>
              <a:spcBef>
                <a:spcPts val="500"/>
              </a:spcBef>
              <a:spcAft>
                <a:spcPts val="0"/>
              </a:spcAft>
              <a:buClr>
                <a:schemeClr val="dk1"/>
              </a:buClr>
              <a:buSzPts val="2000"/>
              <a:buFont typeface="Arial"/>
              <a:buNone/>
              <a:defRPr b="0" i="0" sz="2000" u="none" cap="none" strike="noStrike">
                <a:solidFill>
                  <a:schemeClr val="dk1"/>
                </a:solidFill>
                <a:latin typeface="Montserrat"/>
                <a:ea typeface="Montserrat"/>
                <a:cs typeface="Montserrat"/>
                <a:sym typeface="Montserrat"/>
              </a:defRPr>
            </a:lvl3pPr>
            <a:lvl4pPr indent="-228600" lvl="3" marL="1828800" marR="0" rtl="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Montserrat"/>
                <a:ea typeface="Montserrat"/>
                <a:cs typeface="Montserrat"/>
                <a:sym typeface="Montserrat"/>
              </a:defRPr>
            </a:lvl4pPr>
            <a:lvl5pPr indent="-228600" lvl="4" marL="2286000"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Montserrat"/>
                <a:ea typeface="Montserrat"/>
                <a:cs typeface="Montserrat"/>
                <a:sym typeface="Montserra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31" name="Google Shape;31;p22"/>
          <p:cNvSpPr txBox="1"/>
          <p:nvPr>
            <p:ph idx="12" type="sldNum"/>
          </p:nvPr>
        </p:nvSpPr>
        <p:spPr>
          <a:xfrm>
            <a:off x="9321800" y="6421005"/>
            <a:ext cx="2743200" cy="36512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32" name="Shape 32"/>
        <p:cNvGrpSpPr/>
        <p:nvPr/>
      </p:nvGrpSpPr>
      <p:grpSpPr>
        <a:xfrm>
          <a:off x="0" y="0"/>
          <a:ext cx="0" cy="0"/>
          <a:chOff x="0" y="0"/>
          <a:chExt cx="0" cy="0"/>
        </a:xfrm>
      </p:grpSpPr>
      <p:sp>
        <p:nvSpPr>
          <p:cNvPr id="33" name="Google Shape;33;p27"/>
          <p:cNvSpPr txBox="1"/>
          <p:nvPr>
            <p:ph idx="10" type="dt"/>
          </p:nvPr>
        </p:nvSpPr>
        <p:spPr>
          <a:xfrm>
            <a:off x="178066" y="6376367"/>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7"/>
          <p:cNvSpPr txBox="1"/>
          <p:nvPr>
            <p:ph idx="11" type="ftr"/>
          </p:nvPr>
        </p:nvSpPr>
        <p:spPr>
          <a:xfrm>
            <a:off x="7671262" y="1079990"/>
            <a:ext cx="41148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7"/>
          <p:cNvSpPr txBox="1"/>
          <p:nvPr>
            <p:ph idx="12" type="sldNum"/>
          </p:nvPr>
        </p:nvSpPr>
        <p:spPr>
          <a:xfrm>
            <a:off x="9321800" y="6421005"/>
            <a:ext cx="2743200" cy="36512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40" name="Shape 40"/>
        <p:cNvGrpSpPr/>
        <p:nvPr/>
      </p:nvGrpSpPr>
      <p:grpSpPr>
        <a:xfrm>
          <a:off x="0" y="0"/>
          <a:ext cx="0" cy="0"/>
          <a:chOff x="0" y="0"/>
          <a:chExt cx="0" cy="0"/>
        </a:xfrm>
      </p:grpSpPr>
      <p:sp>
        <p:nvSpPr>
          <p:cNvPr id="41" name="Google Shape;41;p16"/>
          <p:cNvSpPr txBox="1"/>
          <p:nvPr>
            <p:ph idx="10" type="dt"/>
          </p:nvPr>
        </p:nvSpPr>
        <p:spPr>
          <a:xfrm>
            <a:off x="178066" y="6376367"/>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6"/>
          <p:cNvSpPr txBox="1"/>
          <p:nvPr>
            <p:ph idx="11" type="ftr"/>
          </p:nvPr>
        </p:nvSpPr>
        <p:spPr>
          <a:xfrm>
            <a:off x="7671262" y="1079990"/>
            <a:ext cx="41148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6"/>
          <p:cNvSpPr txBox="1"/>
          <p:nvPr>
            <p:ph idx="12" type="sldNum"/>
          </p:nvPr>
        </p:nvSpPr>
        <p:spPr>
          <a:xfrm>
            <a:off x="9321800" y="6421005"/>
            <a:ext cx="2743200" cy="36512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51" name="Shape 51"/>
        <p:cNvGrpSpPr/>
        <p:nvPr/>
      </p:nvGrpSpPr>
      <p:grpSpPr>
        <a:xfrm>
          <a:off x="0" y="0"/>
          <a:ext cx="0" cy="0"/>
          <a:chOff x="0" y="0"/>
          <a:chExt cx="0" cy="0"/>
        </a:xfrm>
      </p:grpSpPr>
      <p:sp>
        <p:nvSpPr>
          <p:cNvPr id="52" name="Google Shape;52;p26"/>
          <p:cNvSpPr txBox="1"/>
          <p:nvPr>
            <p:ph idx="10" type="dt"/>
          </p:nvPr>
        </p:nvSpPr>
        <p:spPr>
          <a:xfrm>
            <a:off x="338291" y="6260234"/>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6"/>
          <p:cNvSpPr txBox="1"/>
          <p:nvPr>
            <p:ph idx="11" type="ftr"/>
          </p:nvPr>
        </p:nvSpPr>
        <p:spPr>
          <a:xfrm>
            <a:off x="4252323" y="6260233"/>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jpg"/><Relationship Id="rId5" Type="http://schemas.openxmlformats.org/officeDocument/2006/relationships/slideLayout" Target="../slideLayouts/slideLayout1.xml"/><Relationship Id="rId6"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5.jp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4.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6.jpg"/><Relationship Id="rId2" Type="http://schemas.openxmlformats.org/officeDocument/2006/relationships/slideLayout" Target="../slideLayouts/slideLayout4.xml"/><Relationship Id="rId3" Type="http://schemas.openxmlformats.org/officeDocument/2006/relationships/theme" Target="../theme/theme1.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7.jpg"/><Relationship Id="rId2" Type="http://schemas.openxmlformats.org/officeDocument/2006/relationships/image" Target="../media/image8.png"/><Relationship Id="rId3" Type="http://schemas.openxmlformats.org/officeDocument/2006/relationships/image" Target="../media/image10.png"/><Relationship Id="rId4" Type="http://schemas.openxmlformats.org/officeDocument/2006/relationships/image" Target="../media/image9.jpg"/><Relationship Id="rId5" Type="http://schemas.openxmlformats.org/officeDocument/2006/relationships/slideLayout" Target="../slideLayouts/slideLayout5.xml"/><Relationship Id="rId6"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1"/>
          <p:cNvSpPr txBox="1"/>
          <p:nvPr>
            <p:ph idx="10" type="dt"/>
          </p:nvPr>
        </p:nvSpPr>
        <p:spPr>
          <a:xfrm>
            <a:off x="236691" y="232641"/>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90908F"/>
                </a:solidFill>
                <a:latin typeface="Montserrat"/>
                <a:ea typeface="Montserrat"/>
                <a:cs typeface="Montserrat"/>
                <a:sym typeface="Montserra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9pPr>
          </a:lstStyle>
          <a:p/>
        </p:txBody>
      </p:sp>
      <p:pic>
        <p:nvPicPr>
          <p:cNvPr descr="Logo&#10;&#10;Description automatically generated" id="11" name="Google Shape;11;p11"/>
          <p:cNvPicPr preferRelativeResize="0"/>
          <p:nvPr/>
        </p:nvPicPr>
        <p:blipFill rotWithShape="1">
          <a:blip r:embed="rId2">
            <a:alphaModFix/>
          </a:blip>
          <a:srcRect b="0" l="0" r="0" t="0"/>
          <a:stretch/>
        </p:blipFill>
        <p:spPr>
          <a:xfrm>
            <a:off x="1549666" y="5683067"/>
            <a:ext cx="4005742" cy="942292"/>
          </a:xfrm>
          <a:prstGeom prst="rect">
            <a:avLst/>
          </a:prstGeom>
          <a:noFill/>
          <a:ln>
            <a:noFill/>
          </a:ln>
        </p:spPr>
      </p:pic>
      <p:pic>
        <p:nvPicPr>
          <p:cNvPr descr="Application&#10;&#10;Description automatically generated with medium confidence" id="12" name="Google Shape;12;p11"/>
          <p:cNvPicPr preferRelativeResize="0"/>
          <p:nvPr/>
        </p:nvPicPr>
        <p:blipFill rotWithShape="1">
          <a:blip r:embed="rId3">
            <a:alphaModFix/>
          </a:blip>
          <a:srcRect b="0" l="0" r="0" t="0"/>
          <a:stretch/>
        </p:blipFill>
        <p:spPr>
          <a:xfrm>
            <a:off x="1549666" y="4427889"/>
            <a:ext cx="2860451" cy="829117"/>
          </a:xfrm>
          <a:prstGeom prst="rect">
            <a:avLst/>
          </a:prstGeom>
          <a:noFill/>
          <a:ln>
            <a:noFill/>
          </a:ln>
        </p:spPr>
      </p:pic>
      <p:sp>
        <p:nvSpPr>
          <p:cNvPr id="13" name="Google Shape;13;p11"/>
          <p:cNvSpPr txBox="1"/>
          <p:nvPr/>
        </p:nvSpPr>
        <p:spPr>
          <a:xfrm>
            <a:off x="7951171" y="6065132"/>
            <a:ext cx="4160983" cy="277495"/>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3E3E3D"/>
              </a:buClr>
              <a:buSzPts val="1000"/>
              <a:buFont typeface="Arial"/>
              <a:buNone/>
            </a:pPr>
            <a:r>
              <a:rPr b="0" i="0" lang="en-US" sz="1000" u="none" cap="none" strike="noStrike">
                <a:solidFill>
                  <a:srgbClr val="3E3E3D"/>
                </a:solidFill>
                <a:latin typeface="Montserrat"/>
                <a:ea typeface="Montserrat"/>
                <a:cs typeface="Montserrat"/>
                <a:sym typeface="Montserrat"/>
              </a:rPr>
              <a:t>ESF projekts Nr. 8.4.1.0/16/l/001 ''Nodarbināto personu profesionālās kompetences pilnveide" </a:t>
            </a:r>
            <a:endParaRPr b="0" i="0" sz="1000" u="none" cap="none" strike="noStrike">
              <a:solidFill>
                <a:srgbClr val="3E3E3D"/>
              </a:solidFill>
              <a:latin typeface="Montserrat"/>
              <a:ea typeface="Montserrat"/>
              <a:cs typeface="Montserrat"/>
              <a:sym typeface="Montserrat"/>
            </a:endParaRPr>
          </a:p>
        </p:txBody>
      </p:sp>
      <p:pic>
        <p:nvPicPr>
          <p:cNvPr descr="A picture containing chart&#10;&#10;Description automatically generated" id="14" name="Google Shape;14;p11"/>
          <p:cNvPicPr preferRelativeResize="0"/>
          <p:nvPr/>
        </p:nvPicPr>
        <p:blipFill rotWithShape="1">
          <a:blip r:embed="rId4">
            <a:alphaModFix/>
          </a:blip>
          <a:srcRect b="0" l="0" r="0" t="0"/>
          <a:stretch/>
        </p:blipFill>
        <p:spPr>
          <a:xfrm>
            <a:off x="8077449" y="4881259"/>
            <a:ext cx="3908425" cy="942292"/>
          </a:xfrm>
          <a:prstGeom prst="rect">
            <a:avLst/>
          </a:prstGeom>
          <a:noFill/>
          <a:ln>
            <a:noFill/>
          </a:ln>
        </p:spPr>
      </p:pic>
      <p:sp>
        <p:nvSpPr>
          <p:cNvPr id="15" name="Google Shape;15;p11"/>
          <p:cNvSpPr txBox="1"/>
          <p:nvPr>
            <p:ph idx="11" type="ftr"/>
          </p:nvPr>
        </p:nvSpPr>
        <p:spPr>
          <a:xfrm>
            <a:off x="7638011" y="1179105"/>
            <a:ext cx="41148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rgbClr val="90908F"/>
                </a:solidFill>
                <a:latin typeface="Montserrat"/>
                <a:ea typeface="Montserrat"/>
                <a:cs typeface="Montserrat"/>
                <a:sym typeface="Montserra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9" r:id="rId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1" name="Shape 21"/>
        <p:cNvGrpSpPr/>
        <p:nvPr/>
      </p:nvGrpSpPr>
      <p:grpSpPr>
        <a:xfrm>
          <a:off x="0" y="0"/>
          <a:ext cx="0" cy="0"/>
          <a:chOff x="0" y="0"/>
          <a:chExt cx="0" cy="0"/>
        </a:xfrm>
      </p:grpSpPr>
      <p:sp>
        <p:nvSpPr>
          <p:cNvPr id="22" name="Google Shape;22;p21"/>
          <p:cNvSpPr txBox="1"/>
          <p:nvPr>
            <p:ph idx="10" type="dt"/>
          </p:nvPr>
        </p:nvSpPr>
        <p:spPr>
          <a:xfrm>
            <a:off x="178066" y="6376367"/>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9pPr>
          </a:lstStyle>
          <a:p/>
        </p:txBody>
      </p:sp>
      <p:sp>
        <p:nvSpPr>
          <p:cNvPr id="23" name="Google Shape;23;p21"/>
          <p:cNvSpPr txBox="1"/>
          <p:nvPr>
            <p:ph idx="11" type="ftr"/>
          </p:nvPr>
        </p:nvSpPr>
        <p:spPr>
          <a:xfrm>
            <a:off x="7671262" y="1079990"/>
            <a:ext cx="41148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rgbClr val="90908F"/>
                </a:solidFill>
                <a:latin typeface="Montserrat"/>
                <a:ea typeface="Montserrat"/>
                <a:cs typeface="Montserrat"/>
                <a:sym typeface="Montserra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9pPr>
          </a:lstStyle>
          <a:p/>
        </p:txBody>
      </p:sp>
      <p:sp>
        <p:nvSpPr>
          <p:cNvPr id="24" name="Google Shape;24;p21"/>
          <p:cNvSpPr txBox="1"/>
          <p:nvPr>
            <p:ph idx="12" type="sldNum"/>
          </p:nvPr>
        </p:nvSpPr>
        <p:spPr>
          <a:xfrm>
            <a:off x="9321800" y="6421005"/>
            <a:ext cx="2743200" cy="365125"/>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ontserrat"/>
                <a:ea typeface="Montserrat"/>
                <a:cs typeface="Montserrat"/>
                <a:sym typeface="Montserrat"/>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ontserrat"/>
                <a:ea typeface="Montserrat"/>
                <a:cs typeface="Montserrat"/>
                <a:sym typeface="Montserrat"/>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ontserrat"/>
                <a:ea typeface="Montserrat"/>
                <a:cs typeface="Montserrat"/>
                <a:sym typeface="Montserrat"/>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ontserrat"/>
                <a:ea typeface="Montserrat"/>
                <a:cs typeface="Montserrat"/>
                <a:sym typeface="Montserrat"/>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ontserrat"/>
                <a:ea typeface="Montserrat"/>
                <a:cs typeface="Montserrat"/>
                <a:sym typeface="Montserrat"/>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ontserrat"/>
                <a:ea typeface="Montserrat"/>
                <a:cs typeface="Montserrat"/>
                <a:sym typeface="Montserrat"/>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ontserrat"/>
                <a:ea typeface="Montserrat"/>
                <a:cs typeface="Montserrat"/>
                <a:sym typeface="Montserrat"/>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ontserrat"/>
                <a:ea typeface="Montserrat"/>
                <a:cs typeface="Montserrat"/>
                <a:sym typeface="Montserrat"/>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1" r:id="rId2"/>
    <p:sldLayoutId id="2147483652"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36" name="Shape 36"/>
        <p:cNvGrpSpPr/>
        <p:nvPr/>
      </p:nvGrpSpPr>
      <p:grpSpPr>
        <a:xfrm>
          <a:off x="0" y="0"/>
          <a:ext cx="0" cy="0"/>
          <a:chOff x="0" y="0"/>
          <a:chExt cx="0" cy="0"/>
        </a:xfrm>
      </p:grpSpPr>
      <p:sp>
        <p:nvSpPr>
          <p:cNvPr id="37" name="Google Shape;37;p13"/>
          <p:cNvSpPr txBox="1"/>
          <p:nvPr>
            <p:ph idx="10" type="dt"/>
          </p:nvPr>
        </p:nvSpPr>
        <p:spPr>
          <a:xfrm>
            <a:off x="178066" y="6376367"/>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90908F"/>
                </a:solidFill>
                <a:latin typeface="Montserrat"/>
                <a:ea typeface="Montserrat"/>
                <a:cs typeface="Montserrat"/>
                <a:sym typeface="Montserra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9pPr>
          </a:lstStyle>
          <a:p/>
        </p:txBody>
      </p:sp>
      <p:sp>
        <p:nvSpPr>
          <p:cNvPr id="38" name="Google Shape;38;p13"/>
          <p:cNvSpPr txBox="1"/>
          <p:nvPr>
            <p:ph idx="11" type="ftr"/>
          </p:nvPr>
        </p:nvSpPr>
        <p:spPr>
          <a:xfrm>
            <a:off x="7671262" y="1079990"/>
            <a:ext cx="41148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rgbClr val="90908F"/>
                </a:solidFill>
                <a:latin typeface="Montserrat"/>
                <a:ea typeface="Montserrat"/>
                <a:cs typeface="Montserrat"/>
                <a:sym typeface="Montserra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9pPr>
          </a:lstStyle>
          <a:p/>
        </p:txBody>
      </p:sp>
      <p:sp>
        <p:nvSpPr>
          <p:cNvPr id="39" name="Google Shape;39;p13"/>
          <p:cNvSpPr txBox="1"/>
          <p:nvPr>
            <p:ph idx="12" type="sldNum"/>
          </p:nvPr>
        </p:nvSpPr>
        <p:spPr>
          <a:xfrm>
            <a:off x="9321800" y="6421005"/>
            <a:ext cx="2743200" cy="365125"/>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Montserrat"/>
                <a:ea typeface="Montserrat"/>
                <a:cs typeface="Montserrat"/>
                <a:sym typeface="Montserrat"/>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Montserrat"/>
                <a:ea typeface="Montserrat"/>
                <a:cs typeface="Montserrat"/>
                <a:sym typeface="Montserrat"/>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Montserrat"/>
                <a:ea typeface="Montserrat"/>
                <a:cs typeface="Montserrat"/>
                <a:sym typeface="Montserrat"/>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Montserrat"/>
                <a:ea typeface="Montserrat"/>
                <a:cs typeface="Montserrat"/>
                <a:sym typeface="Montserrat"/>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Montserrat"/>
                <a:ea typeface="Montserrat"/>
                <a:cs typeface="Montserrat"/>
                <a:sym typeface="Montserrat"/>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Montserrat"/>
                <a:ea typeface="Montserrat"/>
                <a:cs typeface="Montserrat"/>
                <a:sym typeface="Montserrat"/>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Montserrat"/>
                <a:ea typeface="Montserrat"/>
                <a:cs typeface="Montserrat"/>
                <a:sym typeface="Montserrat"/>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Montserrat"/>
                <a:ea typeface="Montserrat"/>
                <a:cs typeface="Montserrat"/>
                <a:sym typeface="Montserrat"/>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4"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44" name="Shape 44"/>
        <p:cNvGrpSpPr/>
        <p:nvPr/>
      </p:nvGrpSpPr>
      <p:grpSpPr>
        <a:xfrm>
          <a:off x="0" y="0"/>
          <a:ext cx="0" cy="0"/>
          <a:chOff x="0" y="0"/>
          <a:chExt cx="0" cy="0"/>
        </a:xfrm>
      </p:grpSpPr>
      <p:sp>
        <p:nvSpPr>
          <p:cNvPr id="45" name="Google Shape;45;p25"/>
          <p:cNvSpPr txBox="1"/>
          <p:nvPr>
            <p:ph idx="10" type="dt"/>
          </p:nvPr>
        </p:nvSpPr>
        <p:spPr>
          <a:xfrm>
            <a:off x="338291" y="6260234"/>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90908F"/>
                </a:solidFill>
                <a:latin typeface="Montserrat"/>
                <a:ea typeface="Montserrat"/>
                <a:cs typeface="Montserrat"/>
                <a:sym typeface="Montserra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9pPr>
          </a:lstStyle>
          <a:p/>
        </p:txBody>
      </p:sp>
      <p:pic>
        <p:nvPicPr>
          <p:cNvPr descr="Logo&#10;&#10;Description automatically generated" id="46" name="Google Shape;46;p25"/>
          <p:cNvPicPr preferRelativeResize="0"/>
          <p:nvPr/>
        </p:nvPicPr>
        <p:blipFill rotWithShape="1">
          <a:blip r:embed="rId2">
            <a:alphaModFix/>
          </a:blip>
          <a:srcRect b="0" l="0" r="0" t="0"/>
          <a:stretch/>
        </p:blipFill>
        <p:spPr>
          <a:xfrm>
            <a:off x="1549666" y="5683067"/>
            <a:ext cx="4005742" cy="942292"/>
          </a:xfrm>
          <a:prstGeom prst="rect">
            <a:avLst/>
          </a:prstGeom>
          <a:noFill/>
          <a:ln>
            <a:noFill/>
          </a:ln>
        </p:spPr>
      </p:pic>
      <p:pic>
        <p:nvPicPr>
          <p:cNvPr descr="Application&#10;&#10;Description automatically generated with medium confidence" id="47" name="Google Shape;47;p25"/>
          <p:cNvPicPr preferRelativeResize="0"/>
          <p:nvPr/>
        </p:nvPicPr>
        <p:blipFill rotWithShape="1">
          <a:blip r:embed="rId3">
            <a:alphaModFix/>
          </a:blip>
          <a:srcRect b="0" l="0" r="0" t="0"/>
          <a:stretch/>
        </p:blipFill>
        <p:spPr>
          <a:xfrm>
            <a:off x="1549666" y="4427889"/>
            <a:ext cx="2860451" cy="829117"/>
          </a:xfrm>
          <a:prstGeom prst="rect">
            <a:avLst/>
          </a:prstGeom>
          <a:noFill/>
          <a:ln>
            <a:noFill/>
          </a:ln>
        </p:spPr>
      </p:pic>
      <p:sp>
        <p:nvSpPr>
          <p:cNvPr id="48" name="Google Shape;48;p25"/>
          <p:cNvSpPr txBox="1"/>
          <p:nvPr/>
        </p:nvSpPr>
        <p:spPr>
          <a:xfrm>
            <a:off x="4071381" y="5257006"/>
            <a:ext cx="4476684" cy="298549"/>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3E3E3D"/>
              </a:buClr>
              <a:buSzPts val="1000"/>
              <a:buFont typeface="Arial"/>
              <a:buNone/>
            </a:pPr>
            <a:r>
              <a:rPr b="0" i="0" lang="en-US" sz="1000" u="none" cap="none" strike="noStrike">
                <a:solidFill>
                  <a:srgbClr val="3E3E3D"/>
                </a:solidFill>
                <a:latin typeface="Montserrat"/>
                <a:ea typeface="Montserrat"/>
                <a:cs typeface="Montserrat"/>
                <a:sym typeface="Montserrat"/>
              </a:rPr>
              <a:t>ESF projekts Nr. 8.4.1.0/16/l/001 ''Nodarbināto personu profesionālās kompetences pilnveide" </a:t>
            </a:r>
            <a:endParaRPr b="0" i="0" sz="1000" u="none" cap="none" strike="noStrike">
              <a:solidFill>
                <a:srgbClr val="3E3E3D"/>
              </a:solidFill>
              <a:latin typeface="Montserrat"/>
              <a:ea typeface="Montserrat"/>
              <a:cs typeface="Montserrat"/>
              <a:sym typeface="Montserrat"/>
            </a:endParaRPr>
          </a:p>
        </p:txBody>
      </p:sp>
      <p:pic>
        <p:nvPicPr>
          <p:cNvPr descr="A picture containing chart&#10;&#10;Description automatically generated" id="49" name="Google Shape;49;p25"/>
          <p:cNvPicPr preferRelativeResize="0"/>
          <p:nvPr/>
        </p:nvPicPr>
        <p:blipFill rotWithShape="1">
          <a:blip r:embed="rId4">
            <a:alphaModFix/>
          </a:blip>
          <a:srcRect b="0" l="0" r="0" t="0"/>
          <a:stretch/>
        </p:blipFill>
        <p:spPr>
          <a:xfrm>
            <a:off x="3658150" y="3788614"/>
            <a:ext cx="5303147" cy="1278549"/>
          </a:xfrm>
          <a:prstGeom prst="rect">
            <a:avLst/>
          </a:prstGeom>
          <a:noFill/>
          <a:ln>
            <a:noFill/>
          </a:ln>
        </p:spPr>
      </p:pic>
      <p:sp>
        <p:nvSpPr>
          <p:cNvPr id="50" name="Google Shape;50;p25"/>
          <p:cNvSpPr txBox="1"/>
          <p:nvPr>
            <p:ph idx="11" type="ftr"/>
          </p:nvPr>
        </p:nvSpPr>
        <p:spPr>
          <a:xfrm>
            <a:off x="4252323" y="6260233"/>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000" u="none" cap="none" strike="noStrike">
                <a:solidFill>
                  <a:srgbClr val="90908F"/>
                </a:solidFill>
                <a:latin typeface="Montserrat"/>
                <a:ea typeface="Montserrat"/>
                <a:cs typeface="Montserrat"/>
                <a:sym typeface="Montserra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56" r:id="rId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1.png"/><Relationship Id="rId4" Type="http://schemas.openxmlformats.org/officeDocument/2006/relationships/hyperlink" Target="https://caniuse.com/" TargetMode="External"/><Relationship Id="rId5" Type="http://schemas.openxmlformats.org/officeDocument/2006/relationships/image" Target="../media/image2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image" Target="../media/image20.png"/><Relationship Id="rId5" Type="http://schemas.openxmlformats.org/officeDocument/2006/relationships/image" Target="../media/image3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1.png"/><Relationship Id="rId4" Type="http://schemas.openxmlformats.org/officeDocument/2006/relationships/image" Target="../media/image31.png"/><Relationship Id="rId5" Type="http://schemas.openxmlformats.org/officeDocument/2006/relationships/image" Target="../media/image3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21.pn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1.png"/><Relationship Id="rId4" Type="http://schemas.openxmlformats.org/officeDocument/2006/relationships/image" Target="../media/image3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1.png"/><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8.png"/><Relationship Id="rId4" Type="http://schemas.openxmlformats.org/officeDocument/2006/relationships/image" Target="../media/image20.png"/><Relationship Id="rId5" Type="http://schemas.openxmlformats.org/officeDocument/2006/relationships/image" Target="../media/image3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1.png"/><Relationship Id="rId4" Type="http://schemas.openxmlformats.org/officeDocument/2006/relationships/image" Target="../media/image3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21.png"/><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21.png"/><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21.png"/><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21.png"/><Relationship Id="rId4" Type="http://schemas.openxmlformats.org/officeDocument/2006/relationships/image" Target="../media/image4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21.png"/><Relationship Id="rId4" Type="http://schemas.openxmlformats.org/officeDocument/2006/relationships/image" Target="../media/image4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21.png"/><Relationship Id="rId4" Type="http://schemas.openxmlformats.org/officeDocument/2006/relationships/image" Target="../media/image4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8.png"/><Relationship Id="rId4" Type="http://schemas.openxmlformats.org/officeDocument/2006/relationships/image" Target="../media/image20.png"/><Relationship Id="rId5" Type="http://schemas.openxmlformats.org/officeDocument/2006/relationships/image" Target="../media/image4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21.png"/><Relationship Id="rId4" Type="http://schemas.openxmlformats.org/officeDocument/2006/relationships/hyperlink" Target="https://rudolfs-dudarevs.w3spaces.com/frontend_basic_piemers.html"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21.png"/><Relationship Id="rId4" Type="http://schemas.openxmlformats.org/officeDocument/2006/relationships/image" Target="../media/image45.png"/></Relationships>
</file>

<file path=ppt/slides/_rels/slide28.xml.rels><?xml version="1.0" encoding="UTF-8" standalone="yes"?><Relationships xmlns="http://schemas.openxmlformats.org/package/2006/relationships"><Relationship Id="rId11" Type="http://schemas.openxmlformats.org/officeDocument/2006/relationships/hyperlink" Target="https://www.howtocodeschool.com/2020/01/list-of-html-tags-by-category.html#Link-Tags" TargetMode="External"/><Relationship Id="rId10" Type="http://schemas.openxmlformats.org/officeDocument/2006/relationships/hyperlink" Target="https://www.howtocodeschool.com/2020/01/list-of-html-tags-by-category.html#Audio-Video-Tags" TargetMode="External"/><Relationship Id="rId13" Type="http://schemas.openxmlformats.org/officeDocument/2006/relationships/hyperlink" Target="https://www.howtocodeschool.com/2020/01/list-of-html-tags-by-category.html#Table-Tags" TargetMode="External"/><Relationship Id="rId12" Type="http://schemas.openxmlformats.org/officeDocument/2006/relationships/hyperlink" Target="https://www.howtocodeschool.com/2020/01/list-of-html-tags-by-category.html#List-Tags" TargetMode="External"/><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21.png"/><Relationship Id="rId4" Type="http://schemas.openxmlformats.org/officeDocument/2006/relationships/hyperlink" Target="https://www.w3schools.com/tags/tag_i.asp" TargetMode="External"/><Relationship Id="rId9" Type="http://schemas.openxmlformats.org/officeDocument/2006/relationships/hyperlink" Target="https://www.howtocodeschool.com/2020/01/list-of-html-tags-by-category.html#Images-Tags" TargetMode="External"/><Relationship Id="rId15" Type="http://schemas.openxmlformats.org/officeDocument/2006/relationships/hyperlink" Target="https://www.howtocodeschool.com/2020/01/list-of-html-tags-by-category.html#Meta-Tags" TargetMode="External"/><Relationship Id="rId14" Type="http://schemas.openxmlformats.org/officeDocument/2006/relationships/hyperlink" Target="https://www.howtocodeschool.com/2020/01/list-of-html-tags-by-category.html#Style-and-Semantic-Tags" TargetMode="External"/><Relationship Id="rId16" Type="http://schemas.openxmlformats.org/officeDocument/2006/relationships/hyperlink" Target="https://www.howtocodeschool.com/2020/01/list-of-html-tags-by-category.html#Programming-Tags" TargetMode="External"/><Relationship Id="rId5" Type="http://schemas.openxmlformats.org/officeDocument/2006/relationships/hyperlink" Target="https://www.howtocodeschool.com/2020/01/list-of-html-tags-by-category.html#Basic-HTML-Tags" TargetMode="External"/><Relationship Id="rId6" Type="http://schemas.openxmlformats.org/officeDocument/2006/relationships/hyperlink" Target="https://www.howtocodeschool.com/2020/01/list-of-html-tags-by-category.html#Formatting-HTML-Tags" TargetMode="External"/><Relationship Id="rId7" Type="http://schemas.openxmlformats.org/officeDocument/2006/relationships/hyperlink" Target="https://www.howtocodeschool.com/2020/01/list-of-html-tags-by-category.html#Forms-and-Input-Tags" TargetMode="External"/><Relationship Id="rId8" Type="http://schemas.openxmlformats.org/officeDocument/2006/relationships/hyperlink" Target="https://www.howtocodeschool.com/2020/01/list-of-html-tags-by-category.html#Frame-Tags" TargetMode="External"/></Relationships>
</file>

<file path=ppt/slides/_rels/slide29.xml.rels><?xml version="1.0" encoding="UTF-8" standalone="yes"?><Relationships xmlns="http://schemas.openxmlformats.org/package/2006/relationships"><Relationship Id="rId20" Type="http://schemas.openxmlformats.org/officeDocument/2006/relationships/hyperlink" Target="https://www.w3schools.com/tags/tag_comment.asp" TargetMode="External"/><Relationship Id="rId22" Type="http://schemas.openxmlformats.org/officeDocument/2006/relationships/hyperlink" Target="https://www.w3schools.com/tags/tag_comment.asp" TargetMode="External"/><Relationship Id="rId21" Type="http://schemas.openxmlformats.org/officeDocument/2006/relationships/hyperlink" Target="https://www.w3schools.com/tags/tag_comment.asp" TargetMode="External"/><Relationship Id="rId24" Type="http://schemas.openxmlformats.org/officeDocument/2006/relationships/hyperlink" Target="https://www.w3schools.com/tags/tag_hn.asp" TargetMode="External"/><Relationship Id="rId23" Type="http://schemas.openxmlformats.org/officeDocument/2006/relationships/hyperlink" Target="https://www.w3schools.com/tags/tag_hn.asp" TargetMode="External"/><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21.png"/><Relationship Id="rId4" Type="http://schemas.openxmlformats.org/officeDocument/2006/relationships/hyperlink" Target="https://www.w3schools.com/tags/tag_doctype.asp" TargetMode="External"/><Relationship Id="rId9" Type="http://schemas.openxmlformats.org/officeDocument/2006/relationships/hyperlink" Target="https://www.w3schools.com/tags/tag_html.asp" TargetMode="External"/><Relationship Id="rId26" Type="http://schemas.openxmlformats.org/officeDocument/2006/relationships/hyperlink" Target="https://www.w3schools.com/tags/tag_hn.asp" TargetMode="External"/><Relationship Id="rId25" Type="http://schemas.openxmlformats.org/officeDocument/2006/relationships/hyperlink" Target="https://www.w3schools.com/tags/tag_hn.asp" TargetMode="External"/><Relationship Id="rId28" Type="http://schemas.openxmlformats.org/officeDocument/2006/relationships/hyperlink" Target="https://www.w3schools.com/tags/tag_hn.asp" TargetMode="External"/><Relationship Id="rId27" Type="http://schemas.openxmlformats.org/officeDocument/2006/relationships/hyperlink" Target="https://www.w3schools.com/tags/tag_hn.asp" TargetMode="External"/><Relationship Id="rId5" Type="http://schemas.openxmlformats.org/officeDocument/2006/relationships/hyperlink" Target="https://www.w3schools.com/tags/tag_doctype.asp" TargetMode="External"/><Relationship Id="rId6" Type="http://schemas.openxmlformats.org/officeDocument/2006/relationships/hyperlink" Target="https://www.w3schools.com/tags/tag_doctype.asp" TargetMode="External"/><Relationship Id="rId29" Type="http://schemas.openxmlformats.org/officeDocument/2006/relationships/hyperlink" Target="https://www.w3schools.com/tags/tag_hn.asp" TargetMode="External"/><Relationship Id="rId7" Type="http://schemas.openxmlformats.org/officeDocument/2006/relationships/hyperlink" Target="https://www.w3schools.com/tags/tag_html.asp" TargetMode="External"/><Relationship Id="rId8" Type="http://schemas.openxmlformats.org/officeDocument/2006/relationships/hyperlink" Target="https://www.w3schools.com/tags/tag_html.asp" TargetMode="External"/><Relationship Id="rId31" Type="http://schemas.openxmlformats.org/officeDocument/2006/relationships/hyperlink" Target="https://www.w3schools.com/tags/tag_p.asp" TargetMode="External"/><Relationship Id="rId30" Type="http://schemas.openxmlformats.org/officeDocument/2006/relationships/hyperlink" Target="https://www.w3schools.com/tags/tag_p.asp" TargetMode="External"/><Relationship Id="rId11" Type="http://schemas.openxmlformats.org/officeDocument/2006/relationships/hyperlink" Target="https://www.w3schools.com/tags/tag_head.asp" TargetMode="External"/><Relationship Id="rId33" Type="http://schemas.openxmlformats.org/officeDocument/2006/relationships/hyperlink" Target="https://www.w3schools.com/tags/tag_br.asp" TargetMode="External"/><Relationship Id="rId10" Type="http://schemas.openxmlformats.org/officeDocument/2006/relationships/hyperlink" Target="https://www.w3schools.com/tags/tag_html.asp" TargetMode="External"/><Relationship Id="rId32" Type="http://schemas.openxmlformats.org/officeDocument/2006/relationships/hyperlink" Target="https://www.w3schools.com/tags/tag_p.asp" TargetMode="External"/><Relationship Id="rId13" Type="http://schemas.openxmlformats.org/officeDocument/2006/relationships/hyperlink" Target="https://www.w3schools.com/tags/tag_head.asp" TargetMode="External"/><Relationship Id="rId35" Type="http://schemas.openxmlformats.org/officeDocument/2006/relationships/hyperlink" Target="https://www.w3schools.com/tags/tag_br.asp" TargetMode="External"/><Relationship Id="rId12" Type="http://schemas.openxmlformats.org/officeDocument/2006/relationships/hyperlink" Target="https://www.w3schools.com/tags/tag_head.asp" TargetMode="External"/><Relationship Id="rId34" Type="http://schemas.openxmlformats.org/officeDocument/2006/relationships/hyperlink" Target="https://www.w3schools.com/tags/tag_br.asp" TargetMode="External"/><Relationship Id="rId15" Type="http://schemas.openxmlformats.org/officeDocument/2006/relationships/hyperlink" Target="https://www.w3schools.com/tags/tag_title.asp" TargetMode="External"/><Relationship Id="rId37" Type="http://schemas.openxmlformats.org/officeDocument/2006/relationships/hyperlink" Target="https://www.w3schools.com/tags/tag_hr.asp" TargetMode="External"/><Relationship Id="rId14" Type="http://schemas.openxmlformats.org/officeDocument/2006/relationships/hyperlink" Target="https://www.w3schools.com/tags/tag_title.asp" TargetMode="External"/><Relationship Id="rId36" Type="http://schemas.openxmlformats.org/officeDocument/2006/relationships/hyperlink" Target="https://www.w3schools.com/tags/tag_hr.asp" TargetMode="External"/><Relationship Id="rId17" Type="http://schemas.openxmlformats.org/officeDocument/2006/relationships/hyperlink" Target="https://www.w3schools.com/tags/tag_body.asp" TargetMode="External"/><Relationship Id="rId16" Type="http://schemas.openxmlformats.org/officeDocument/2006/relationships/hyperlink" Target="https://www.w3schools.com/tags/tag_title.asp" TargetMode="External"/><Relationship Id="rId38" Type="http://schemas.openxmlformats.org/officeDocument/2006/relationships/hyperlink" Target="https://www.w3schools.com/tags/tag_hr.asp" TargetMode="External"/><Relationship Id="rId19" Type="http://schemas.openxmlformats.org/officeDocument/2006/relationships/hyperlink" Target="https://www.w3schools.com/tags/tag_body.asp" TargetMode="External"/><Relationship Id="rId18" Type="http://schemas.openxmlformats.org/officeDocument/2006/relationships/hyperlink" Target="https://www.w3schools.com/tags/tag_body.as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6.png"/><Relationship Id="rId4" Type="http://schemas.openxmlformats.org/officeDocument/2006/relationships/image" Target="../media/image17.png"/></Relationships>
</file>

<file path=ppt/slides/_rels/slide30.xml.rels><?xml version="1.0" encoding="UTF-8" standalone="yes"?><Relationships xmlns="http://schemas.openxmlformats.org/package/2006/relationships"><Relationship Id="rId40" Type="http://schemas.openxmlformats.org/officeDocument/2006/relationships/hyperlink" Target="https://www.w3schools.com/tags/tag_i.asp" TargetMode="External"/><Relationship Id="rId20" Type="http://schemas.openxmlformats.org/officeDocument/2006/relationships/hyperlink" Target="https://www.w3schools.com/tags/tag_blockquote.asp" TargetMode="External"/><Relationship Id="rId22" Type="http://schemas.openxmlformats.org/officeDocument/2006/relationships/hyperlink" Target="https://www.w3schools.com/tags/tag_blockquote.asp" TargetMode="External"/><Relationship Id="rId21" Type="http://schemas.openxmlformats.org/officeDocument/2006/relationships/hyperlink" Target="https://www.w3schools.com/tags/tag_blockquote.asp" TargetMode="External"/><Relationship Id="rId24" Type="http://schemas.openxmlformats.org/officeDocument/2006/relationships/hyperlink" Target="https://www.w3schools.com/tags/tag_cite.asp" TargetMode="External"/><Relationship Id="rId23" Type="http://schemas.openxmlformats.org/officeDocument/2006/relationships/hyperlink" Target="https://www.w3schools.com/tags/tag_cite.asp" TargetMode="External"/><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21.png"/><Relationship Id="rId4" Type="http://schemas.openxmlformats.org/officeDocument/2006/relationships/hyperlink" Target="https://www.w3schools.com/tags/tag_abbr.asp" TargetMode="External"/><Relationship Id="rId9" Type="http://schemas.openxmlformats.org/officeDocument/2006/relationships/hyperlink" Target="https://www.w3schools.com/tags/tag_address.asp" TargetMode="External"/><Relationship Id="rId26" Type="http://schemas.openxmlformats.org/officeDocument/2006/relationships/hyperlink" Target="https://www.w3schools.com/tags/tag_code.asp" TargetMode="External"/><Relationship Id="rId25" Type="http://schemas.openxmlformats.org/officeDocument/2006/relationships/hyperlink" Target="https://www.w3schools.com/tags/tag_cite.asp" TargetMode="External"/><Relationship Id="rId28" Type="http://schemas.openxmlformats.org/officeDocument/2006/relationships/hyperlink" Target="https://www.w3schools.com/tags/tag_code.asp" TargetMode="External"/><Relationship Id="rId27" Type="http://schemas.openxmlformats.org/officeDocument/2006/relationships/hyperlink" Target="https://www.w3schools.com/tags/tag_code.asp" TargetMode="External"/><Relationship Id="rId5" Type="http://schemas.openxmlformats.org/officeDocument/2006/relationships/hyperlink" Target="https://www.w3schools.com/tags/tag_abbr.asp" TargetMode="External"/><Relationship Id="rId6" Type="http://schemas.openxmlformats.org/officeDocument/2006/relationships/hyperlink" Target="https://www.w3schools.com/tags/tag_abbr.asp" TargetMode="External"/><Relationship Id="rId29" Type="http://schemas.openxmlformats.org/officeDocument/2006/relationships/hyperlink" Target="https://www.w3schools.com/tags/tag_del.asp" TargetMode="External"/><Relationship Id="rId7" Type="http://schemas.openxmlformats.org/officeDocument/2006/relationships/hyperlink" Target="https://tezaurs.lv/abrevi%C4%81cija" TargetMode="External"/><Relationship Id="rId8" Type="http://schemas.openxmlformats.org/officeDocument/2006/relationships/hyperlink" Target="https://www.w3schools.com/tags/tag_address.asp" TargetMode="External"/><Relationship Id="rId31" Type="http://schemas.openxmlformats.org/officeDocument/2006/relationships/hyperlink" Target="https://www.w3schools.com/tags/tag_del.asp" TargetMode="External"/><Relationship Id="rId30" Type="http://schemas.openxmlformats.org/officeDocument/2006/relationships/hyperlink" Target="https://www.w3schools.com/tags/tag_del.asp" TargetMode="External"/><Relationship Id="rId11" Type="http://schemas.openxmlformats.org/officeDocument/2006/relationships/hyperlink" Target="https://www.w3schools.com/tags/tag_b.asp" TargetMode="External"/><Relationship Id="rId33" Type="http://schemas.openxmlformats.org/officeDocument/2006/relationships/hyperlink" Target="https://www.w3schools.com/tags/tag_dfn.asp" TargetMode="External"/><Relationship Id="rId10" Type="http://schemas.openxmlformats.org/officeDocument/2006/relationships/hyperlink" Target="https://www.w3schools.com/tags/tag_address.asp" TargetMode="External"/><Relationship Id="rId32" Type="http://schemas.openxmlformats.org/officeDocument/2006/relationships/hyperlink" Target="https://www.w3schools.com/tags/tag_dfn.asp" TargetMode="External"/><Relationship Id="rId13" Type="http://schemas.openxmlformats.org/officeDocument/2006/relationships/hyperlink" Target="https://www.w3schools.com/tags/tag_b.asp" TargetMode="External"/><Relationship Id="rId35" Type="http://schemas.openxmlformats.org/officeDocument/2006/relationships/hyperlink" Target="https://www.w3schools.com/tags/tag_em.asp" TargetMode="External"/><Relationship Id="rId12" Type="http://schemas.openxmlformats.org/officeDocument/2006/relationships/hyperlink" Target="https://www.w3schools.com/tags/tag_b.asp" TargetMode="External"/><Relationship Id="rId34" Type="http://schemas.openxmlformats.org/officeDocument/2006/relationships/hyperlink" Target="https://www.w3schools.com/tags/tag_dfn.asp" TargetMode="External"/><Relationship Id="rId15" Type="http://schemas.openxmlformats.org/officeDocument/2006/relationships/hyperlink" Target="https://www.w3schools.com/tags/tag_bdi.asp" TargetMode="External"/><Relationship Id="rId37" Type="http://schemas.openxmlformats.org/officeDocument/2006/relationships/hyperlink" Target="https://www.w3schools.com/tags/tag_em.asp" TargetMode="External"/><Relationship Id="rId14" Type="http://schemas.openxmlformats.org/officeDocument/2006/relationships/hyperlink" Target="https://www.w3schools.com/tags/tag_bdi.asp" TargetMode="External"/><Relationship Id="rId36" Type="http://schemas.openxmlformats.org/officeDocument/2006/relationships/hyperlink" Target="https://www.w3schools.com/tags/tag_em.asp" TargetMode="External"/><Relationship Id="rId17" Type="http://schemas.openxmlformats.org/officeDocument/2006/relationships/hyperlink" Target="https://www.w3schools.com/tags/tag_bdo.asp" TargetMode="External"/><Relationship Id="rId39" Type="http://schemas.openxmlformats.org/officeDocument/2006/relationships/hyperlink" Target="https://www.w3schools.com/tags/tag_i.asp" TargetMode="External"/><Relationship Id="rId16" Type="http://schemas.openxmlformats.org/officeDocument/2006/relationships/hyperlink" Target="https://www.w3schools.com/tags/tag_bdi.asp" TargetMode="External"/><Relationship Id="rId38" Type="http://schemas.openxmlformats.org/officeDocument/2006/relationships/hyperlink" Target="https://www.w3schools.com/tags/tag_i.asp" TargetMode="External"/><Relationship Id="rId19" Type="http://schemas.openxmlformats.org/officeDocument/2006/relationships/hyperlink" Target="https://www.w3schools.com/tags/tag_bdo.asp" TargetMode="External"/><Relationship Id="rId18" Type="http://schemas.openxmlformats.org/officeDocument/2006/relationships/hyperlink" Target="https://www.w3schools.com/tags/tag_bdo.asp" TargetMode="External"/></Relationships>
</file>

<file path=ppt/slides/_rels/slide31.xml.rels><?xml version="1.0" encoding="UTF-8" standalone="yes"?><Relationships xmlns="http://schemas.openxmlformats.org/package/2006/relationships"><Relationship Id="rId20" Type="http://schemas.openxmlformats.org/officeDocument/2006/relationships/hyperlink" Target="https://www.w3schools.com/tags/tag_progress.asp" TargetMode="External"/><Relationship Id="rId22" Type="http://schemas.openxmlformats.org/officeDocument/2006/relationships/hyperlink" Target="https://www.w3schools.com/tags/tag_q.asp" TargetMode="External"/><Relationship Id="rId21" Type="http://schemas.openxmlformats.org/officeDocument/2006/relationships/hyperlink" Target="https://www.w3schools.com/tags/tag_progress.asp" TargetMode="External"/><Relationship Id="rId24" Type="http://schemas.openxmlformats.org/officeDocument/2006/relationships/hyperlink" Target="https://www.w3schools.com/tags/tag_q.asp" TargetMode="External"/><Relationship Id="rId23" Type="http://schemas.openxmlformats.org/officeDocument/2006/relationships/hyperlink" Target="https://www.w3schools.com/tags/tag_q.asp" TargetMode="External"/><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21.png"/><Relationship Id="rId4" Type="http://schemas.openxmlformats.org/officeDocument/2006/relationships/hyperlink" Target="https://www.w3schools.com/tags/tag_ins.asp" TargetMode="External"/><Relationship Id="rId9" Type="http://schemas.openxmlformats.org/officeDocument/2006/relationships/hyperlink" Target="https://www.w3schools.com/tags/tag_kbd.asp" TargetMode="External"/><Relationship Id="rId26" Type="http://schemas.openxmlformats.org/officeDocument/2006/relationships/hyperlink" Target="https://www.w3schools.com/tags/tag_rp.asp" TargetMode="External"/><Relationship Id="rId25" Type="http://schemas.openxmlformats.org/officeDocument/2006/relationships/hyperlink" Target="https://www.w3schools.com/tags/tag_rp.asp" TargetMode="External"/><Relationship Id="rId28" Type="http://schemas.openxmlformats.org/officeDocument/2006/relationships/hyperlink" Target="https://www.w3schools.com/tags/tag_rt.asp" TargetMode="External"/><Relationship Id="rId27" Type="http://schemas.openxmlformats.org/officeDocument/2006/relationships/hyperlink" Target="https://www.w3schools.com/tags/tag_rp.asp" TargetMode="External"/><Relationship Id="rId5" Type="http://schemas.openxmlformats.org/officeDocument/2006/relationships/hyperlink" Target="https://www.w3schools.com/tags/tag_ins.asp" TargetMode="External"/><Relationship Id="rId6" Type="http://schemas.openxmlformats.org/officeDocument/2006/relationships/hyperlink" Target="https://www.w3schools.com/tags/tag_ins.asp" TargetMode="External"/><Relationship Id="rId29" Type="http://schemas.openxmlformats.org/officeDocument/2006/relationships/hyperlink" Target="https://www.w3schools.com/tags/tag_rt.asp" TargetMode="External"/><Relationship Id="rId7" Type="http://schemas.openxmlformats.org/officeDocument/2006/relationships/hyperlink" Target="https://www.w3schools.com/tags/tag_kbd.asp" TargetMode="External"/><Relationship Id="rId8" Type="http://schemas.openxmlformats.org/officeDocument/2006/relationships/hyperlink" Target="https://www.w3schools.com/tags/tag_kbd.asp" TargetMode="External"/><Relationship Id="rId31" Type="http://schemas.openxmlformats.org/officeDocument/2006/relationships/hyperlink" Target="https://www.w3schools.com/tags/tag_ruby.asp" TargetMode="External"/><Relationship Id="rId30" Type="http://schemas.openxmlformats.org/officeDocument/2006/relationships/hyperlink" Target="https://www.w3schools.com/tags/tag_rt.asp" TargetMode="External"/><Relationship Id="rId11" Type="http://schemas.openxmlformats.org/officeDocument/2006/relationships/hyperlink" Target="https://www.w3schools.com/tags/tag_mark.asp" TargetMode="External"/><Relationship Id="rId33" Type="http://schemas.openxmlformats.org/officeDocument/2006/relationships/hyperlink" Target="https://www.w3schools.com/tags/tag_ruby.asp" TargetMode="External"/><Relationship Id="rId10" Type="http://schemas.openxmlformats.org/officeDocument/2006/relationships/hyperlink" Target="https://www.w3schools.com/tags/tag_mark.asp" TargetMode="External"/><Relationship Id="rId32" Type="http://schemas.openxmlformats.org/officeDocument/2006/relationships/hyperlink" Target="https://www.w3schools.com/tags/tag_ruby.asp" TargetMode="External"/><Relationship Id="rId13" Type="http://schemas.openxmlformats.org/officeDocument/2006/relationships/hyperlink" Target="https://www.w3schools.com/tags/tag_meter.asp" TargetMode="External"/><Relationship Id="rId12" Type="http://schemas.openxmlformats.org/officeDocument/2006/relationships/hyperlink" Target="https://www.w3schools.com/tags/tag_mark.asp" TargetMode="External"/><Relationship Id="rId15" Type="http://schemas.openxmlformats.org/officeDocument/2006/relationships/hyperlink" Target="https://www.w3schools.com/tags/tag_meter.asp" TargetMode="External"/><Relationship Id="rId14" Type="http://schemas.openxmlformats.org/officeDocument/2006/relationships/hyperlink" Target="https://www.w3schools.com/tags/tag_meter.asp" TargetMode="External"/><Relationship Id="rId17" Type="http://schemas.openxmlformats.org/officeDocument/2006/relationships/hyperlink" Target="https://www.w3schools.com/tags/tag_pre.asp" TargetMode="External"/><Relationship Id="rId16" Type="http://schemas.openxmlformats.org/officeDocument/2006/relationships/hyperlink" Target="https://www.w3schools.com/tags/tag_pre.asp" TargetMode="External"/><Relationship Id="rId19" Type="http://schemas.openxmlformats.org/officeDocument/2006/relationships/hyperlink" Target="https://www.w3schools.com/tags/tag_progress.asp" TargetMode="External"/><Relationship Id="rId18" Type="http://schemas.openxmlformats.org/officeDocument/2006/relationships/hyperlink" Target="https://www.w3schools.com/tags/tag_pre.asp" TargetMode="External"/></Relationships>
</file>

<file path=ppt/slides/_rels/slide32.xml.rels><?xml version="1.0" encoding="UTF-8" standalone="yes"?><Relationships xmlns="http://schemas.openxmlformats.org/package/2006/relationships"><Relationship Id="rId20" Type="http://schemas.openxmlformats.org/officeDocument/2006/relationships/hyperlink" Target="https://www.w3schools.com/tags/tag_sup.asp" TargetMode="External"/><Relationship Id="rId22" Type="http://schemas.openxmlformats.org/officeDocument/2006/relationships/hyperlink" Target="https://www.w3schools.com/tags/tag_template.asp" TargetMode="External"/><Relationship Id="rId21" Type="http://schemas.openxmlformats.org/officeDocument/2006/relationships/hyperlink" Target="https://www.w3schools.com/tags/tag_sup.asp" TargetMode="External"/><Relationship Id="rId24" Type="http://schemas.openxmlformats.org/officeDocument/2006/relationships/hyperlink" Target="https://www.w3schools.com/tags/tag_template.asp" TargetMode="External"/><Relationship Id="rId23" Type="http://schemas.openxmlformats.org/officeDocument/2006/relationships/hyperlink" Target="https://www.w3schools.com/tags/tag_template.asp" TargetMode="External"/><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21.png"/><Relationship Id="rId4" Type="http://schemas.openxmlformats.org/officeDocument/2006/relationships/hyperlink" Target="https://www.w3schools.com/tags/tag_s.asp" TargetMode="External"/><Relationship Id="rId9" Type="http://schemas.openxmlformats.org/officeDocument/2006/relationships/hyperlink" Target="https://www.w3schools.com/tags/tag_samp.asp" TargetMode="External"/><Relationship Id="rId26" Type="http://schemas.openxmlformats.org/officeDocument/2006/relationships/hyperlink" Target="https://www.w3schools.com/tags/tag_time.asp" TargetMode="External"/><Relationship Id="rId25" Type="http://schemas.openxmlformats.org/officeDocument/2006/relationships/hyperlink" Target="https://www.w3schools.com/tags/tag_time.asp" TargetMode="External"/><Relationship Id="rId28" Type="http://schemas.openxmlformats.org/officeDocument/2006/relationships/hyperlink" Target="https://www.w3schools.com/tags/tag_u.asp" TargetMode="External"/><Relationship Id="rId27" Type="http://schemas.openxmlformats.org/officeDocument/2006/relationships/hyperlink" Target="https://www.w3schools.com/tags/tag_time.asp" TargetMode="External"/><Relationship Id="rId5" Type="http://schemas.openxmlformats.org/officeDocument/2006/relationships/hyperlink" Target="https://www.w3schools.com/tags/tag_s.asp" TargetMode="External"/><Relationship Id="rId6" Type="http://schemas.openxmlformats.org/officeDocument/2006/relationships/hyperlink" Target="https://www.w3schools.com/tags/tag_ins.asp" TargetMode="External"/><Relationship Id="rId29" Type="http://schemas.openxmlformats.org/officeDocument/2006/relationships/hyperlink" Target="https://www.w3schools.com/tags/tag_u.asp" TargetMode="External"/><Relationship Id="rId7" Type="http://schemas.openxmlformats.org/officeDocument/2006/relationships/hyperlink" Target="https://www.w3schools.com/tags/tag_samp.asp" TargetMode="External"/><Relationship Id="rId8" Type="http://schemas.openxmlformats.org/officeDocument/2006/relationships/hyperlink" Target="https://www.w3schools.com/tags/tag_samp.asp" TargetMode="External"/><Relationship Id="rId31" Type="http://schemas.openxmlformats.org/officeDocument/2006/relationships/hyperlink" Target="https://www.w3schools.com/tags/tag_var.asp" TargetMode="External"/><Relationship Id="rId30" Type="http://schemas.openxmlformats.org/officeDocument/2006/relationships/hyperlink" Target="https://www.w3schools.com/tags/tag_u.asp" TargetMode="External"/><Relationship Id="rId11" Type="http://schemas.openxmlformats.org/officeDocument/2006/relationships/hyperlink" Target="https://www.w3schools.com/tags/tag_small.asp" TargetMode="External"/><Relationship Id="rId33" Type="http://schemas.openxmlformats.org/officeDocument/2006/relationships/hyperlink" Target="https://www.w3schools.com/tags/tag_var.asp" TargetMode="External"/><Relationship Id="rId10" Type="http://schemas.openxmlformats.org/officeDocument/2006/relationships/hyperlink" Target="https://www.w3schools.com/tags/tag_small.asp" TargetMode="External"/><Relationship Id="rId32" Type="http://schemas.openxmlformats.org/officeDocument/2006/relationships/hyperlink" Target="https://www.w3schools.com/tags/tag_var.asp" TargetMode="External"/><Relationship Id="rId13" Type="http://schemas.openxmlformats.org/officeDocument/2006/relationships/hyperlink" Target="https://www.w3schools.com/tags/tag_strong.asp" TargetMode="External"/><Relationship Id="rId35" Type="http://schemas.openxmlformats.org/officeDocument/2006/relationships/hyperlink" Target="https://www.w3schools.com/tags/tag_wbr.asp" TargetMode="External"/><Relationship Id="rId12" Type="http://schemas.openxmlformats.org/officeDocument/2006/relationships/hyperlink" Target="https://www.w3schools.com/tags/tag_small.asp" TargetMode="External"/><Relationship Id="rId34" Type="http://schemas.openxmlformats.org/officeDocument/2006/relationships/hyperlink" Target="https://www.w3schools.com/tags/tag_wbr.asp" TargetMode="External"/><Relationship Id="rId15" Type="http://schemas.openxmlformats.org/officeDocument/2006/relationships/hyperlink" Target="https://www.w3schools.com/tags/tag_strong.asp" TargetMode="External"/><Relationship Id="rId14" Type="http://schemas.openxmlformats.org/officeDocument/2006/relationships/hyperlink" Target="https://www.w3schools.com/tags/tag_strong.asp" TargetMode="External"/><Relationship Id="rId36" Type="http://schemas.openxmlformats.org/officeDocument/2006/relationships/hyperlink" Target="https://www.w3schools.com/tags/tag_wbr.asp" TargetMode="External"/><Relationship Id="rId17" Type="http://schemas.openxmlformats.org/officeDocument/2006/relationships/hyperlink" Target="https://www.w3schools.com/tags/tag_sub.asp" TargetMode="External"/><Relationship Id="rId16" Type="http://schemas.openxmlformats.org/officeDocument/2006/relationships/hyperlink" Target="https://www.w3schools.com/tags/tag_sub.asp" TargetMode="External"/><Relationship Id="rId19" Type="http://schemas.openxmlformats.org/officeDocument/2006/relationships/hyperlink" Target="https://www.w3schools.com/tags/tag_sup.asp" TargetMode="External"/><Relationship Id="rId18" Type="http://schemas.openxmlformats.org/officeDocument/2006/relationships/hyperlink" Target="https://www.w3schools.com/tags/tag_sub.asp" TargetMode="External"/></Relationships>
</file>

<file path=ppt/slides/_rels/slide33.xml.rels><?xml version="1.0" encoding="UTF-8" standalone="yes"?><Relationships xmlns="http://schemas.openxmlformats.org/package/2006/relationships"><Relationship Id="rId40" Type="http://schemas.openxmlformats.org/officeDocument/2006/relationships/hyperlink" Target="https://www.w3schools.com/tags/tag_datalist.asp" TargetMode="External"/><Relationship Id="rId20" Type="http://schemas.openxmlformats.org/officeDocument/2006/relationships/hyperlink" Target="https://www.w3schools.com/tags/tag_button.asp" TargetMode="External"/><Relationship Id="rId42" Type="http://schemas.openxmlformats.org/officeDocument/2006/relationships/hyperlink" Target="https://www.w3schools.com/tags/tag_output.asp" TargetMode="External"/><Relationship Id="rId41" Type="http://schemas.openxmlformats.org/officeDocument/2006/relationships/hyperlink" Target="https://www.w3schools.com/tags/tag_datalist.asp" TargetMode="External"/><Relationship Id="rId22" Type="http://schemas.openxmlformats.org/officeDocument/2006/relationships/hyperlink" Target="https://www.w3schools.com/tags/tag_select.asp" TargetMode="External"/><Relationship Id="rId44" Type="http://schemas.openxmlformats.org/officeDocument/2006/relationships/hyperlink" Target="https://www.w3schools.com/tags/tag_output.asp" TargetMode="External"/><Relationship Id="rId21" Type="http://schemas.openxmlformats.org/officeDocument/2006/relationships/hyperlink" Target="https://www.w3schools.com/tags/tag_select.asp" TargetMode="External"/><Relationship Id="rId43" Type="http://schemas.openxmlformats.org/officeDocument/2006/relationships/hyperlink" Target="https://www.w3schools.com/tags/tag_output.asp" TargetMode="External"/><Relationship Id="rId24" Type="http://schemas.openxmlformats.org/officeDocument/2006/relationships/hyperlink" Target="https://www.w3schools.com/tags/tag_optgroup.asp" TargetMode="External"/><Relationship Id="rId23" Type="http://schemas.openxmlformats.org/officeDocument/2006/relationships/hyperlink" Target="https://www.w3schools.com/tags/tag_select.asp" TargetMode="External"/><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21.png"/><Relationship Id="rId4" Type="http://schemas.openxmlformats.org/officeDocument/2006/relationships/hyperlink" Target="https://www.w3schools.com/tags/tag_form.asp" TargetMode="External"/><Relationship Id="rId9" Type="http://schemas.openxmlformats.org/officeDocument/2006/relationships/hyperlink" Target="https://www.w3schools.com/tags/tag_form.asp" TargetMode="External"/><Relationship Id="rId26" Type="http://schemas.openxmlformats.org/officeDocument/2006/relationships/hyperlink" Target="https://www.w3schools.com/tags/tag_optgroup.asp" TargetMode="External"/><Relationship Id="rId25" Type="http://schemas.openxmlformats.org/officeDocument/2006/relationships/hyperlink" Target="https://www.w3schools.com/tags/tag_optgroup.asp" TargetMode="External"/><Relationship Id="rId28" Type="http://schemas.openxmlformats.org/officeDocument/2006/relationships/hyperlink" Target="https://www.w3schools.com/tags/tag_option.asp" TargetMode="External"/><Relationship Id="rId27" Type="http://schemas.openxmlformats.org/officeDocument/2006/relationships/hyperlink" Target="https://www.w3schools.com/tags/tag_option.asp" TargetMode="External"/><Relationship Id="rId5" Type="http://schemas.openxmlformats.org/officeDocument/2006/relationships/hyperlink" Target="https://www.w3schools.com/tags/tag_form.asp" TargetMode="External"/><Relationship Id="rId6" Type="http://schemas.openxmlformats.org/officeDocument/2006/relationships/hyperlink" Target="https://www.w3schools.com/tags/tag_form.asp" TargetMode="External"/><Relationship Id="rId29" Type="http://schemas.openxmlformats.org/officeDocument/2006/relationships/hyperlink" Target="https://www.w3schools.com/tags/tag_option.asp" TargetMode="External"/><Relationship Id="rId7" Type="http://schemas.openxmlformats.org/officeDocument/2006/relationships/hyperlink" Target="https://www.w3schools.com/tags/tag_form.asp" TargetMode="External"/><Relationship Id="rId8" Type="http://schemas.openxmlformats.org/officeDocument/2006/relationships/hyperlink" Target="https://www.w3schools.com/tags/tag_form.asp" TargetMode="External"/><Relationship Id="rId31" Type="http://schemas.openxmlformats.org/officeDocument/2006/relationships/hyperlink" Target="https://www.w3schools.com/tags/tag_label.asp" TargetMode="External"/><Relationship Id="rId30" Type="http://schemas.openxmlformats.org/officeDocument/2006/relationships/hyperlink" Target="https://www.w3schools.com/tags/tag_label.asp" TargetMode="External"/><Relationship Id="rId11" Type="http://schemas.openxmlformats.org/officeDocument/2006/relationships/hyperlink" Target="https://www.w3schools.com/tags/tag_input.asp" TargetMode="External"/><Relationship Id="rId33" Type="http://schemas.openxmlformats.org/officeDocument/2006/relationships/hyperlink" Target="https://www.w3schools.com/tags/tag_fieldset.asp" TargetMode="External"/><Relationship Id="rId10" Type="http://schemas.openxmlformats.org/officeDocument/2006/relationships/hyperlink" Target="https://www.w3schools.com/tags/tag_input.asp" TargetMode="External"/><Relationship Id="rId32" Type="http://schemas.openxmlformats.org/officeDocument/2006/relationships/hyperlink" Target="https://www.w3schools.com/tags/tag_label.asp" TargetMode="External"/><Relationship Id="rId13" Type="http://schemas.openxmlformats.org/officeDocument/2006/relationships/hyperlink" Target="https://www.w3schools.com/tags/tag_input.asp" TargetMode="External"/><Relationship Id="rId35" Type="http://schemas.openxmlformats.org/officeDocument/2006/relationships/hyperlink" Target="https://www.w3schools.com/tags/tag_fieldset.asp" TargetMode="External"/><Relationship Id="rId12" Type="http://schemas.openxmlformats.org/officeDocument/2006/relationships/hyperlink" Target="https://www.w3schools.com/tags/tag_input.asp" TargetMode="External"/><Relationship Id="rId34" Type="http://schemas.openxmlformats.org/officeDocument/2006/relationships/hyperlink" Target="https://www.w3schools.com/tags/tag_fieldset.asp" TargetMode="External"/><Relationship Id="rId15" Type="http://schemas.openxmlformats.org/officeDocument/2006/relationships/hyperlink" Target="https://www.w3schools.com/tags/tag_textarea.asp" TargetMode="External"/><Relationship Id="rId37" Type="http://schemas.openxmlformats.org/officeDocument/2006/relationships/hyperlink" Target="https://www.w3schools.com/tags/tag_legend.asp" TargetMode="External"/><Relationship Id="rId14" Type="http://schemas.openxmlformats.org/officeDocument/2006/relationships/hyperlink" Target="https://www.w3schools.com/tags/tag_textarea.asp" TargetMode="External"/><Relationship Id="rId36" Type="http://schemas.openxmlformats.org/officeDocument/2006/relationships/hyperlink" Target="https://www.w3schools.com/tags/tag_legend.asp" TargetMode="External"/><Relationship Id="rId17" Type="http://schemas.openxmlformats.org/officeDocument/2006/relationships/hyperlink" Target="https://www.w3schools.com/tags/tag_button.asp" TargetMode="External"/><Relationship Id="rId39" Type="http://schemas.openxmlformats.org/officeDocument/2006/relationships/hyperlink" Target="https://www.w3schools.com/tags/tag_datalist.asp" TargetMode="External"/><Relationship Id="rId16" Type="http://schemas.openxmlformats.org/officeDocument/2006/relationships/hyperlink" Target="https://www.w3schools.com/tags/tag_textarea.asp" TargetMode="External"/><Relationship Id="rId38" Type="http://schemas.openxmlformats.org/officeDocument/2006/relationships/hyperlink" Target="https://www.w3schools.com/tags/tag_legend.asp" TargetMode="External"/><Relationship Id="rId19" Type="http://schemas.openxmlformats.org/officeDocument/2006/relationships/hyperlink" Target="https://www.w3schools.com/tags/tag_button.asp" TargetMode="External"/><Relationship Id="rId18" Type="http://schemas.openxmlformats.org/officeDocument/2006/relationships/hyperlink" Target="https://www.w3schools.com/tags/tag_button.asp"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21.png"/><Relationship Id="rId4" Type="http://schemas.openxmlformats.org/officeDocument/2006/relationships/hyperlink" Target="https://www.w3schools.com/tags/tag_iframe.asp" TargetMode="External"/><Relationship Id="rId5" Type="http://schemas.openxmlformats.org/officeDocument/2006/relationships/hyperlink" Target="https://www.w3schools.com/tags/tag_iframe.asp" TargetMode="External"/><Relationship Id="rId6" Type="http://schemas.openxmlformats.org/officeDocument/2006/relationships/hyperlink" Target="https://www.w3schools.com/tags/tag_iframe.asp" TargetMode="External"/></Relationships>
</file>

<file path=ppt/slides/_rels/slide35.xml.rels><?xml version="1.0" encoding="UTF-8" standalone="yes"?><Relationships xmlns="http://schemas.openxmlformats.org/package/2006/relationships"><Relationship Id="rId20" Type="http://schemas.openxmlformats.org/officeDocument/2006/relationships/hyperlink" Target="https://www.w3schools.com/tags/tag_figure.asp" TargetMode="External"/><Relationship Id="rId22" Type="http://schemas.openxmlformats.org/officeDocument/2006/relationships/hyperlink" Target="https://www.w3schools.com/tags/tag_picture.asp" TargetMode="External"/><Relationship Id="rId21" Type="http://schemas.openxmlformats.org/officeDocument/2006/relationships/hyperlink" Target="https://www.w3schools.com/tags/tag_figure.asp" TargetMode="External"/><Relationship Id="rId24" Type="http://schemas.openxmlformats.org/officeDocument/2006/relationships/hyperlink" Target="https://www.w3schools.com/tags/tag_picture.asp" TargetMode="External"/><Relationship Id="rId23" Type="http://schemas.openxmlformats.org/officeDocument/2006/relationships/hyperlink" Target="https://www.w3schools.com/tags/tag_picture.asp" TargetMode="External"/><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21.png"/><Relationship Id="rId4" Type="http://schemas.openxmlformats.org/officeDocument/2006/relationships/hyperlink" Target="https://www.w3schools.com/tags/tag_img.asp" TargetMode="External"/><Relationship Id="rId9" Type="http://schemas.openxmlformats.org/officeDocument/2006/relationships/hyperlink" Target="https://www.w3schools.com/tags/tag_map.asp" TargetMode="External"/><Relationship Id="rId26" Type="http://schemas.openxmlformats.org/officeDocument/2006/relationships/hyperlink" Target="https://www.w3schools.com/tags/tag_svg.asp" TargetMode="External"/><Relationship Id="rId25" Type="http://schemas.openxmlformats.org/officeDocument/2006/relationships/hyperlink" Target="https://www.w3schools.com/tags/tag_svg.asp" TargetMode="External"/><Relationship Id="rId27" Type="http://schemas.openxmlformats.org/officeDocument/2006/relationships/hyperlink" Target="https://www.w3schools.com/tags/tag_svg.asp" TargetMode="External"/><Relationship Id="rId5" Type="http://schemas.openxmlformats.org/officeDocument/2006/relationships/hyperlink" Target="https://www.w3schools.com/tags/tag_img.asp" TargetMode="External"/><Relationship Id="rId6" Type="http://schemas.openxmlformats.org/officeDocument/2006/relationships/hyperlink" Target="https://www.w3schools.com/tags/tag_img.asp" TargetMode="External"/><Relationship Id="rId7" Type="http://schemas.openxmlformats.org/officeDocument/2006/relationships/hyperlink" Target="https://www.w3schools.com/tags/tag_map.asp" TargetMode="External"/><Relationship Id="rId8" Type="http://schemas.openxmlformats.org/officeDocument/2006/relationships/hyperlink" Target="https://www.w3schools.com/tags/tag_map.asp" TargetMode="External"/><Relationship Id="rId11" Type="http://schemas.openxmlformats.org/officeDocument/2006/relationships/hyperlink" Target="https://www.w3schools.com/tags/tag_area.asp" TargetMode="External"/><Relationship Id="rId10" Type="http://schemas.openxmlformats.org/officeDocument/2006/relationships/hyperlink" Target="https://www.w3schools.com/tags/tag_area.asp" TargetMode="External"/><Relationship Id="rId13" Type="http://schemas.openxmlformats.org/officeDocument/2006/relationships/hyperlink" Target="https://www.w3schools.com/tags/tag_canvas.asp" TargetMode="External"/><Relationship Id="rId12" Type="http://schemas.openxmlformats.org/officeDocument/2006/relationships/hyperlink" Target="https://www.w3schools.com/tags/tag_area.asp" TargetMode="External"/><Relationship Id="rId15" Type="http://schemas.openxmlformats.org/officeDocument/2006/relationships/hyperlink" Target="https://www.w3schools.com/tags/tag_canvas.asp" TargetMode="External"/><Relationship Id="rId14" Type="http://schemas.openxmlformats.org/officeDocument/2006/relationships/hyperlink" Target="https://www.w3schools.com/tags/tag_canvas.asp" TargetMode="External"/><Relationship Id="rId17" Type="http://schemas.openxmlformats.org/officeDocument/2006/relationships/hyperlink" Target="https://www.w3schools.com/tags/tag_figcaption.asp" TargetMode="External"/><Relationship Id="rId16" Type="http://schemas.openxmlformats.org/officeDocument/2006/relationships/hyperlink" Target="https://www.w3schools.com/tags/tag_figcaption.asp" TargetMode="External"/><Relationship Id="rId19" Type="http://schemas.openxmlformats.org/officeDocument/2006/relationships/hyperlink" Target="https://www.w3schools.com/tags/tag_figure.asp" TargetMode="External"/><Relationship Id="rId18" Type="http://schemas.openxmlformats.org/officeDocument/2006/relationships/hyperlink" Target="https://www.w3schools.com/tags/tag_figcaption.asp"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21.png"/><Relationship Id="rId4" Type="http://schemas.openxmlformats.org/officeDocument/2006/relationships/hyperlink" Target="https://www.w3schools.com/tags/tag_audio.asp" TargetMode="External"/><Relationship Id="rId9" Type="http://schemas.openxmlformats.org/officeDocument/2006/relationships/hyperlink" Target="https://www.w3schools.com/tags/tag_source.asp" TargetMode="External"/><Relationship Id="rId5" Type="http://schemas.openxmlformats.org/officeDocument/2006/relationships/hyperlink" Target="https://www.w3schools.com/tags/tag_audio.asp" TargetMode="External"/><Relationship Id="rId6" Type="http://schemas.openxmlformats.org/officeDocument/2006/relationships/hyperlink" Target="https://www.w3schools.com/tags/tag_audio.asp" TargetMode="External"/><Relationship Id="rId7" Type="http://schemas.openxmlformats.org/officeDocument/2006/relationships/hyperlink" Target="https://www.w3schools.com/tags/tag_source.asp" TargetMode="External"/><Relationship Id="rId8" Type="http://schemas.openxmlformats.org/officeDocument/2006/relationships/hyperlink" Target="https://www.w3schools.com/tags/tag_source.asp" TargetMode="External"/><Relationship Id="rId11" Type="http://schemas.openxmlformats.org/officeDocument/2006/relationships/hyperlink" Target="https://www.w3schools.com/tags/tag_track.asp" TargetMode="External"/><Relationship Id="rId10" Type="http://schemas.openxmlformats.org/officeDocument/2006/relationships/hyperlink" Target="https://www.w3schools.com/tags/tag_track.asp" TargetMode="External"/><Relationship Id="rId13" Type="http://schemas.openxmlformats.org/officeDocument/2006/relationships/hyperlink" Target="https://www.w3schools.com/tags/tag_video.asp" TargetMode="External"/><Relationship Id="rId12" Type="http://schemas.openxmlformats.org/officeDocument/2006/relationships/hyperlink" Target="https://www.w3schools.com/tags/tag_track.asp" TargetMode="External"/><Relationship Id="rId15" Type="http://schemas.openxmlformats.org/officeDocument/2006/relationships/hyperlink" Target="https://www.w3schools.com/tags/tag_video.asp" TargetMode="External"/><Relationship Id="rId14" Type="http://schemas.openxmlformats.org/officeDocument/2006/relationships/hyperlink" Target="https://www.w3schools.com/tags/tag_video.asp"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21.png"/><Relationship Id="rId4" Type="http://schemas.openxmlformats.org/officeDocument/2006/relationships/hyperlink" Target="https://www.w3schools.com/tags/tag_a.asp" TargetMode="External"/><Relationship Id="rId9" Type="http://schemas.openxmlformats.org/officeDocument/2006/relationships/hyperlink" Target="https://www.w3schools.com/tags/tag_link.asp" TargetMode="External"/><Relationship Id="rId5" Type="http://schemas.openxmlformats.org/officeDocument/2006/relationships/hyperlink" Target="https://www.w3schools.com/tags/tag_a.asp" TargetMode="External"/><Relationship Id="rId6" Type="http://schemas.openxmlformats.org/officeDocument/2006/relationships/hyperlink" Target="https://www.w3schools.com/tags/tag_a.asp" TargetMode="External"/><Relationship Id="rId7" Type="http://schemas.openxmlformats.org/officeDocument/2006/relationships/hyperlink" Target="https://www.w3schools.com/tags/tag_link.asp" TargetMode="External"/><Relationship Id="rId8" Type="http://schemas.openxmlformats.org/officeDocument/2006/relationships/hyperlink" Target="https://www.w3schools.com/tags/tag_link.asp" TargetMode="External"/><Relationship Id="rId11" Type="http://schemas.openxmlformats.org/officeDocument/2006/relationships/hyperlink" Target="https://www.w3schools.com/tags/tag_nav.asp" TargetMode="External"/><Relationship Id="rId10" Type="http://schemas.openxmlformats.org/officeDocument/2006/relationships/hyperlink" Target="https://www.w3schools.com/tags/tag_nav.asp" TargetMode="External"/><Relationship Id="rId12" Type="http://schemas.openxmlformats.org/officeDocument/2006/relationships/hyperlink" Target="https://www.w3schools.com/tags/tag_nav.asp" TargetMode="External"/></Relationships>
</file>

<file path=ppt/slides/_rels/slide38.xml.rels><?xml version="1.0" encoding="UTF-8" standalone="yes"?><Relationships xmlns="http://schemas.openxmlformats.org/package/2006/relationships"><Relationship Id="rId20" Type="http://schemas.openxmlformats.org/officeDocument/2006/relationships/hyperlink" Target="https://www.w3schools.com/tags/tag_dd.asp" TargetMode="External"/><Relationship Id="rId21" Type="http://schemas.openxmlformats.org/officeDocument/2006/relationships/hyperlink" Target="https://www.w3schools.com/tags/tag_dd.asp" TargetMode="External"/><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21.png"/><Relationship Id="rId4" Type="http://schemas.openxmlformats.org/officeDocument/2006/relationships/hyperlink" Target="https://www.w3schools.com/tags/tag_ul.asp" TargetMode="External"/><Relationship Id="rId9" Type="http://schemas.openxmlformats.org/officeDocument/2006/relationships/hyperlink" Target="https://www.w3schools.com/tags/tag_ol.asp" TargetMode="External"/><Relationship Id="rId5" Type="http://schemas.openxmlformats.org/officeDocument/2006/relationships/hyperlink" Target="https://www.w3schools.com/tags/tag_ul.asp" TargetMode="External"/><Relationship Id="rId6" Type="http://schemas.openxmlformats.org/officeDocument/2006/relationships/hyperlink" Target="https://www.w3schools.com/tags/tag_ul.asp" TargetMode="External"/><Relationship Id="rId7" Type="http://schemas.openxmlformats.org/officeDocument/2006/relationships/hyperlink" Target="https://www.w3schools.com/tags/tag_ol.asp" TargetMode="External"/><Relationship Id="rId8" Type="http://schemas.openxmlformats.org/officeDocument/2006/relationships/hyperlink" Target="https://www.w3schools.com/tags/tag_ol.asp" TargetMode="External"/><Relationship Id="rId11" Type="http://schemas.openxmlformats.org/officeDocument/2006/relationships/hyperlink" Target="https://www.w3schools.com/tags/tag_li.asp" TargetMode="External"/><Relationship Id="rId10" Type="http://schemas.openxmlformats.org/officeDocument/2006/relationships/hyperlink" Target="https://www.w3schools.com/tags/tag_li.asp" TargetMode="External"/><Relationship Id="rId13" Type="http://schemas.openxmlformats.org/officeDocument/2006/relationships/hyperlink" Target="https://www.w3schools.com/tags/tag_dl.asp" TargetMode="External"/><Relationship Id="rId12" Type="http://schemas.openxmlformats.org/officeDocument/2006/relationships/hyperlink" Target="https://www.w3schools.com/tags/tag_li.asp" TargetMode="External"/><Relationship Id="rId15" Type="http://schemas.openxmlformats.org/officeDocument/2006/relationships/hyperlink" Target="https://www.w3schools.com/tags/tag_dl.asp" TargetMode="External"/><Relationship Id="rId14" Type="http://schemas.openxmlformats.org/officeDocument/2006/relationships/hyperlink" Target="https://www.w3schools.com/tags/tag_dl.asp" TargetMode="External"/><Relationship Id="rId17" Type="http://schemas.openxmlformats.org/officeDocument/2006/relationships/hyperlink" Target="https://www.w3schools.com/tags/tag_dt.asp" TargetMode="External"/><Relationship Id="rId16" Type="http://schemas.openxmlformats.org/officeDocument/2006/relationships/hyperlink" Target="https://www.w3schools.com/tags/tag_dt.asp" TargetMode="External"/><Relationship Id="rId19" Type="http://schemas.openxmlformats.org/officeDocument/2006/relationships/hyperlink" Target="https://www.w3schools.com/tags/tag_dd.asp" TargetMode="External"/><Relationship Id="rId18" Type="http://schemas.openxmlformats.org/officeDocument/2006/relationships/hyperlink" Target="https://www.w3schools.com/tags/tag_dt.asp" TargetMode="External"/></Relationships>
</file>

<file path=ppt/slides/_rels/slide39.xml.rels><?xml version="1.0" encoding="UTF-8" standalone="yes"?><Relationships xmlns="http://schemas.openxmlformats.org/package/2006/relationships"><Relationship Id="rId20" Type="http://schemas.openxmlformats.org/officeDocument/2006/relationships/hyperlink" Target="https://www.w3schools.com/tags/tag_thead.asp" TargetMode="External"/><Relationship Id="rId22" Type="http://schemas.openxmlformats.org/officeDocument/2006/relationships/hyperlink" Target="https://www.w3schools.com/tags/tag_tbody.asp" TargetMode="External"/><Relationship Id="rId21" Type="http://schemas.openxmlformats.org/officeDocument/2006/relationships/hyperlink" Target="https://www.w3schools.com/tags/tag_thead.asp" TargetMode="External"/><Relationship Id="rId24" Type="http://schemas.openxmlformats.org/officeDocument/2006/relationships/hyperlink" Target="https://www.w3schools.com/tags/tag_tbody.asp" TargetMode="External"/><Relationship Id="rId23" Type="http://schemas.openxmlformats.org/officeDocument/2006/relationships/hyperlink" Target="https://www.w3schools.com/tags/tag_tbody.asp" TargetMode="External"/><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image" Target="../media/image21.png"/><Relationship Id="rId4" Type="http://schemas.openxmlformats.org/officeDocument/2006/relationships/hyperlink" Target="https://www.w3schools.com/tags/tag_table.asp" TargetMode="External"/><Relationship Id="rId9" Type="http://schemas.openxmlformats.org/officeDocument/2006/relationships/hyperlink" Target="https://www.w3schools.com/tags/tag_caption.asp" TargetMode="External"/><Relationship Id="rId26" Type="http://schemas.openxmlformats.org/officeDocument/2006/relationships/hyperlink" Target="https://www.w3schools.com/tags/tag_tfoot.asp" TargetMode="External"/><Relationship Id="rId25" Type="http://schemas.openxmlformats.org/officeDocument/2006/relationships/hyperlink" Target="https://www.w3schools.com/tags/tag_tfoot.asp" TargetMode="External"/><Relationship Id="rId28" Type="http://schemas.openxmlformats.org/officeDocument/2006/relationships/hyperlink" Target="https://www.w3schools.com/tags/tag_col.asp" TargetMode="External"/><Relationship Id="rId27" Type="http://schemas.openxmlformats.org/officeDocument/2006/relationships/hyperlink" Target="https://www.w3schools.com/tags/tag_tfoot.asp" TargetMode="External"/><Relationship Id="rId5" Type="http://schemas.openxmlformats.org/officeDocument/2006/relationships/hyperlink" Target="https://www.w3schools.com/tags/tag_table.asp" TargetMode="External"/><Relationship Id="rId6" Type="http://schemas.openxmlformats.org/officeDocument/2006/relationships/hyperlink" Target="https://www.w3schools.com/tags/tag_table.asp" TargetMode="External"/><Relationship Id="rId29" Type="http://schemas.openxmlformats.org/officeDocument/2006/relationships/hyperlink" Target="https://www.w3schools.com/tags/tag_col.asp" TargetMode="External"/><Relationship Id="rId7" Type="http://schemas.openxmlformats.org/officeDocument/2006/relationships/hyperlink" Target="https://www.w3schools.com/tags/tag_caption.asp" TargetMode="External"/><Relationship Id="rId8" Type="http://schemas.openxmlformats.org/officeDocument/2006/relationships/hyperlink" Target="https://www.w3schools.com/tags/tag_caption.asp" TargetMode="External"/><Relationship Id="rId31" Type="http://schemas.openxmlformats.org/officeDocument/2006/relationships/hyperlink" Target="https://www.w3schools.com/tags/tag_colgroup.asp" TargetMode="External"/><Relationship Id="rId30" Type="http://schemas.openxmlformats.org/officeDocument/2006/relationships/hyperlink" Target="https://www.w3schools.com/tags/tag_col.asp" TargetMode="External"/><Relationship Id="rId11" Type="http://schemas.openxmlformats.org/officeDocument/2006/relationships/hyperlink" Target="https://www.w3schools.com/tags/tag_th.asp" TargetMode="External"/><Relationship Id="rId33" Type="http://schemas.openxmlformats.org/officeDocument/2006/relationships/hyperlink" Target="https://www.w3schools.com/tags/tag_colgroup.asp" TargetMode="External"/><Relationship Id="rId10" Type="http://schemas.openxmlformats.org/officeDocument/2006/relationships/hyperlink" Target="https://www.w3schools.com/tags/tag_th.asp" TargetMode="External"/><Relationship Id="rId32" Type="http://schemas.openxmlformats.org/officeDocument/2006/relationships/hyperlink" Target="https://www.w3schools.com/tags/tag_colgroup.asp" TargetMode="External"/><Relationship Id="rId13" Type="http://schemas.openxmlformats.org/officeDocument/2006/relationships/hyperlink" Target="https://www.w3schools.com/tags/tag_tr.asp" TargetMode="External"/><Relationship Id="rId12" Type="http://schemas.openxmlformats.org/officeDocument/2006/relationships/hyperlink" Target="https://www.w3schools.com/tags/tag_th.asp" TargetMode="External"/><Relationship Id="rId15" Type="http://schemas.openxmlformats.org/officeDocument/2006/relationships/hyperlink" Target="https://www.w3schools.com/tags/tag_tr.asp" TargetMode="External"/><Relationship Id="rId14" Type="http://schemas.openxmlformats.org/officeDocument/2006/relationships/hyperlink" Target="https://www.w3schools.com/tags/tag_tr.asp" TargetMode="External"/><Relationship Id="rId17" Type="http://schemas.openxmlformats.org/officeDocument/2006/relationships/hyperlink" Target="https://www.w3schools.com/tags/tag_td.asp" TargetMode="External"/><Relationship Id="rId16" Type="http://schemas.openxmlformats.org/officeDocument/2006/relationships/hyperlink" Target="https://www.w3schools.com/tags/tag_td.asp" TargetMode="External"/><Relationship Id="rId19" Type="http://schemas.openxmlformats.org/officeDocument/2006/relationships/hyperlink" Target="https://www.w3schools.com/tags/tag_thead.asp" TargetMode="External"/><Relationship Id="rId18" Type="http://schemas.openxmlformats.org/officeDocument/2006/relationships/hyperlink" Target="https://www.w3schools.com/tags/tag_td.asp"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s>
</file>

<file path=ppt/slides/_rels/slide40.xml.rels><?xml version="1.0" encoding="UTF-8" standalone="yes"?><Relationships xmlns="http://schemas.openxmlformats.org/package/2006/relationships"><Relationship Id="rId40" Type="http://schemas.openxmlformats.org/officeDocument/2006/relationships/hyperlink" Target="https://www.w3schools.com/tags/tag_data.asp" TargetMode="External"/><Relationship Id="rId20" Type="http://schemas.openxmlformats.org/officeDocument/2006/relationships/hyperlink" Target="https://www.w3schools.com/tags/tag_main.asp" TargetMode="External"/><Relationship Id="rId42" Type="http://schemas.openxmlformats.org/officeDocument/2006/relationships/hyperlink" Target="https://www.w3schools.com/tags/tag_data.asp" TargetMode="External"/><Relationship Id="rId41" Type="http://schemas.openxmlformats.org/officeDocument/2006/relationships/hyperlink" Target="https://www.w3schools.com/tags/tag_data.asp" TargetMode="External"/><Relationship Id="rId22" Type="http://schemas.openxmlformats.org/officeDocument/2006/relationships/hyperlink" Target="https://www.w3schools.com/tags/tag_section.asp" TargetMode="External"/><Relationship Id="rId21" Type="http://schemas.openxmlformats.org/officeDocument/2006/relationships/hyperlink" Target="https://www.w3schools.com/tags/tag_main.asp" TargetMode="External"/><Relationship Id="rId24" Type="http://schemas.openxmlformats.org/officeDocument/2006/relationships/hyperlink" Target="https://www.w3schools.com/tags/tag_section.asp" TargetMode="External"/><Relationship Id="rId23" Type="http://schemas.openxmlformats.org/officeDocument/2006/relationships/hyperlink" Target="https://www.w3schools.com/tags/tag_section.asp" TargetMode="External"/><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image" Target="../media/image21.png"/><Relationship Id="rId4" Type="http://schemas.openxmlformats.org/officeDocument/2006/relationships/hyperlink" Target="https://www.w3schools.com/tags/tag_style.asp" TargetMode="External"/><Relationship Id="rId9" Type="http://schemas.openxmlformats.org/officeDocument/2006/relationships/hyperlink" Target="https://www.w3schools.com/tags/tag_div.asp" TargetMode="External"/><Relationship Id="rId26" Type="http://schemas.openxmlformats.org/officeDocument/2006/relationships/hyperlink" Target="https://www.w3schools.com/tags/tag_article.asp" TargetMode="External"/><Relationship Id="rId25" Type="http://schemas.openxmlformats.org/officeDocument/2006/relationships/hyperlink" Target="https://www.w3schools.com/tags/tag_article.asp" TargetMode="External"/><Relationship Id="rId28" Type="http://schemas.openxmlformats.org/officeDocument/2006/relationships/hyperlink" Target="https://www.w3schools.com/tags/tag_aside.asp" TargetMode="External"/><Relationship Id="rId27" Type="http://schemas.openxmlformats.org/officeDocument/2006/relationships/hyperlink" Target="https://www.w3schools.com/tags/tag_article.asp" TargetMode="External"/><Relationship Id="rId5" Type="http://schemas.openxmlformats.org/officeDocument/2006/relationships/hyperlink" Target="https://www.w3schools.com/tags/tag_style.asp" TargetMode="External"/><Relationship Id="rId6" Type="http://schemas.openxmlformats.org/officeDocument/2006/relationships/hyperlink" Target="https://www.w3schools.com/tags/tag_style.asp" TargetMode="External"/><Relationship Id="rId29" Type="http://schemas.openxmlformats.org/officeDocument/2006/relationships/hyperlink" Target="https://www.w3schools.com/tags/tag_aside.asp" TargetMode="External"/><Relationship Id="rId7" Type="http://schemas.openxmlformats.org/officeDocument/2006/relationships/hyperlink" Target="https://www.w3schools.com/tags/tag_div.asp" TargetMode="External"/><Relationship Id="rId8" Type="http://schemas.openxmlformats.org/officeDocument/2006/relationships/hyperlink" Target="https://www.w3schools.com/tags/tag_div.asp" TargetMode="External"/><Relationship Id="rId31" Type="http://schemas.openxmlformats.org/officeDocument/2006/relationships/hyperlink" Target="https://www.w3schools.com/tags/tag_details.asp" TargetMode="External"/><Relationship Id="rId30" Type="http://schemas.openxmlformats.org/officeDocument/2006/relationships/hyperlink" Target="https://www.w3schools.com/tags/tag_aside.asp" TargetMode="External"/><Relationship Id="rId11" Type="http://schemas.openxmlformats.org/officeDocument/2006/relationships/hyperlink" Target="https://www.w3schools.com/tags/tag_span.asp" TargetMode="External"/><Relationship Id="rId33" Type="http://schemas.openxmlformats.org/officeDocument/2006/relationships/hyperlink" Target="https://www.w3schools.com/tags/tag_details.asp" TargetMode="External"/><Relationship Id="rId10" Type="http://schemas.openxmlformats.org/officeDocument/2006/relationships/hyperlink" Target="https://www.w3schools.com/tags/tag_span.asp" TargetMode="External"/><Relationship Id="rId32" Type="http://schemas.openxmlformats.org/officeDocument/2006/relationships/hyperlink" Target="https://www.w3schools.com/tags/tag_details.asp" TargetMode="External"/><Relationship Id="rId13" Type="http://schemas.openxmlformats.org/officeDocument/2006/relationships/hyperlink" Target="https://www.w3schools.com/tags/tag_header.asp" TargetMode="External"/><Relationship Id="rId35" Type="http://schemas.openxmlformats.org/officeDocument/2006/relationships/hyperlink" Target="https://www.w3schools.com/tags/tag_summary.asp" TargetMode="External"/><Relationship Id="rId12" Type="http://schemas.openxmlformats.org/officeDocument/2006/relationships/hyperlink" Target="https://www.w3schools.com/tags/tag_span.asp" TargetMode="External"/><Relationship Id="rId34" Type="http://schemas.openxmlformats.org/officeDocument/2006/relationships/hyperlink" Target="https://www.w3schools.com/tags/tag_summary.asp" TargetMode="External"/><Relationship Id="rId15" Type="http://schemas.openxmlformats.org/officeDocument/2006/relationships/hyperlink" Target="https://www.w3schools.com/tags/tag_header.asp" TargetMode="External"/><Relationship Id="rId37" Type="http://schemas.openxmlformats.org/officeDocument/2006/relationships/hyperlink" Target="https://www.w3schools.com/tags/tag_dialog.asp" TargetMode="External"/><Relationship Id="rId14" Type="http://schemas.openxmlformats.org/officeDocument/2006/relationships/hyperlink" Target="https://www.w3schools.com/tags/tag_header.asp" TargetMode="External"/><Relationship Id="rId36" Type="http://schemas.openxmlformats.org/officeDocument/2006/relationships/hyperlink" Target="https://www.w3schools.com/tags/tag_summary.asp" TargetMode="External"/><Relationship Id="rId17" Type="http://schemas.openxmlformats.org/officeDocument/2006/relationships/hyperlink" Target="https://www.w3schools.com/tags/tag_footer.asp" TargetMode="External"/><Relationship Id="rId39" Type="http://schemas.openxmlformats.org/officeDocument/2006/relationships/hyperlink" Target="https://www.w3schools.com/tags/tag_dialog.asp" TargetMode="External"/><Relationship Id="rId16" Type="http://schemas.openxmlformats.org/officeDocument/2006/relationships/hyperlink" Target="https://www.w3schools.com/tags/tag_footer.asp" TargetMode="External"/><Relationship Id="rId38" Type="http://schemas.openxmlformats.org/officeDocument/2006/relationships/hyperlink" Target="https://www.w3schools.com/tags/tag_dialog.asp" TargetMode="External"/><Relationship Id="rId19" Type="http://schemas.openxmlformats.org/officeDocument/2006/relationships/hyperlink" Target="https://www.w3schools.com/tags/tag_main.asp" TargetMode="External"/><Relationship Id="rId18" Type="http://schemas.openxmlformats.org/officeDocument/2006/relationships/hyperlink" Target="https://www.w3schools.com/tags/tag_footer.asp"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image" Target="../media/image21.png"/><Relationship Id="rId4" Type="http://schemas.openxmlformats.org/officeDocument/2006/relationships/hyperlink" Target="https://www.w3schools.com/tags/tag_head.asp" TargetMode="External"/><Relationship Id="rId9" Type="http://schemas.openxmlformats.org/officeDocument/2006/relationships/hyperlink" Target="https://www.w3schools.com/tags/tag_meta.asp" TargetMode="External"/><Relationship Id="rId5" Type="http://schemas.openxmlformats.org/officeDocument/2006/relationships/hyperlink" Target="https://www.w3schools.com/tags/tag_head.asp" TargetMode="External"/><Relationship Id="rId6" Type="http://schemas.openxmlformats.org/officeDocument/2006/relationships/hyperlink" Target="https://www.w3schools.com/tags/tag_head.asp" TargetMode="External"/><Relationship Id="rId7" Type="http://schemas.openxmlformats.org/officeDocument/2006/relationships/hyperlink" Target="https://www.w3schools.com/tags/tag_meta.asp" TargetMode="External"/><Relationship Id="rId8" Type="http://schemas.openxmlformats.org/officeDocument/2006/relationships/hyperlink" Target="https://www.w3schools.com/tags/tag_meta.asp" TargetMode="External"/><Relationship Id="rId11" Type="http://schemas.openxmlformats.org/officeDocument/2006/relationships/hyperlink" Target="https://www.w3schools.com/tags/tag_base.asp" TargetMode="External"/><Relationship Id="rId10" Type="http://schemas.openxmlformats.org/officeDocument/2006/relationships/hyperlink" Target="https://www.w3schools.com/tags/tag_base.asp" TargetMode="External"/><Relationship Id="rId12" Type="http://schemas.openxmlformats.org/officeDocument/2006/relationships/hyperlink" Target="https://www.w3schools.com/tags/tag_base.asp"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 Id="rId3" Type="http://schemas.openxmlformats.org/officeDocument/2006/relationships/image" Target="../media/image21.png"/><Relationship Id="rId4" Type="http://schemas.openxmlformats.org/officeDocument/2006/relationships/hyperlink" Target="https://www.howtocodeschool.com/2020/01/list-of-html-tags-by-category.html#Programming-Tags" TargetMode="External"/><Relationship Id="rId9" Type="http://schemas.openxmlformats.org/officeDocument/2006/relationships/hyperlink" Target="https://www.w3schools.com/tags/tag_noscript.asp" TargetMode="External"/><Relationship Id="rId5" Type="http://schemas.openxmlformats.org/officeDocument/2006/relationships/hyperlink" Target="https://www.w3schools.com/tags/tag_script.asp" TargetMode="External"/><Relationship Id="rId6" Type="http://schemas.openxmlformats.org/officeDocument/2006/relationships/hyperlink" Target="https://www.w3schools.com/tags/tag_script.asp" TargetMode="External"/><Relationship Id="rId7" Type="http://schemas.openxmlformats.org/officeDocument/2006/relationships/hyperlink" Target="https://www.w3schools.com/tags/tag_script.asp" TargetMode="External"/><Relationship Id="rId8" Type="http://schemas.openxmlformats.org/officeDocument/2006/relationships/hyperlink" Target="https://www.w3schools.com/tags/tag_noscript.asp" TargetMode="External"/><Relationship Id="rId11" Type="http://schemas.openxmlformats.org/officeDocument/2006/relationships/hyperlink" Target="https://www.w3schools.com/tags/tag_embed.asp" TargetMode="External"/><Relationship Id="rId10" Type="http://schemas.openxmlformats.org/officeDocument/2006/relationships/hyperlink" Target="https://www.w3schools.com/tags/tag_noscript.asp" TargetMode="External"/><Relationship Id="rId13" Type="http://schemas.openxmlformats.org/officeDocument/2006/relationships/hyperlink" Target="https://www.w3schools.com/tags/tag_embed.asp" TargetMode="External"/><Relationship Id="rId12" Type="http://schemas.openxmlformats.org/officeDocument/2006/relationships/hyperlink" Target="https://www.w3schools.com/tags/tag_embed.asp" TargetMode="External"/><Relationship Id="rId15" Type="http://schemas.openxmlformats.org/officeDocument/2006/relationships/hyperlink" Target="https://www.w3schools.com/tags/tag_object.asp" TargetMode="External"/><Relationship Id="rId14" Type="http://schemas.openxmlformats.org/officeDocument/2006/relationships/hyperlink" Target="https://www.w3schools.com/tags/tag_object.asp" TargetMode="External"/><Relationship Id="rId17" Type="http://schemas.openxmlformats.org/officeDocument/2006/relationships/hyperlink" Target="https://www.w3schools.com/tags/tag_param.asp" TargetMode="External"/><Relationship Id="rId16" Type="http://schemas.openxmlformats.org/officeDocument/2006/relationships/hyperlink" Target="https://www.w3schools.com/tags/tag_object.asp" TargetMode="External"/><Relationship Id="rId19" Type="http://schemas.openxmlformats.org/officeDocument/2006/relationships/hyperlink" Target="https://www.w3schools.com/tags/tag_param.asp" TargetMode="External"/><Relationship Id="rId18" Type="http://schemas.openxmlformats.org/officeDocument/2006/relationships/hyperlink" Target="https://www.w3schools.com/tags/tag_param.asp"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 Id="rId3" Type="http://schemas.openxmlformats.org/officeDocument/2006/relationships/image" Target="../media/image21.png"/><Relationship Id="rId4" Type="http://schemas.openxmlformats.org/officeDocument/2006/relationships/hyperlink" Target="https://www.howtocodeschool.com/2020/01/list-of-html-tags-by-category.html#Programming-Tags" TargetMode="External"/><Relationship Id="rId5" Type="http://schemas.openxmlformats.org/officeDocument/2006/relationships/image" Target="../media/image46.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 Id="rId3" Type="http://schemas.openxmlformats.org/officeDocument/2006/relationships/image" Target="../media/image2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 Id="rId3" Type="http://schemas.openxmlformats.org/officeDocument/2006/relationships/image" Target="../media/image21.png"/><Relationship Id="rId4" Type="http://schemas.openxmlformats.org/officeDocument/2006/relationships/hyperlink" Target="https://www.w3schools.com/tags/att_global_accesskey.asp" TargetMode="External"/><Relationship Id="rId9" Type="http://schemas.openxmlformats.org/officeDocument/2006/relationships/hyperlink" Target="https://www.w3schools.com/tags/att_global_draggable.asp" TargetMode="External"/><Relationship Id="rId5" Type="http://schemas.openxmlformats.org/officeDocument/2006/relationships/hyperlink" Target="https://www.w3schools.com/tags/att_global_class.asp" TargetMode="External"/><Relationship Id="rId6" Type="http://schemas.openxmlformats.org/officeDocument/2006/relationships/hyperlink" Target="https://www.w3schools.com/tags/att_global_contenteditable.asp" TargetMode="External"/><Relationship Id="rId7" Type="http://schemas.openxmlformats.org/officeDocument/2006/relationships/hyperlink" Target="https://www.w3schools.com/tags/att_global_data.asp" TargetMode="External"/><Relationship Id="rId8" Type="http://schemas.openxmlformats.org/officeDocument/2006/relationships/hyperlink" Target="https://www.w3schools.com/tags/att_global_dir.asp" TargetMode="External"/><Relationship Id="rId11" Type="http://schemas.openxmlformats.org/officeDocument/2006/relationships/hyperlink" Target="https://www.w3schools.com/tags/att_global_id.asp" TargetMode="External"/><Relationship Id="rId10" Type="http://schemas.openxmlformats.org/officeDocument/2006/relationships/hyperlink" Target="https://www.w3schools.com/tags/att_global_hidden.asp" TargetMode="External"/><Relationship Id="rId13" Type="http://schemas.openxmlformats.org/officeDocument/2006/relationships/hyperlink" Target="https://www.w3schools.com/tags/att_global_spellcheck.asp" TargetMode="External"/><Relationship Id="rId12" Type="http://schemas.openxmlformats.org/officeDocument/2006/relationships/hyperlink" Target="https://www.w3schools.com/tags/att_global_lang.asp" TargetMode="External"/><Relationship Id="rId15" Type="http://schemas.openxmlformats.org/officeDocument/2006/relationships/hyperlink" Target="https://www.w3schools.com/tags/att_global_tabindex.asp" TargetMode="External"/><Relationship Id="rId14" Type="http://schemas.openxmlformats.org/officeDocument/2006/relationships/hyperlink" Target="https://www.w3schools.com/tags/att_global_style.asp" TargetMode="External"/><Relationship Id="rId17" Type="http://schemas.openxmlformats.org/officeDocument/2006/relationships/hyperlink" Target="https://www.w3schools.com/tags/att_global_translate.asp" TargetMode="External"/><Relationship Id="rId16" Type="http://schemas.openxmlformats.org/officeDocument/2006/relationships/hyperlink" Target="https://www.w3schools.com/tags/att_global_title.asp"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 Id="rId3" Type="http://schemas.openxmlformats.org/officeDocument/2006/relationships/image" Target="../media/image21.png"/><Relationship Id="rId4" Type="http://schemas.openxmlformats.org/officeDocument/2006/relationships/hyperlink" Target="https://www.w3schools.com/" TargetMode="External"/><Relationship Id="rId5" Type="http://schemas.openxmlformats.org/officeDocument/2006/relationships/hyperlink" Target="https://developer.mozilla.org/" TargetMode="External"/><Relationship Id="rId6" Type="http://schemas.openxmlformats.org/officeDocument/2006/relationships/hyperlink" Target="https://caniuse.com/"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 Id="rId3" Type="http://schemas.openxmlformats.org/officeDocument/2006/relationships/image" Target="../media/image4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1.png"/><Relationship Id="rId4" Type="http://schemas.openxmlformats.org/officeDocument/2006/relationships/hyperlink" Target="https://www.w3.org/History/1994/WWW/Journals/CACM/screensnap2_24c.gif" TargetMode="External"/><Relationship Id="rId5" Type="http://schemas.openxmlformats.org/officeDocument/2006/relationships/hyperlink" Target="https://upload.wikimedia.org/wikipedia/commons/d/d1/First_Web_Server.jpg" TargetMode="External"/><Relationship Id="rId6"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1.png"/><Relationship Id="rId4" Type="http://schemas.openxmlformats.org/officeDocument/2006/relationships/hyperlink" Target="https://www.w3.org/History/19921103-hypertext/hypertext/WWW/News/9201.html" TargetMode="External"/><Relationship Id="rId5" Type="http://schemas.openxmlformats.org/officeDocument/2006/relationships/hyperlink" Target="https://www.w3.org/" TargetMode="External"/><Relationship Id="rId6"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1.pn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20.png"/><Relationship Id="rId5"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1.png"/><Relationship Id="rId4" Type="http://schemas.openxmlformats.org/officeDocument/2006/relationships/hyperlink" Target="https://html.spec.whatwg.org/multipage/" TargetMode="External"/><Relationship Id="rId9" Type="http://schemas.openxmlformats.org/officeDocument/2006/relationships/image" Target="../media/image28.png"/><Relationship Id="rId5" Type="http://schemas.openxmlformats.org/officeDocument/2006/relationships/hyperlink" Target="https://www.w3schools.com/" TargetMode="External"/><Relationship Id="rId6" Type="http://schemas.openxmlformats.org/officeDocument/2006/relationships/hyperlink" Target="https://developer.mozilla.org/" TargetMode="External"/><Relationship Id="rId7" Type="http://schemas.openxmlformats.org/officeDocument/2006/relationships/image" Target="../media/image26.png"/><Relationship Id="rId8"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7" name="Shape 57"/>
        <p:cNvGrpSpPr/>
        <p:nvPr/>
      </p:nvGrpSpPr>
      <p:grpSpPr>
        <a:xfrm>
          <a:off x="0" y="0"/>
          <a:ext cx="0" cy="0"/>
          <a:chOff x="0" y="0"/>
          <a:chExt cx="0" cy="0"/>
        </a:xfrm>
      </p:grpSpPr>
      <p:sp>
        <p:nvSpPr>
          <p:cNvPr id="58" name="Google Shape;58;p1"/>
          <p:cNvSpPr txBox="1"/>
          <p:nvPr>
            <p:ph type="title"/>
          </p:nvPr>
        </p:nvSpPr>
        <p:spPr>
          <a:xfrm>
            <a:off x="1549666" y="1923570"/>
            <a:ext cx="8868952" cy="72733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Montserrat SemiBold"/>
              <a:buNone/>
            </a:pPr>
            <a:r>
              <a:rPr lang="en-US">
                <a:solidFill>
                  <a:srgbClr val="297DC1"/>
                </a:solidFill>
              </a:rPr>
              <a:t>FRONTEND MĀJASLAPAS IZSTRĀDE </a:t>
            </a:r>
            <a:endParaRPr>
              <a:solidFill>
                <a:srgbClr val="297DC1"/>
              </a:solidFill>
            </a:endParaRPr>
          </a:p>
        </p:txBody>
      </p:sp>
      <p:sp>
        <p:nvSpPr>
          <p:cNvPr id="59" name="Google Shape;59;p1"/>
          <p:cNvSpPr txBox="1"/>
          <p:nvPr>
            <p:ph idx="10" type="dt"/>
          </p:nvPr>
        </p:nvSpPr>
        <p:spPr>
          <a:xfrm>
            <a:off x="236691" y="232641"/>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2022</a:t>
            </a:r>
            <a:endParaRPr/>
          </a:p>
        </p:txBody>
      </p:sp>
      <p:sp>
        <p:nvSpPr>
          <p:cNvPr id="60" name="Google Shape;60;p1"/>
          <p:cNvSpPr txBox="1"/>
          <p:nvPr>
            <p:ph idx="11" type="ftr"/>
          </p:nvPr>
        </p:nvSpPr>
        <p:spPr>
          <a:xfrm>
            <a:off x="7638011" y="1078106"/>
            <a:ext cx="411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FRONTEND mājaslapas izstrāde</a:t>
            </a:r>
            <a:endParaRPr/>
          </a:p>
        </p:txBody>
      </p:sp>
      <p:pic>
        <p:nvPicPr>
          <p:cNvPr id="61" name="Google Shape;61;p1"/>
          <p:cNvPicPr preferRelativeResize="0"/>
          <p:nvPr/>
        </p:nvPicPr>
        <p:blipFill rotWithShape="1">
          <a:blip r:embed="rId4">
            <a:alphaModFix/>
          </a:blip>
          <a:srcRect b="13050" l="0" r="0" t="0"/>
          <a:stretch/>
        </p:blipFill>
        <p:spPr>
          <a:xfrm>
            <a:off x="9040600" y="0"/>
            <a:ext cx="3136075" cy="1078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0" name="Shape 140"/>
        <p:cNvGrpSpPr/>
        <p:nvPr/>
      </p:nvGrpSpPr>
      <p:grpSpPr>
        <a:xfrm>
          <a:off x="0" y="0"/>
          <a:ext cx="0" cy="0"/>
          <a:chOff x="0" y="0"/>
          <a:chExt cx="0" cy="0"/>
        </a:xfrm>
      </p:grpSpPr>
      <p:sp>
        <p:nvSpPr>
          <p:cNvPr id="141" name="Google Shape;141;g123c2184c1e_0_66"/>
          <p:cNvSpPr txBox="1"/>
          <p:nvPr>
            <p:ph idx="11" type="ftr"/>
          </p:nvPr>
        </p:nvSpPr>
        <p:spPr>
          <a:xfrm>
            <a:off x="7612540" y="1079990"/>
            <a:ext cx="4114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FRONTEND mājaslapas izstrāde</a:t>
            </a:r>
            <a:endParaRPr/>
          </a:p>
        </p:txBody>
      </p:sp>
      <p:sp>
        <p:nvSpPr>
          <p:cNvPr id="142" name="Google Shape;142;g123c2184c1e_0_66"/>
          <p:cNvSpPr txBox="1"/>
          <p:nvPr>
            <p:ph idx="12" type="sldNum"/>
          </p:nvPr>
        </p:nvSpPr>
        <p:spPr>
          <a:xfrm>
            <a:off x="9321800" y="6421005"/>
            <a:ext cx="2743200" cy="3651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43" name="Google Shape;143;g123c2184c1e_0_66"/>
          <p:cNvSpPr txBox="1"/>
          <p:nvPr/>
        </p:nvSpPr>
        <p:spPr>
          <a:xfrm>
            <a:off x="743975" y="741400"/>
            <a:ext cx="8359200" cy="727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3200"/>
              <a:buFont typeface="Arial"/>
              <a:buNone/>
            </a:pPr>
            <a:r>
              <a:rPr b="0" i="0" lang="en-US" sz="3200" u="none" cap="none" strike="noStrike">
                <a:solidFill>
                  <a:srgbClr val="297DC1"/>
                </a:solidFill>
                <a:latin typeface="Montserrat SemiBold"/>
                <a:ea typeface="Montserrat SemiBold"/>
                <a:cs typeface="Montserrat SemiBold"/>
                <a:sym typeface="Montserrat SemiBold"/>
              </a:rPr>
              <a:t>Can I use…</a:t>
            </a:r>
            <a:endParaRPr b="0" i="0" sz="2767" u="none" cap="none" strike="noStrike">
              <a:solidFill>
                <a:srgbClr val="297DC1"/>
              </a:solidFill>
              <a:latin typeface="Montserrat SemiBold"/>
              <a:ea typeface="Montserrat SemiBold"/>
              <a:cs typeface="Montserrat SemiBold"/>
              <a:sym typeface="Montserrat SemiBold"/>
            </a:endParaRPr>
          </a:p>
        </p:txBody>
      </p:sp>
      <p:sp>
        <p:nvSpPr>
          <p:cNvPr id="144" name="Google Shape;144;g123c2184c1e_0_66"/>
          <p:cNvSpPr txBox="1"/>
          <p:nvPr/>
        </p:nvSpPr>
        <p:spPr>
          <a:xfrm>
            <a:off x="744550" y="1797050"/>
            <a:ext cx="87276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US" sz="1200">
                <a:solidFill>
                  <a:schemeClr val="dk1"/>
                </a:solidFill>
                <a:latin typeface="Montserrat"/>
                <a:ea typeface="Montserrat"/>
                <a:cs typeface="Montserrat"/>
                <a:sym typeface="Montserrat"/>
              </a:rPr>
              <a:t> </a:t>
            </a:r>
            <a:r>
              <a:rPr b="1" lang="en-US" sz="1200">
                <a:solidFill>
                  <a:schemeClr val="dk1"/>
                </a:solidFill>
                <a:latin typeface="Montserrat"/>
                <a:ea typeface="Montserrat"/>
                <a:cs typeface="Montserrat"/>
                <a:sym typeface="Montserrat"/>
              </a:rPr>
              <a:t>1. </a:t>
            </a:r>
            <a:r>
              <a:rPr b="0" i="0" lang="en-US" sz="1200" u="none" cap="none" strike="noStrike">
                <a:solidFill>
                  <a:schemeClr val="dk1"/>
                </a:solidFill>
                <a:latin typeface="Montserrat"/>
                <a:ea typeface="Montserrat"/>
                <a:cs typeface="Montserrat"/>
                <a:sym typeface="Montserrat"/>
              </a:rPr>
              <a:t>W3C un WHATWG izstrādātā HTML standartu papildinājumu tehnisko dokumentāciju un to publicē.</a:t>
            </a:r>
            <a:endParaRPr sz="12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b="1" lang="en-US" sz="1200">
                <a:solidFill>
                  <a:schemeClr val="dk1"/>
                </a:solidFill>
                <a:latin typeface="Montserrat"/>
                <a:ea typeface="Montserrat"/>
                <a:cs typeface="Montserrat"/>
                <a:sym typeface="Montserrat"/>
              </a:rPr>
              <a:t>2. </a:t>
            </a:r>
            <a:r>
              <a:rPr b="0" i="0" lang="en-US" sz="1200" u="none" cap="none" strike="noStrike">
                <a:solidFill>
                  <a:schemeClr val="dk1"/>
                </a:solidFill>
                <a:latin typeface="Montserrat"/>
                <a:ea typeface="Montserrat"/>
                <a:cs typeface="Montserrat"/>
                <a:sym typeface="Montserrat"/>
              </a:rPr>
              <a:t>Pārlūkprogrammas ievieš atbalstu jaunajiem HTML standartiem pēc to publickācijas.</a:t>
            </a:r>
            <a:endParaRPr b="0" i="0" sz="12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t/>
            </a:r>
            <a:endParaRPr b="0" i="0" sz="12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rPr b="0" i="0" lang="en-US" sz="1200" u="none" cap="none" strike="noStrike">
                <a:solidFill>
                  <a:schemeClr val="dk1"/>
                </a:solidFill>
                <a:latin typeface="Montserrat"/>
                <a:ea typeface="Montserrat"/>
                <a:cs typeface="Montserrat"/>
                <a:sym typeface="Montserrat"/>
              </a:rPr>
              <a:t>Atbalstu(</a:t>
            </a:r>
            <a:r>
              <a:rPr b="0" i="1" lang="en-US" sz="1200" u="none" cap="none" strike="noStrike">
                <a:solidFill>
                  <a:schemeClr val="dk1"/>
                </a:solidFill>
                <a:latin typeface="Montserrat"/>
                <a:ea typeface="Montserrat"/>
                <a:cs typeface="Montserrat"/>
                <a:sym typeface="Montserrat"/>
              </a:rPr>
              <a:t>support</a:t>
            </a:r>
            <a:r>
              <a:rPr b="0" i="0" lang="en-US" sz="1200" u="none" cap="none" strike="noStrike">
                <a:solidFill>
                  <a:schemeClr val="dk1"/>
                </a:solidFill>
                <a:latin typeface="Montserrat"/>
                <a:ea typeface="Montserrat"/>
                <a:cs typeface="Montserrat"/>
                <a:sym typeface="Montserrat"/>
              </a:rPr>
              <a:t>) jauniem HTML, CSS un JS  standartiem pārlūkprogrammas ievieš pēc saviem ieskatiem un iespējām. Par to  atbalstu dažādās pārlūkprogrammās var  pārliecināties ar rīku </a:t>
            </a:r>
            <a:r>
              <a:rPr b="1" i="0" lang="en-US" sz="1200" u="sng" cap="none" strike="noStrike">
                <a:solidFill>
                  <a:schemeClr val="hlink"/>
                </a:solidFill>
                <a:latin typeface="Montserrat"/>
                <a:ea typeface="Montserrat"/>
                <a:cs typeface="Montserrat"/>
                <a:sym typeface="Montserrat"/>
                <a:hlinkClick r:id="rId4"/>
              </a:rPr>
              <a:t>Can I use…</a:t>
            </a:r>
            <a:endParaRPr b="0" i="0" sz="1200" u="sng" cap="none" strike="noStrike">
              <a:solidFill>
                <a:schemeClr val="dk1"/>
              </a:solidFill>
              <a:latin typeface="Montserrat"/>
              <a:ea typeface="Montserrat"/>
              <a:cs typeface="Montserrat"/>
              <a:sym typeface="Montserrat"/>
            </a:endParaRPr>
          </a:p>
        </p:txBody>
      </p:sp>
      <p:pic>
        <p:nvPicPr>
          <p:cNvPr id="145" name="Google Shape;145;g123c2184c1e_0_66"/>
          <p:cNvPicPr preferRelativeResize="0"/>
          <p:nvPr/>
        </p:nvPicPr>
        <p:blipFill rotWithShape="1">
          <a:blip r:embed="rId5">
            <a:alphaModFix/>
          </a:blip>
          <a:srcRect b="0" l="0" r="0" t="0"/>
          <a:stretch/>
        </p:blipFill>
        <p:spPr>
          <a:xfrm>
            <a:off x="809125" y="3071550"/>
            <a:ext cx="9658100" cy="2102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9" name="Shape 149"/>
        <p:cNvGrpSpPr/>
        <p:nvPr/>
      </p:nvGrpSpPr>
      <p:grpSpPr>
        <a:xfrm>
          <a:off x="0" y="0"/>
          <a:ext cx="0" cy="0"/>
          <a:chOff x="0" y="0"/>
          <a:chExt cx="0" cy="0"/>
        </a:xfrm>
      </p:grpSpPr>
      <p:sp>
        <p:nvSpPr>
          <p:cNvPr id="150" name="Google Shape;150;g123c2184c1e_0_85"/>
          <p:cNvSpPr txBox="1"/>
          <p:nvPr>
            <p:ph idx="11" type="ftr"/>
          </p:nvPr>
        </p:nvSpPr>
        <p:spPr>
          <a:xfrm>
            <a:off x="7612539" y="1079990"/>
            <a:ext cx="4114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FRONTEND mājaslapas izstrāde</a:t>
            </a:r>
            <a:endParaRPr/>
          </a:p>
        </p:txBody>
      </p:sp>
      <p:sp>
        <p:nvSpPr>
          <p:cNvPr id="151" name="Google Shape;151;g123c2184c1e_0_85"/>
          <p:cNvSpPr txBox="1"/>
          <p:nvPr>
            <p:ph idx="12" type="sldNum"/>
          </p:nvPr>
        </p:nvSpPr>
        <p:spPr>
          <a:xfrm>
            <a:off x="9321800" y="6421005"/>
            <a:ext cx="2743200" cy="3651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52" name="Google Shape;152;g123c2184c1e_0_85"/>
          <p:cNvSpPr txBox="1"/>
          <p:nvPr/>
        </p:nvSpPr>
        <p:spPr>
          <a:xfrm>
            <a:off x="6574451" y="3229650"/>
            <a:ext cx="5244900" cy="727200"/>
          </a:xfrm>
          <a:prstGeom prst="rect">
            <a:avLst/>
          </a:prstGeom>
          <a:noFill/>
          <a:ln>
            <a:noFill/>
          </a:ln>
        </p:spPr>
        <p:txBody>
          <a:bodyPr anchorCtr="0" anchor="ctr" bIns="45700" lIns="91425" spcFirstLastPara="1" rIns="91425" wrap="square" tIns="45700">
            <a:normAutofit/>
          </a:bodyPr>
          <a:lstStyle/>
          <a:p>
            <a:pPr indent="0" lvl="0" marL="0" marR="0" rtl="0" algn="l">
              <a:lnSpc>
                <a:spcPct val="70000"/>
              </a:lnSpc>
              <a:spcBef>
                <a:spcPts val="0"/>
              </a:spcBef>
              <a:spcAft>
                <a:spcPts val="0"/>
              </a:spcAft>
              <a:buClr>
                <a:srgbClr val="000000"/>
              </a:buClr>
              <a:buSzPts val="2960"/>
              <a:buFont typeface="Arial"/>
              <a:buNone/>
            </a:pPr>
            <a:r>
              <a:rPr b="0" i="0" lang="en-US" sz="2660" u="none" cap="none" strike="noStrike">
                <a:solidFill>
                  <a:schemeClr val="accent1"/>
                </a:solidFill>
                <a:latin typeface="Montserrat SemiBold"/>
                <a:ea typeface="Montserrat SemiBold"/>
                <a:cs typeface="Montserrat SemiBold"/>
                <a:sym typeface="Montserrat SemiBold"/>
              </a:rPr>
              <a:t>No HTML līdz mājaslapai</a:t>
            </a:r>
            <a:endParaRPr b="0" i="0" sz="2660" u="none" cap="none" strike="noStrike">
              <a:solidFill>
                <a:schemeClr val="accent1"/>
              </a:solidFill>
              <a:latin typeface="Montserrat SemiBold"/>
              <a:ea typeface="Montserrat SemiBold"/>
              <a:cs typeface="Montserrat SemiBold"/>
              <a:sym typeface="Montserrat SemiBold"/>
            </a:endParaRPr>
          </a:p>
        </p:txBody>
      </p:sp>
      <p:pic>
        <p:nvPicPr>
          <p:cNvPr id="153" name="Google Shape;153;g123c2184c1e_0_85"/>
          <p:cNvPicPr preferRelativeResize="0"/>
          <p:nvPr/>
        </p:nvPicPr>
        <p:blipFill rotWithShape="1">
          <a:blip r:embed="rId4">
            <a:alphaModFix/>
          </a:blip>
          <a:srcRect b="13050" l="0" r="0" t="0"/>
          <a:stretch/>
        </p:blipFill>
        <p:spPr>
          <a:xfrm>
            <a:off x="9040600" y="0"/>
            <a:ext cx="3136075" cy="1078100"/>
          </a:xfrm>
          <a:prstGeom prst="rect">
            <a:avLst/>
          </a:prstGeom>
          <a:noFill/>
          <a:ln>
            <a:noFill/>
          </a:ln>
        </p:spPr>
      </p:pic>
      <p:pic>
        <p:nvPicPr>
          <p:cNvPr id="154" name="Google Shape;154;g123c2184c1e_0_85"/>
          <p:cNvPicPr preferRelativeResize="0"/>
          <p:nvPr/>
        </p:nvPicPr>
        <p:blipFill>
          <a:blip r:embed="rId5">
            <a:alphaModFix/>
          </a:blip>
          <a:stretch>
            <a:fillRect/>
          </a:stretch>
        </p:blipFill>
        <p:spPr>
          <a:xfrm>
            <a:off x="1371600" y="2514600"/>
            <a:ext cx="2171700" cy="2171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8" name="Shape 158"/>
        <p:cNvGrpSpPr/>
        <p:nvPr/>
      </p:nvGrpSpPr>
      <p:grpSpPr>
        <a:xfrm>
          <a:off x="0" y="0"/>
          <a:ext cx="0" cy="0"/>
          <a:chOff x="0" y="0"/>
          <a:chExt cx="0" cy="0"/>
        </a:xfrm>
      </p:grpSpPr>
      <p:sp>
        <p:nvSpPr>
          <p:cNvPr id="159" name="Google Shape;159;g123c2184c1e_0_115"/>
          <p:cNvSpPr txBox="1"/>
          <p:nvPr>
            <p:ph idx="11" type="ftr"/>
          </p:nvPr>
        </p:nvSpPr>
        <p:spPr>
          <a:xfrm>
            <a:off x="7612540" y="1079990"/>
            <a:ext cx="4114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FRONTEND mājaslapas izstrāde</a:t>
            </a:r>
            <a:endParaRPr/>
          </a:p>
        </p:txBody>
      </p:sp>
      <p:sp>
        <p:nvSpPr>
          <p:cNvPr id="160" name="Google Shape;160;g123c2184c1e_0_115"/>
          <p:cNvSpPr txBox="1"/>
          <p:nvPr>
            <p:ph idx="12" type="sldNum"/>
          </p:nvPr>
        </p:nvSpPr>
        <p:spPr>
          <a:xfrm>
            <a:off x="9321800" y="6421005"/>
            <a:ext cx="2743200" cy="3651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61" name="Google Shape;161;g123c2184c1e_0_115"/>
          <p:cNvSpPr txBox="1"/>
          <p:nvPr/>
        </p:nvSpPr>
        <p:spPr>
          <a:xfrm>
            <a:off x="743975" y="741400"/>
            <a:ext cx="8359200" cy="727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3200"/>
              <a:buFont typeface="Arial"/>
              <a:buNone/>
            </a:pPr>
            <a:r>
              <a:rPr b="0" i="0" lang="en-US" sz="3200" u="none" cap="none" strike="noStrike">
                <a:solidFill>
                  <a:srgbClr val="297DC1"/>
                </a:solidFill>
                <a:latin typeface="Montserrat SemiBold"/>
                <a:ea typeface="Montserrat SemiBold"/>
                <a:cs typeface="Montserrat SemiBold"/>
                <a:sym typeface="Montserrat SemiBold"/>
              </a:rPr>
              <a:t>HTML apstrādes posmi</a:t>
            </a:r>
            <a:endParaRPr b="0" i="0" sz="2767" u="none" cap="none" strike="noStrike">
              <a:solidFill>
                <a:srgbClr val="297DC1"/>
              </a:solidFill>
              <a:latin typeface="Montserrat SemiBold"/>
              <a:ea typeface="Montserrat SemiBold"/>
              <a:cs typeface="Montserrat SemiBold"/>
              <a:sym typeface="Montserrat SemiBold"/>
            </a:endParaRPr>
          </a:p>
        </p:txBody>
      </p:sp>
      <p:sp>
        <p:nvSpPr>
          <p:cNvPr id="162" name="Google Shape;162;g123c2184c1e_0_115"/>
          <p:cNvSpPr txBox="1"/>
          <p:nvPr/>
        </p:nvSpPr>
        <p:spPr>
          <a:xfrm>
            <a:off x="743975" y="1797050"/>
            <a:ext cx="7297200" cy="31401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None/>
            </a:pPr>
            <a:r>
              <a:rPr b="1" lang="en-US" sz="1200">
                <a:solidFill>
                  <a:schemeClr val="dk1"/>
                </a:solidFill>
                <a:latin typeface="Montserrat"/>
                <a:ea typeface="Montserrat"/>
                <a:cs typeface="Montserrat"/>
                <a:sym typeface="Montserrat"/>
              </a:rPr>
              <a:t>1.  </a:t>
            </a:r>
            <a:r>
              <a:rPr b="1" i="0" lang="en-US" sz="1200" u="none" cap="none" strike="noStrike">
                <a:solidFill>
                  <a:schemeClr val="dk1"/>
                </a:solidFill>
                <a:latin typeface="Montserrat"/>
                <a:ea typeface="Montserrat"/>
                <a:cs typeface="Montserrat"/>
                <a:sym typeface="Montserrat"/>
              </a:rPr>
              <a:t>Fetching</a:t>
            </a:r>
            <a:r>
              <a:rPr b="0" i="0" lang="en-US" sz="1200" u="none" cap="none" strike="noStrike">
                <a:solidFill>
                  <a:schemeClr val="dk1"/>
                </a:solidFill>
                <a:latin typeface="Montserrat"/>
                <a:ea typeface="Montserrat"/>
                <a:cs typeface="Montserrat"/>
                <a:sym typeface="Montserrat"/>
              </a:rPr>
              <a:t> - pārlūkprogramma vēršas pie servera, lai iegūtu HTML dokumentu.</a:t>
            </a:r>
            <a:endParaRPr b="0" i="0" sz="1200" u="none" cap="none" strike="noStrike">
              <a:solidFill>
                <a:schemeClr val="dk1"/>
              </a:solidFill>
              <a:latin typeface="Montserrat"/>
              <a:ea typeface="Montserrat"/>
              <a:cs typeface="Montserrat"/>
              <a:sym typeface="Montserrat"/>
            </a:endParaRPr>
          </a:p>
          <a:p>
            <a:pPr indent="0" lvl="0" marL="457200" marR="0" rtl="0" algn="l">
              <a:lnSpc>
                <a:spcPct val="100000"/>
              </a:lnSpc>
              <a:spcBef>
                <a:spcPts val="0"/>
              </a:spcBef>
              <a:spcAft>
                <a:spcPts val="0"/>
              </a:spcAft>
              <a:buClr>
                <a:srgbClr val="000000"/>
              </a:buClr>
              <a:buSzPts val="1600"/>
              <a:buFont typeface="Arial"/>
              <a:buNone/>
            </a:pPr>
            <a:r>
              <a:t/>
            </a:r>
            <a:endParaRPr b="0" i="0" sz="1200" u="none" cap="none" strike="noStrike">
              <a:solidFill>
                <a:schemeClr val="dk1"/>
              </a:solidFill>
              <a:latin typeface="Montserrat"/>
              <a:ea typeface="Montserrat"/>
              <a:cs typeface="Montserrat"/>
              <a:sym typeface="Montserrat"/>
            </a:endParaRPr>
          </a:p>
          <a:p>
            <a:pPr indent="0" lvl="0" marL="457200" marR="0" rtl="0" algn="l">
              <a:lnSpc>
                <a:spcPct val="100000"/>
              </a:lnSpc>
              <a:spcBef>
                <a:spcPts val="0"/>
              </a:spcBef>
              <a:spcAft>
                <a:spcPts val="0"/>
              </a:spcAft>
              <a:buNone/>
            </a:pPr>
            <a:r>
              <a:rPr b="1" lang="en-US" sz="1200">
                <a:solidFill>
                  <a:schemeClr val="dk1"/>
                </a:solidFill>
                <a:latin typeface="Montserrat"/>
                <a:ea typeface="Montserrat"/>
                <a:cs typeface="Montserrat"/>
                <a:sym typeface="Montserrat"/>
              </a:rPr>
              <a:t>2. </a:t>
            </a:r>
            <a:r>
              <a:rPr b="1" i="0" lang="en-US" sz="1200" u="none" cap="none" strike="noStrike">
                <a:solidFill>
                  <a:schemeClr val="dk1"/>
                </a:solidFill>
                <a:latin typeface="Montserrat"/>
                <a:ea typeface="Montserrat"/>
                <a:cs typeface="Montserrat"/>
                <a:sym typeface="Montserrat"/>
              </a:rPr>
              <a:t>Parsing</a:t>
            </a:r>
            <a:r>
              <a:rPr b="0" i="0" lang="en-US" sz="1200" u="none" cap="none" strike="noStrike">
                <a:solidFill>
                  <a:schemeClr val="dk1"/>
                </a:solidFill>
                <a:latin typeface="Montserrat"/>
                <a:ea typeface="Montserrat"/>
                <a:cs typeface="Montserrat"/>
                <a:sym typeface="Montserrat"/>
              </a:rPr>
              <a:t> - tiklīdz pārlūkprogramma saņēm HTML dokumentu, tā uzsāks dokumenta parsēšanu (sintaktiski analizēt).</a:t>
            </a:r>
            <a:endParaRPr b="0" i="0" sz="1200" u="none" cap="none" strike="noStrike">
              <a:solidFill>
                <a:schemeClr val="dk1"/>
              </a:solidFill>
              <a:latin typeface="Montserrat"/>
              <a:ea typeface="Montserrat"/>
              <a:cs typeface="Montserrat"/>
              <a:sym typeface="Montserrat"/>
            </a:endParaRPr>
          </a:p>
          <a:p>
            <a:pPr indent="0" lvl="0" marL="914400" marR="0" rtl="0" algn="l">
              <a:lnSpc>
                <a:spcPct val="100000"/>
              </a:lnSpc>
              <a:spcBef>
                <a:spcPts val="0"/>
              </a:spcBef>
              <a:spcAft>
                <a:spcPts val="0"/>
              </a:spcAft>
              <a:buClr>
                <a:srgbClr val="000000"/>
              </a:buClr>
              <a:buSzPts val="1600"/>
              <a:buFont typeface="Arial"/>
              <a:buNone/>
            </a:pPr>
            <a:r>
              <a:rPr b="0" i="0" lang="en-US" sz="1200" u="none" cap="none" strike="noStrike">
                <a:solidFill>
                  <a:schemeClr val="dk1"/>
                </a:solidFill>
                <a:latin typeface="Montserrat"/>
                <a:ea typeface="Montserrat"/>
                <a:cs typeface="Montserrat"/>
                <a:sym typeface="Montserrat"/>
              </a:rPr>
              <a:t>2.1</a:t>
            </a:r>
            <a:r>
              <a:rPr b="1" i="0" lang="en-US" sz="1200" u="none" cap="none" strike="noStrike">
                <a:solidFill>
                  <a:schemeClr val="dk1"/>
                </a:solidFill>
                <a:latin typeface="Montserrat"/>
                <a:ea typeface="Montserrat"/>
                <a:cs typeface="Montserrat"/>
                <a:sym typeface="Montserrat"/>
              </a:rPr>
              <a:t> DOM</a:t>
            </a:r>
            <a:r>
              <a:rPr b="0" i="0" lang="en-US" sz="1200" u="none" cap="none" strike="noStrike">
                <a:solidFill>
                  <a:schemeClr val="dk1"/>
                </a:solidFill>
                <a:latin typeface="Montserrat"/>
                <a:ea typeface="Montserrat"/>
                <a:cs typeface="Montserrat"/>
                <a:sym typeface="Montserrat"/>
              </a:rPr>
              <a:t> (Document Object Model) - pārlūkprogramma izveido mājaslapas reprezentāciju objektu struktūrā.</a:t>
            </a:r>
            <a:endParaRPr b="0" i="0" sz="1200" u="none" cap="none" strike="noStrike">
              <a:solidFill>
                <a:schemeClr val="dk1"/>
              </a:solidFill>
              <a:latin typeface="Montserrat"/>
              <a:ea typeface="Montserrat"/>
              <a:cs typeface="Montserrat"/>
              <a:sym typeface="Montserrat"/>
            </a:endParaRPr>
          </a:p>
          <a:p>
            <a:pPr indent="0" lvl="0" marL="914400" marR="0" rtl="0" algn="l">
              <a:lnSpc>
                <a:spcPct val="100000"/>
              </a:lnSpc>
              <a:spcBef>
                <a:spcPts val="0"/>
              </a:spcBef>
              <a:spcAft>
                <a:spcPts val="0"/>
              </a:spcAft>
              <a:buClr>
                <a:srgbClr val="000000"/>
              </a:buClr>
              <a:buSzPts val="1600"/>
              <a:buFont typeface="Arial"/>
              <a:buNone/>
            </a:pPr>
            <a:r>
              <a:t/>
            </a:r>
            <a:endParaRPr b="0" i="0" sz="1200" u="none" cap="none" strike="noStrike">
              <a:solidFill>
                <a:schemeClr val="dk1"/>
              </a:solidFill>
              <a:latin typeface="Montserrat"/>
              <a:ea typeface="Montserrat"/>
              <a:cs typeface="Montserrat"/>
              <a:sym typeface="Montserrat"/>
            </a:endParaRPr>
          </a:p>
          <a:p>
            <a:pPr indent="0" lvl="0" marL="914400" marR="0" rtl="0" algn="l">
              <a:lnSpc>
                <a:spcPct val="100000"/>
              </a:lnSpc>
              <a:spcBef>
                <a:spcPts val="0"/>
              </a:spcBef>
              <a:spcAft>
                <a:spcPts val="0"/>
              </a:spcAft>
              <a:buClr>
                <a:srgbClr val="000000"/>
              </a:buClr>
              <a:buSzPts val="1600"/>
              <a:buFont typeface="Arial"/>
              <a:buNone/>
            </a:pPr>
            <a:r>
              <a:rPr b="0" i="0" lang="en-US" sz="1200" u="none" cap="none" strike="noStrike">
                <a:solidFill>
                  <a:schemeClr val="dk1"/>
                </a:solidFill>
                <a:latin typeface="Montserrat"/>
                <a:ea typeface="Montserrat"/>
                <a:cs typeface="Montserrat"/>
                <a:sym typeface="Montserrat"/>
              </a:rPr>
              <a:t>Lietotājs saprot un strādā ar mājaslapu, izmantojot pogas, izvēlnes, ievades laukus, attēlus un tekstu. Pārlūkprogramma ar mājaslapu mijiedarbojās izmantojot DOM.</a:t>
            </a:r>
            <a:endParaRPr b="0" i="0" sz="1200" u="none" cap="none" strike="noStrike">
              <a:solidFill>
                <a:schemeClr val="dk1"/>
              </a:solidFill>
              <a:latin typeface="Montserrat"/>
              <a:ea typeface="Montserrat"/>
              <a:cs typeface="Montserrat"/>
              <a:sym typeface="Montserrat"/>
            </a:endParaRPr>
          </a:p>
          <a:p>
            <a:pPr indent="0" lvl="0" marL="914400" marR="0" rtl="0" algn="l">
              <a:lnSpc>
                <a:spcPct val="100000"/>
              </a:lnSpc>
              <a:spcBef>
                <a:spcPts val="0"/>
              </a:spcBef>
              <a:spcAft>
                <a:spcPts val="0"/>
              </a:spcAft>
              <a:buClr>
                <a:srgbClr val="000000"/>
              </a:buClr>
              <a:buSzPts val="1600"/>
              <a:buFont typeface="Arial"/>
              <a:buNone/>
            </a:pPr>
            <a:r>
              <a:t/>
            </a:r>
            <a:endParaRPr b="0" i="0" sz="1200" u="none" cap="none" strike="noStrike">
              <a:solidFill>
                <a:schemeClr val="dk1"/>
              </a:solidFill>
              <a:latin typeface="Montserrat"/>
              <a:ea typeface="Montserrat"/>
              <a:cs typeface="Montserrat"/>
              <a:sym typeface="Montserrat"/>
            </a:endParaRPr>
          </a:p>
          <a:p>
            <a:pPr indent="0" lvl="0" marL="914400" marR="0" rtl="0" algn="l">
              <a:lnSpc>
                <a:spcPct val="100000"/>
              </a:lnSpc>
              <a:spcBef>
                <a:spcPts val="0"/>
              </a:spcBef>
              <a:spcAft>
                <a:spcPts val="0"/>
              </a:spcAft>
              <a:buClr>
                <a:srgbClr val="000000"/>
              </a:buClr>
              <a:buSzPts val="1600"/>
              <a:buFont typeface="Arial"/>
              <a:buNone/>
            </a:pPr>
            <a:r>
              <a:rPr b="0" i="0" lang="en-US" sz="1200" u="none" cap="none" strike="noStrike">
                <a:solidFill>
                  <a:schemeClr val="dk1"/>
                </a:solidFill>
                <a:latin typeface="Montserrat"/>
                <a:ea typeface="Montserrat"/>
                <a:cs typeface="Montserrat"/>
                <a:sym typeface="Montserrat"/>
              </a:rPr>
              <a:t>DOM izveide ir inkrimentāla jeb tiek parsēta viena koda rindiņa un tad nākamā. Ja tiek atrasta saite uz kādu ārēju resursu - tas tiek ielādēts. Daži ārējie resursi var bloķēt DOM izveidi. piem., JS, CSS un fonti - vēlāk kursā apskatīsim kā no tā izvairīties.  </a:t>
            </a:r>
            <a:endParaRPr b="0" i="0" sz="1200" u="none" cap="none" strike="noStrike">
              <a:solidFill>
                <a:schemeClr val="dk1"/>
              </a:solidFill>
              <a:latin typeface="Montserrat"/>
              <a:ea typeface="Montserrat"/>
              <a:cs typeface="Montserrat"/>
              <a:sym typeface="Montserrat"/>
            </a:endParaRPr>
          </a:p>
          <a:p>
            <a:pPr indent="0" lvl="0" marL="914400" marR="0" rtl="0" algn="l">
              <a:lnSpc>
                <a:spcPct val="100000"/>
              </a:lnSpc>
              <a:spcBef>
                <a:spcPts val="0"/>
              </a:spcBef>
              <a:spcAft>
                <a:spcPts val="0"/>
              </a:spcAft>
              <a:buClr>
                <a:srgbClr val="000000"/>
              </a:buClr>
              <a:buSzPts val="1600"/>
              <a:buFont typeface="Arial"/>
              <a:buNone/>
            </a:pPr>
            <a:r>
              <a:t/>
            </a:r>
            <a:endParaRPr b="0" i="0" sz="1200" u="none" cap="none" strike="noStrike">
              <a:solidFill>
                <a:schemeClr val="dk1"/>
              </a:solidFill>
              <a:latin typeface="Montserrat"/>
              <a:ea typeface="Montserrat"/>
              <a:cs typeface="Montserrat"/>
              <a:sym typeface="Montserrat"/>
            </a:endParaRPr>
          </a:p>
        </p:txBody>
      </p:sp>
      <p:pic>
        <p:nvPicPr>
          <p:cNvPr id="163" name="Google Shape;163;g123c2184c1e_0_115"/>
          <p:cNvPicPr preferRelativeResize="0"/>
          <p:nvPr/>
        </p:nvPicPr>
        <p:blipFill rotWithShape="1">
          <a:blip r:embed="rId4">
            <a:alphaModFix/>
          </a:blip>
          <a:srcRect b="0" l="0" r="0" t="0"/>
          <a:stretch/>
        </p:blipFill>
        <p:spPr>
          <a:xfrm>
            <a:off x="9644937" y="2088600"/>
            <a:ext cx="906850" cy="906850"/>
          </a:xfrm>
          <a:prstGeom prst="rect">
            <a:avLst/>
          </a:prstGeom>
          <a:noFill/>
          <a:ln>
            <a:noFill/>
          </a:ln>
        </p:spPr>
      </p:pic>
      <p:pic>
        <p:nvPicPr>
          <p:cNvPr id="164" name="Google Shape;164;g123c2184c1e_0_115"/>
          <p:cNvPicPr preferRelativeResize="0"/>
          <p:nvPr/>
        </p:nvPicPr>
        <p:blipFill rotWithShape="1">
          <a:blip r:embed="rId5">
            <a:alphaModFix/>
          </a:blip>
          <a:srcRect b="0" l="0" r="0" t="0"/>
          <a:stretch/>
        </p:blipFill>
        <p:spPr>
          <a:xfrm>
            <a:off x="9258498" y="4027750"/>
            <a:ext cx="1679725" cy="1689450"/>
          </a:xfrm>
          <a:prstGeom prst="rect">
            <a:avLst/>
          </a:prstGeom>
          <a:noFill/>
          <a:ln>
            <a:noFill/>
          </a:ln>
        </p:spPr>
      </p:pic>
      <p:cxnSp>
        <p:nvCxnSpPr>
          <p:cNvPr id="165" name="Google Shape;165;g123c2184c1e_0_115"/>
          <p:cNvCxnSpPr/>
          <p:nvPr/>
        </p:nvCxnSpPr>
        <p:spPr>
          <a:xfrm>
            <a:off x="10205375" y="2995450"/>
            <a:ext cx="0" cy="680400"/>
          </a:xfrm>
          <a:prstGeom prst="straightConnector1">
            <a:avLst/>
          </a:prstGeom>
          <a:noFill/>
          <a:ln cap="flat" cmpd="sng" w="28575">
            <a:solidFill>
              <a:schemeClr val="dk2"/>
            </a:solidFill>
            <a:prstDash val="solid"/>
            <a:round/>
            <a:headEnd len="sm" w="sm" type="none"/>
            <a:tailEnd len="med" w="med" type="triangle"/>
          </a:ln>
        </p:spPr>
      </p:cxnSp>
      <p:sp>
        <p:nvSpPr>
          <p:cNvPr id="166" name="Google Shape;166;g123c2184c1e_0_115"/>
          <p:cNvSpPr txBox="1"/>
          <p:nvPr/>
        </p:nvSpPr>
        <p:spPr>
          <a:xfrm>
            <a:off x="9774675" y="3661650"/>
            <a:ext cx="7743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Montserrat"/>
                <a:ea typeface="Montserrat"/>
                <a:cs typeface="Montserrat"/>
                <a:sym typeface="Montserrat"/>
              </a:rPr>
              <a:t> DOM</a:t>
            </a:r>
            <a:endParaRPr b="1" i="0" sz="17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0" name="Shape 170"/>
        <p:cNvGrpSpPr/>
        <p:nvPr/>
      </p:nvGrpSpPr>
      <p:grpSpPr>
        <a:xfrm>
          <a:off x="0" y="0"/>
          <a:ext cx="0" cy="0"/>
          <a:chOff x="0" y="0"/>
          <a:chExt cx="0" cy="0"/>
        </a:xfrm>
      </p:grpSpPr>
      <p:sp>
        <p:nvSpPr>
          <p:cNvPr id="171" name="Google Shape;171;g123c2184c1e_0_136"/>
          <p:cNvSpPr txBox="1"/>
          <p:nvPr>
            <p:ph idx="11" type="ftr"/>
          </p:nvPr>
        </p:nvSpPr>
        <p:spPr>
          <a:xfrm>
            <a:off x="7612540" y="1079990"/>
            <a:ext cx="4114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FRONTEND mājaslapas izstrāde</a:t>
            </a:r>
            <a:endParaRPr/>
          </a:p>
        </p:txBody>
      </p:sp>
      <p:sp>
        <p:nvSpPr>
          <p:cNvPr id="172" name="Google Shape;172;g123c2184c1e_0_136"/>
          <p:cNvSpPr txBox="1"/>
          <p:nvPr>
            <p:ph idx="12" type="sldNum"/>
          </p:nvPr>
        </p:nvSpPr>
        <p:spPr>
          <a:xfrm>
            <a:off x="9321800" y="6421005"/>
            <a:ext cx="2743200" cy="3651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73" name="Google Shape;173;g123c2184c1e_0_136"/>
          <p:cNvSpPr txBox="1"/>
          <p:nvPr/>
        </p:nvSpPr>
        <p:spPr>
          <a:xfrm>
            <a:off x="743975" y="741400"/>
            <a:ext cx="8359200" cy="727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3200"/>
              <a:buFont typeface="Arial"/>
              <a:buNone/>
            </a:pPr>
            <a:r>
              <a:rPr b="0" i="0" lang="en-US" sz="3200" u="none" cap="none" strike="noStrike">
                <a:solidFill>
                  <a:srgbClr val="297DC1"/>
                </a:solidFill>
                <a:latin typeface="Montserrat SemiBold"/>
                <a:ea typeface="Montserrat SemiBold"/>
                <a:cs typeface="Montserrat SemiBold"/>
                <a:sym typeface="Montserrat SemiBold"/>
              </a:rPr>
              <a:t>DOM (Document Object Model)</a:t>
            </a:r>
            <a:endParaRPr b="0" i="0" sz="2767" u="none" cap="none" strike="noStrike">
              <a:solidFill>
                <a:srgbClr val="297DC1"/>
              </a:solidFill>
              <a:latin typeface="Montserrat SemiBold"/>
              <a:ea typeface="Montserrat SemiBold"/>
              <a:cs typeface="Montserrat SemiBold"/>
              <a:sym typeface="Montserrat SemiBold"/>
            </a:endParaRPr>
          </a:p>
        </p:txBody>
      </p:sp>
      <p:sp>
        <p:nvSpPr>
          <p:cNvPr id="174" name="Google Shape;174;g123c2184c1e_0_136"/>
          <p:cNvSpPr txBox="1"/>
          <p:nvPr/>
        </p:nvSpPr>
        <p:spPr>
          <a:xfrm>
            <a:off x="8046950" y="1652575"/>
            <a:ext cx="3246000" cy="4279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Montserrat"/>
                <a:ea typeface="Montserrat"/>
                <a:cs typeface="Montserrat"/>
                <a:sym typeface="Montserrat"/>
              </a:rPr>
              <a:t>&lt;!</a:t>
            </a:r>
            <a:r>
              <a:rPr b="1" i="0" lang="en-US" sz="1400" u="none" cap="none" strike="noStrike">
                <a:solidFill>
                  <a:schemeClr val="accent1"/>
                </a:solidFill>
                <a:latin typeface="Montserrat"/>
                <a:ea typeface="Montserrat"/>
                <a:cs typeface="Montserrat"/>
                <a:sym typeface="Montserrat"/>
              </a:rPr>
              <a:t>DOCTYPE</a:t>
            </a:r>
            <a:r>
              <a:rPr b="1" i="0" lang="en-US" sz="1400" u="none" cap="none" strike="noStrike">
                <a:solidFill>
                  <a:schemeClr val="dk1"/>
                </a:solidFill>
                <a:latin typeface="Montserrat"/>
                <a:ea typeface="Montserrat"/>
                <a:cs typeface="Montserrat"/>
                <a:sym typeface="Montserrat"/>
              </a:rPr>
              <a:t> </a:t>
            </a:r>
            <a:r>
              <a:rPr b="1" i="0" lang="en-US" sz="1400" u="none" cap="none" strike="noStrike">
                <a:solidFill>
                  <a:srgbClr val="9FC5E8"/>
                </a:solidFill>
                <a:latin typeface="Montserrat"/>
                <a:ea typeface="Montserrat"/>
                <a:cs typeface="Montserrat"/>
                <a:sym typeface="Montserrat"/>
              </a:rPr>
              <a:t>html</a:t>
            </a:r>
            <a:r>
              <a:rPr b="1" i="0" lang="en-US" sz="1400" u="none" cap="none" strike="noStrike">
                <a:solidFill>
                  <a:schemeClr val="dk1"/>
                </a:solidFill>
                <a:latin typeface="Montserrat"/>
                <a:ea typeface="Montserrat"/>
                <a:cs typeface="Montserrat"/>
                <a:sym typeface="Montserrat"/>
              </a:rPr>
              <a:t>&gt;</a:t>
            </a:r>
            <a:endParaRPr b="1" i="0" sz="14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Montserrat"/>
                <a:ea typeface="Montserrat"/>
                <a:cs typeface="Montserrat"/>
                <a:sym typeface="Montserrat"/>
              </a:rPr>
              <a:t>&lt;</a:t>
            </a:r>
            <a:r>
              <a:rPr b="1" i="0" lang="en-US" sz="1400" u="none" cap="none" strike="noStrike">
                <a:solidFill>
                  <a:schemeClr val="accent1"/>
                </a:solidFill>
                <a:latin typeface="Montserrat"/>
                <a:ea typeface="Montserrat"/>
                <a:cs typeface="Montserrat"/>
                <a:sym typeface="Montserrat"/>
              </a:rPr>
              <a:t>html</a:t>
            </a:r>
            <a:r>
              <a:rPr b="1" i="0" lang="en-US" sz="1400" u="none" cap="none" strike="noStrike">
                <a:solidFill>
                  <a:schemeClr val="dk1"/>
                </a:solidFill>
                <a:latin typeface="Montserrat"/>
                <a:ea typeface="Montserrat"/>
                <a:cs typeface="Montserrat"/>
                <a:sym typeface="Montserrat"/>
              </a:rPr>
              <a:t>&gt;</a:t>
            </a:r>
            <a:endParaRPr b="1" i="0" sz="14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ontserrat"/>
                <a:ea typeface="Montserrat"/>
                <a:cs typeface="Montserrat"/>
                <a:sym typeface="Montserrat"/>
              </a:rPr>
              <a:t>  </a:t>
            </a:r>
            <a:r>
              <a:rPr b="1" i="0" lang="en-US" sz="1400" u="none" cap="none" strike="noStrike">
                <a:solidFill>
                  <a:schemeClr val="dk1"/>
                </a:solidFill>
                <a:latin typeface="Montserrat"/>
                <a:ea typeface="Montserrat"/>
                <a:cs typeface="Montserrat"/>
                <a:sym typeface="Montserrat"/>
              </a:rPr>
              <a:t>&lt;</a:t>
            </a:r>
            <a:r>
              <a:rPr b="1" i="0" lang="en-US" sz="1400" u="none" cap="none" strike="noStrike">
                <a:solidFill>
                  <a:schemeClr val="accent1"/>
                </a:solidFill>
                <a:latin typeface="Montserrat"/>
                <a:ea typeface="Montserrat"/>
                <a:cs typeface="Montserrat"/>
                <a:sym typeface="Montserrat"/>
              </a:rPr>
              <a:t>head</a:t>
            </a:r>
            <a:r>
              <a:rPr b="1" i="0" lang="en-US" sz="1400" u="none" cap="none" strike="noStrike">
                <a:solidFill>
                  <a:schemeClr val="dk1"/>
                </a:solidFill>
                <a:latin typeface="Montserrat"/>
                <a:ea typeface="Montserrat"/>
                <a:cs typeface="Montserrat"/>
                <a:sym typeface="Montserrat"/>
              </a:rPr>
              <a:t>&gt;</a:t>
            </a:r>
            <a:endParaRPr b="1" i="0" sz="14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ontserrat"/>
                <a:ea typeface="Montserrat"/>
                <a:cs typeface="Montserrat"/>
                <a:sym typeface="Montserrat"/>
              </a:rPr>
              <a:t>  	</a:t>
            </a:r>
            <a:r>
              <a:rPr b="1" i="0" lang="en-US" sz="1400" u="none" cap="none" strike="noStrike">
                <a:solidFill>
                  <a:schemeClr val="dk1"/>
                </a:solidFill>
                <a:latin typeface="Montserrat"/>
                <a:ea typeface="Montserrat"/>
                <a:cs typeface="Montserrat"/>
                <a:sym typeface="Montserrat"/>
              </a:rPr>
              <a:t>&lt;</a:t>
            </a:r>
            <a:r>
              <a:rPr b="1" i="0" lang="en-US" sz="1400" u="none" cap="none" strike="noStrike">
                <a:solidFill>
                  <a:schemeClr val="accent1"/>
                </a:solidFill>
                <a:latin typeface="Montserrat"/>
                <a:ea typeface="Montserrat"/>
                <a:cs typeface="Montserrat"/>
                <a:sym typeface="Montserrat"/>
              </a:rPr>
              <a:t>title</a:t>
            </a:r>
            <a:r>
              <a:rPr b="1" i="0" lang="en-US" sz="1400" u="none" cap="none" strike="noStrike">
                <a:solidFill>
                  <a:schemeClr val="dk1"/>
                </a:solidFill>
                <a:latin typeface="Montserrat"/>
                <a:ea typeface="Montserrat"/>
                <a:cs typeface="Montserrat"/>
                <a:sym typeface="Montserrat"/>
              </a:rPr>
              <a:t>&gt;</a:t>
            </a:r>
            <a:r>
              <a:rPr b="0" i="0" lang="en-US" sz="1400" u="none" cap="none" strike="noStrike">
                <a:solidFill>
                  <a:schemeClr val="dk1"/>
                </a:solidFill>
                <a:latin typeface="Montserrat"/>
                <a:ea typeface="Montserrat"/>
                <a:cs typeface="Montserrat"/>
                <a:sym typeface="Montserrat"/>
              </a:rPr>
              <a:t>Page Title</a:t>
            </a:r>
            <a:r>
              <a:rPr b="1" i="0" lang="en-US" sz="1400" u="none" cap="none" strike="noStrike">
                <a:solidFill>
                  <a:schemeClr val="dk1"/>
                </a:solidFill>
                <a:latin typeface="Montserrat"/>
                <a:ea typeface="Montserrat"/>
                <a:cs typeface="Montserrat"/>
                <a:sym typeface="Montserrat"/>
              </a:rPr>
              <a:t>&lt;/</a:t>
            </a:r>
            <a:r>
              <a:rPr b="1" i="0" lang="en-US" sz="1400" u="none" cap="none" strike="noStrike">
                <a:solidFill>
                  <a:schemeClr val="accent1"/>
                </a:solidFill>
                <a:latin typeface="Montserrat"/>
                <a:ea typeface="Montserrat"/>
                <a:cs typeface="Montserrat"/>
                <a:sym typeface="Montserrat"/>
              </a:rPr>
              <a:t>title</a:t>
            </a:r>
            <a:r>
              <a:rPr b="1" i="0" lang="en-US" sz="1400" u="none" cap="none" strike="noStrike">
                <a:solidFill>
                  <a:schemeClr val="dk1"/>
                </a:solidFill>
                <a:latin typeface="Montserrat"/>
                <a:ea typeface="Montserrat"/>
                <a:cs typeface="Montserrat"/>
                <a:sym typeface="Montserrat"/>
              </a:rPr>
              <a:t>&gt;</a:t>
            </a:r>
            <a:endParaRPr b="1" i="0" sz="14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ontserrat"/>
                <a:ea typeface="Montserrat"/>
                <a:cs typeface="Montserrat"/>
                <a:sym typeface="Montserrat"/>
              </a:rPr>
              <a:t>  </a:t>
            </a:r>
            <a:r>
              <a:rPr b="1" i="0" lang="en-US" sz="1400" u="none" cap="none" strike="noStrike">
                <a:solidFill>
                  <a:schemeClr val="dk1"/>
                </a:solidFill>
                <a:latin typeface="Montserrat"/>
                <a:ea typeface="Montserrat"/>
                <a:cs typeface="Montserrat"/>
                <a:sym typeface="Montserrat"/>
              </a:rPr>
              <a:t>&lt;/</a:t>
            </a:r>
            <a:r>
              <a:rPr b="1" i="0" lang="en-US" sz="1400" u="none" cap="none" strike="noStrike">
                <a:solidFill>
                  <a:schemeClr val="accent1"/>
                </a:solidFill>
                <a:latin typeface="Montserrat"/>
                <a:ea typeface="Montserrat"/>
                <a:cs typeface="Montserrat"/>
                <a:sym typeface="Montserrat"/>
              </a:rPr>
              <a:t>head</a:t>
            </a:r>
            <a:r>
              <a:rPr b="1" i="0" lang="en-US" sz="1400" u="none" cap="none" strike="noStrike">
                <a:solidFill>
                  <a:schemeClr val="dk1"/>
                </a:solidFill>
                <a:latin typeface="Montserrat"/>
                <a:ea typeface="Montserrat"/>
                <a:cs typeface="Montserrat"/>
                <a:sym typeface="Montserrat"/>
              </a:rPr>
              <a:t>&gt;</a:t>
            </a:r>
            <a:endParaRPr b="1" i="0" sz="14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ontserrat"/>
                <a:ea typeface="Montserrat"/>
                <a:cs typeface="Montserrat"/>
                <a:sym typeface="Montserrat"/>
              </a:rPr>
              <a:t>  </a:t>
            </a:r>
            <a:r>
              <a:rPr b="1" i="0" lang="en-US" sz="1400" u="none" cap="none" strike="noStrike">
                <a:solidFill>
                  <a:schemeClr val="dk1"/>
                </a:solidFill>
                <a:latin typeface="Montserrat"/>
                <a:ea typeface="Montserrat"/>
                <a:cs typeface="Montserrat"/>
                <a:sym typeface="Montserrat"/>
              </a:rPr>
              <a:t>&lt;</a:t>
            </a:r>
            <a:r>
              <a:rPr b="1" i="0" lang="en-US" sz="1400" u="none" cap="none" strike="noStrike">
                <a:solidFill>
                  <a:schemeClr val="accent1"/>
                </a:solidFill>
                <a:latin typeface="Montserrat"/>
                <a:ea typeface="Montserrat"/>
                <a:cs typeface="Montserrat"/>
                <a:sym typeface="Montserrat"/>
              </a:rPr>
              <a:t>body</a:t>
            </a:r>
            <a:r>
              <a:rPr b="1" i="0" lang="en-US" sz="1400" u="none" cap="none" strike="noStrike">
                <a:solidFill>
                  <a:schemeClr val="dk1"/>
                </a:solidFill>
                <a:latin typeface="Montserrat"/>
                <a:ea typeface="Montserrat"/>
                <a:cs typeface="Montserrat"/>
                <a:sym typeface="Montserrat"/>
              </a:rPr>
              <a:t>&gt;</a:t>
            </a:r>
            <a:endParaRPr b="1" i="0" sz="1400" u="none" cap="none" strike="noStrike">
              <a:solidFill>
                <a:schemeClr val="dk1"/>
              </a:solidFill>
              <a:latin typeface="Montserrat"/>
              <a:ea typeface="Montserrat"/>
              <a:cs typeface="Montserrat"/>
              <a:sym typeface="Montserrat"/>
            </a:endParaRPr>
          </a:p>
          <a:p>
            <a:pPr indent="45720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Montserrat"/>
                <a:ea typeface="Montserrat"/>
                <a:cs typeface="Montserrat"/>
                <a:sym typeface="Montserrat"/>
              </a:rPr>
              <a:t>&lt;</a:t>
            </a:r>
            <a:r>
              <a:rPr b="1" i="0" lang="en-US" sz="1400" u="none" cap="none" strike="noStrike">
                <a:solidFill>
                  <a:schemeClr val="accent1"/>
                </a:solidFill>
                <a:latin typeface="Montserrat"/>
                <a:ea typeface="Montserrat"/>
                <a:cs typeface="Montserrat"/>
                <a:sym typeface="Montserrat"/>
              </a:rPr>
              <a:t>header</a:t>
            </a:r>
            <a:r>
              <a:rPr b="1" i="0" lang="en-US" sz="1400" u="none" cap="none" strike="noStrike">
                <a:solidFill>
                  <a:schemeClr val="dk1"/>
                </a:solidFill>
                <a:latin typeface="Montserrat"/>
                <a:ea typeface="Montserrat"/>
                <a:cs typeface="Montserrat"/>
                <a:sym typeface="Montserrat"/>
              </a:rPr>
              <a:t>&gt;</a:t>
            </a:r>
            <a:endParaRPr b="0" i="0" sz="1400" u="none" cap="none" strike="noStrike">
              <a:solidFill>
                <a:schemeClr val="dk1"/>
              </a:solidFill>
              <a:latin typeface="Montserrat"/>
              <a:ea typeface="Montserrat"/>
              <a:cs typeface="Montserrat"/>
              <a:sym typeface="Montserrat"/>
            </a:endParaRPr>
          </a:p>
          <a:p>
            <a:pPr indent="45720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Montserrat"/>
                <a:ea typeface="Montserrat"/>
                <a:cs typeface="Montserrat"/>
                <a:sym typeface="Montserrat"/>
              </a:rPr>
              <a:t>    &lt;</a:t>
            </a:r>
            <a:r>
              <a:rPr b="1" i="0" lang="en-US" sz="1400" u="none" cap="none" strike="noStrike">
                <a:solidFill>
                  <a:schemeClr val="accent1"/>
                </a:solidFill>
                <a:latin typeface="Montserrat"/>
                <a:ea typeface="Montserrat"/>
                <a:cs typeface="Montserrat"/>
                <a:sym typeface="Montserrat"/>
              </a:rPr>
              <a:t>ul</a:t>
            </a:r>
            <a:r>
              <a:rPr b="1" i="0" lang="en-US" sz="1400" u="none" cap="none" strike="noStrike">
                <a:solidFill>
                  <a:schemeClr val="dk1"/>
                </a:solidFill>
                <a:latin typeface="Montserrat"/>
                <a:ea typeface="Montserrat"/>
                <a:cs typeface="Montserrat"/>
                <a:sym typeface="Montserrat"/>
              </a:rPr>
              <a:t>&gt;</a:t>
            </a:r>
            <a:endParaRPr b="1" i="0" sz="1400" u="none" cap="none" strike="noStrike">
              <a:solidFill>
                <a:schemeClr val="dk1"/>
              </a:solidFill>
              <a:latin typeface="Montserrat"/>
              <a:ea typeface="Montserrat"/>
              <a:cs typeface="Montserrat"/>
              <a:sym typeface="Montserrat"/>
            </a:endParaRPr>
          </a:p>
          <a:p>
            <a:pPr indent="45720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Montserrat"/>
                <a:ea typeface="Montserrat"/>
                <a:cs typeface="Montserrat"/>
                <a:sym typeface="Montserrat"/>
              </a:rPr>
              <a:t>       &lt;</a:t>
            </a:r>
            <a:r>
              <a:rPr b="1" i="0" lang="en-US" sz="1400" u="none" cap="none" strike="noStrike">
                <a:solidFill>
                  <a:schemeClr val="accent1"/>
                </a:solidFill>
                <a:latin typeface="Montserrat"/>
                <a:ea typeface="Montserrat"/>
                <a:cs typeface="Montserrat"/>
                <a:sym typeface="Montserrat"/>
              </a:rPr>
              <a:t>li</a:t>
            </a:r>
            <a:r>
              <a:rPr b="1" i="0" lang="en-US" sz="1400" u="none" cap="none" strike="noStrike">
                <a:solidFill>
                  <a:schemeClr val="dk1"/>
                </a:solidFill>
                <a:latin typeface="Montserrat"/>
                <a:ea typeface="Montserrat"/>
                <a:cs typeface="Montserrat"/>
                <a:sym typeface="Montserrat"/>
              </a:rPr>
              <a:t>&gt;</a:t>
            </a:r>
            <a:r>
              <a:rPr b="0" i="0" lang="en-US" sz="1400" u="none" cap="none" strike="noStrike">
                <a:solidFill>
                  <a:schemeClr val="dk1"/>
                </a:solidFill>
                <a:latin typeface="Montserrat"/>
                <a:ea typeface="Montserrat"/>
                <a:cs typeface="Montserrat"/>
                <a:sym typeface="Montserrat"/>
              </a:rPr>
              <a:t>Menu item 1</a:t>
            </a:r>
            <a:r>
              <a:rPr b="1" i="0" lang="en-US" sz="1400" u="none" cap="none" strike="noStrike">
                <a:solidFill>
                  <a:schemeClr val="dk1"/>
                </a:solidFill>
                <a:latin typeface="Montserrat"/>
                <a:ea typeface="Montserrat"/>
                <a:cs typeface="Montserrat"/>
                <a:sym typeface="Montserrat"/>
              </a:rPr>
              <a:t>&lt;/</a:t>
            </a:r>
            <a:r>
              <a:rPr b="1" i="0" lang="en-US" sz="1400" u="none" cap="none" strike="noStrike">
                <a:solidFill>
                  <a:schemeClr val="accent1"/>
                </a:solidFill>
                <a:latin typeface="Montserrat"/>
                <a:ea typeface="Montserrat"/>
                <a:cs typeface="Montserrat"/>
                <a:sym typeface="Montserrat"/>
              </a:rPr>
              <a:t>li</a:t>
            </a:r>
            <a:r>
              <a:rPr b="1" i="0" lang="en-US" sz="1400" u="none" cap="none" strike="noStrike">
                <a:solidFill>
                  <a:schemeClr val="dk1"/>
                </a:solidFill>
                <a:latin typeface="Montserrat"/>
                <a:ea typeface="Montserrat"/>
                <a:cs typeface="Montserrat"/>
                <a:sym typeface="Montserrat"/>
              </a:rPr>
              <a:t>&gt;</a:t>
            </a:r>
            <a:endParaRPr b="1" i="0" sz="1400" u="none" cap="none" strike="noStrike">
              <a:solidFill>
                <a:schemeClr val="dk1"/>
              </a:solidFill>
              <a:latin typeface="Montserrat"/>
              <a:ea typeface="Montserrat"/>
              <a:cs typeface="Montserrat"/>
              <a:sym typeface="Montserrat"/>
            </a:endParaRPr>
          </a:p>
          <a:p>
            <a:pPr indent="45720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Montserrat"/>
                <a:ea typeface="Montserrat"/>
                <a:cs typeface="Montserrat"/>
                <a:sym typeface="Montserrat"/>
              </a:rPr>
              <a:t>       &lt;</a:t>
            </a:r>
            <a:r>
              <a:rPr b="1" i="0" lang="en-US" sz="1400" u="none" cap="none" strike="noStrike">
                <a:solidFill>
                  <a:schemeClr val="accent1"/>
                </a:solidFill>
                <a:latin typeface="Montserrat"/>
                <a:ea typeface="Montserrat"/>
                <a:cs typeface="Montserrat"/>
                <a:sym typeface="Montserrat"/>
              </a:rPr>
              <a:t>li</a:t>
            </a:r>
            <a:r>
              <a:rPr b="1" i="0" lang="en-US" sz="1400" u="none" cap="none" strike="noStrike">
                <a:solidFill>
                  <a:schemeClr val="dk1"/>
                </a:solidFill>
                <a:latin typeface="Montserrat"/>
                <a:ea typeface="Montserrat"/>
                <a:cs typeface="Montserrat"/>
                <a:sym typeface="Montserrat"/>
              </a:rPr>
              <a:t>&gt;</a:t>
            </a:r>
            <a:r>
              <a:rPr b="0" i="0" lang="en-US" sz="1400" u="none" cap="none" strike="noStrike">
                <a:solidFill>
                  <a:schemeClr val="dk1"/>
                </a:solidFill>
                <a:latin typeface="Montserrat"/>
                <a:ea typeface="Montserrat"/>
                <a:cs typeface="Montserrat"/>
                <a:sym typeface="Montserrat"/>
              </a:rPr>
              <a:t>Menu item 2</a:t>
            </a:r>
            <a:r>
              <a:rPr b="1" i="0" lang="en-US" sz="1400" u="none" cap="none" strike="noStrike">
                <a:solidFill>
                  <a:schemeClr val="dk1"/>
                </a:solidFill>
                <a:latin typeface="Montserrat"/>
                <a:ea typeface="Montserrat"/>
                <a:cs typeface="Montserrat"/>
                <a:sym typeface="Montserrat"/>
              </a:rPr>
              <a:t>&lt;/</a:t>
            </a:r>
            <a:r>
              <a:rPr b="1" i="0" lang="en-US" sz="1400" u="none" cap="none" strike="noStrike">
                <a:solidFill>
                  <a:schemeClr val="accent1"/>
                </a:solidFill>
                <a:latin typeface="Montserrat"/>
                <a:ea typeface="Montserrat"/>
                <a:cs typeface="Montserrat"/>
                <a:sym typeface="Montserrat"/>
              </a:rPr>
              <a:t>li</a:t>
            </a:r>
            <a:r>
              <a:rPr b="1" i="0" lang="en-US" sz="1400" u="none" cap="none" strike="noStrike">
                <a:solidFill>
                  <a:schemeClr val="dk1"/>
                </a:solidFill>
                <a:latin typeface="Montserrat"/>
                <a:ea typeface="Montserrat"/>
                <a:cs typeface="Montserrat"/>
                <a:sym typeface="Montserrat"/>
              </a:rPr>
              <a:t>&gt;</a:t>
            </a:r>
            <a:endParaRPr b="1" i="0" sz="1400" u="none" cap="none" strike="noStrike">
              <a:solidFill>
                <a:schemeClr val="dk1"/>
              </a:solidFill>
              <a:latin typeface="Montserrat"/>
              <a:ea typeface="Montserrat"/>
              <a:cs typeface="Montserrat"/>
              <a:sym typeface="Montserrat"/>
            </a:endParaRPr>
          </a:p>
          <a:p>
            <a:pPr indent="45720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Montserrat"/>
                <a:ea typeface="Montserrat"/>
                <a:cs typeface="Montserrat"/>
                <a:sym typeface="Montserrat"/>
              </a:rPr>
              <a:t>       &lt;</a:t>
            </a:r>
            <a:r>
              <a:rPr b="1" i="0" lang="en-US" sz="1400" u="none" cap="none" strike="noStrike">
                <a:solidFill>
                  <a:schemeClr val="accent1"/>
                </a:solidFill>
                <a:latin typeface="Montserrat"/>
                <a:ea typeface="Montserrat"/>
                <a:cs typeface="Montserrat"/>
                <a:sym typeface="Montserrat"/>
              </a:rPr>
              <a:t>li</a:t>
            </a:r>
            <a:r>
              <a:rPr b="1" i="0" lang="en-US" sz="1400" u="none" cap="none" strike="noStrike">
                <a:solidFill>
                  <a:schemeClr val="dk1"/>
                </a:solidFill>
                <a:latin typeface="Montserrat"/>
                <a:ea typeface="Montserrat"/>
                <a:cs typeface="Montserrat"/>
                <a:sym typeface="Montserrat"/>
              </a:rPr>
              <a:t>&gt;</a:t>
            </a:r>
            <a:r>
              <a:rPr b="0" i="0" lang="en-US" sz="1400" u="none" cap="none" strike="noStrike">
                <a:solidFill>
                  <a:schemeClr val="dk1"/>
                </a:solidFill>
                <a:latin typeface="Montserrat"/>
                <a:ea typeface="Montserrat"/>
                <a:cs typeface="Montserrat"/>
                <a:sym typeface="Montserrat"/>
              </a:rPr>
              <a:t>Menu item 3</a:t>
            </a:r>
            <a:r>
              <a:rPr b="1" i="0" lang="en-US" sz="1400" u="none" cap="none" strike="noStrike">
                <a:solidFill>
                  <a:schemeClr val="dk1"/>
                </a:solidFill>
                <a:latin typeface="Montserrat"/>
                <a:ea typeface="Montserrat"/>
                <a:cs typeface="Montserrat"/>
                <a:sym typeface="Montserrat"/>
              </a:rPr>
              <a:t>&lt;/</a:t>
            </a:r>
            <a:r>
              <a:rPr b="1" i="0" lang="en-US" sz="1400" u="none" cap="none" strike="noStrike">
                <a:solidFill>
                  <a:schemeClr val="accent1"/>
                </a:solidFill>
                <a:latin typeface="Montserrat"/>
                <a:ea typeface="Montserrat"/>
                <a:cs typeface="Montserrat"/>
                <a:sym typeface="Montserrat"/>
              </a:rPr>
              <a:t>li</a:t>
            </a:r>
            <a:r>
              <a:rPr b="1" i="0" lang="en-US" sz="1400" u="none" cap="none" strike="noStrike">
                <a:solidFill>
                  <a:schemeClr val="dk1"/>
                </a:solidFill>
                <a:latin typeface="Montserrat"/>
                <a:ea typeface="Montserrat"/>
                <a:cs typeface="Montserrat"/>
                <a:sym typeface="Montserrat"/>
              </a:rPr>
              <a:t>&gt;</a:t>
            </a:r>
            <a:endParaRPr b="1" i="0" sz="1400" u="none" cap="none" strike="noStrike">
              <a:solidFill>
                <a:schemeClr val="dk1"/>
              </a:solidFill>
              <a:latin typeface="Montserrat"/>
              <a:ea typeface="Montserrat"/>
              <a:cs typeface="Montserrat"/>
              <a:sym typeface="Montserrat"/>
            </a:endParaRPr>
          </a:p>
          <a:p>
            <a:pPr indent="45720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Montserrat"/>
                <a:ea typeface="Montserrat"/>
                <a:cs typeface="Montserrat"/>
                <a:sym typeface="Montserrat"/>
              </a:rPr>
              <a:t>    &lt;/</a:t>
            </a:r>
            <a:r>
              <a:rPr b="1" i="0" lang="en-US" sz="1400" u="none" cap="none" strike="noStrike">
                <a:solidFill>
                  <a:schemeClr val="accent1"/>
                </a:solidFill>
                <a:latin typeface="Montserrat"/>
                <a:ea typeface="Montserrat"/>
                <a:cs typeface="Montserrat"/>
                <a:sym typeface="Montserrat"/>
              </a:rPr>
              <a:t>ul</a:t>
            </a:r>
            <a:r>
              <a:rPr b="1" i="0" lang="en-US" sz="1400" u="none" cap="none" strike="noStrike">
                <a:solidFill>
                  <a:schemeClr val="dk1"/>
                </a:solidFill>
                <a:latin typeface="Montserrat"/>
                <a:ea typeface="Montserrat"/>
                <a:cs typeface="Montserrat"/>
                <a:sym typeface="Montserrat"/>
              </a:rPr>
              <a:t>&gt;</a:t>
            </a:r>
            <a:endParaRPr b="1" i="0" sz="1400" u="none" cap="none" strike="noStrike">
              <a:solidFill>
                <a:schemeClr val="dk1"/>
              </a:solidFill>
              <a:latin typeface="Montserrat"/>
              <a:ea typeface="Montserrat"/>
              <a:cs typeface="Montserrat"/>
              <a:sym typeface="Montserrat"/>
            </a:endParaRPr>
          </a:p>
          <a:p>
            <a:pPr indent="45720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Montserrat"/>
                <a:ea typeface="Montserrat"/>
                <a:cs typeface="Montserrat"/>
                <a:sym typeface="Montserrat"/>
              </a:rPr>
              <a:t>&lt;/</a:t>
            </a:r>
            <a:r>
              <a:rPr b="1" i="0" lang="en-US" sz="1400" u="none" cap="none" strike="noStrike">
                <a:solidFill>
                  <a:schemeClr val="accent1"/>
                </a:solidFill>
                <a:latin typeface="Montserrat"/>
                <a:ea typeface="Montserrat"/>
                <a:cs typeface="Montserrat"/>
                <a:sym typeface="Montserrat"/>
              </a:rPr>
              <a:t>header</a:t>
            </a:r>
            <a:r>
              <a:rPr b="1" i="0" lang="en-US" sz="1400" u="none" cap="none" strike="noStrike">
                <a:solidFill>
                  <a:schemeClr val="dk1"/>
                </a:solidFill>
                <a:latin typeface="Montserrat"/>
                <a:ea typeface="Montserrat"/>
                <a:cs typeface="Montserrat"/>
                <a:sym typeface="Montserrat"/>
              </a:rPr>
              <a:t>&gt;</a:t>
            </a:r>
            <a:endParaRPr b="1" i="0" sz="1400" u="none" cap="none" strike="noStrike">
              <a:solidFill>
                <a:schemeClr val="dk1"/>
              </a:solidFill>
              <a:latin typeface="Montserrat"/>
              <a:ea typeface="Montserrat"/>
              <a:cs typeface="Montserrat"/>
              <a:sym typeface="Montserrat"/>
            </a:endParaRPr>
          </a:p>
          <a:p>
            <a:pPr indent="45720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Montserrat"/>
                <a:ea typeface="Montserrat"/>
                <a:cs typeface="Montserrat"/>
                <a:sym typeface="Montserrat"/>
              </a:rPr>
              <a:t>&lt;</a:t>
            </a:r>
            <a:r>
              <a:rPr b="1" i="0" lang="en-US" sz="1400" u="none" cap="none" strike="noStrike">
                <a:solidFill>
                  <a:schemeClr val="accent1"/>
                </a:solidFill>
                <a:latin typeface="Montserrat"/>
                <a:ea typeface="Montserrat"/>
                <a:cs typeface="Montserrat"/>
                <a:sym typeface="Montserrat"/>
              </a:rPr>
              <a:t>article</a:t>
            </a:r>
            <a:r>
              <a:rPr b="1" i="0" lang="en-US" sz="1400" u="none" cap="none" strike="noStrike">
                <a:solidFill>
                  <a:schemeClr val="dk1"/>
                </a:solidFill>
                <a:latin typeface="Montserrat"/>
                <a:ea typeface="Montserrat"/>
                <a:cs typeface="Montserrat"/>
                <a:sym typeface="Montserrat"/>
              </a:rPr>
              <a:t>&gt;</a:t>
            </a:r>
            <a:endParaRPr b="0" i="0" sz="1400" u="none" cap="none" strike="noStrike">
              <a:solidFill>
                <a:schemeClr val="dk1"/>
              </a:solidFill>
              <a:latin typeface="Montserrat"/>
              <a:ea typeface="Montserrat"/>
              <a:cs typeface="Montserrat"/>
              <a:sym typeface="Montserrat"/>
            </a:endParaRPr>
          </a:p>
          <a:p>
            <a:pPr indent="45720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Montserrat"/>
                <a:ea typeface="Montserrat"/>
                <a:cs typeface="Montserrat"/>
                <a:sym typeface="Montserrat"/>
              </a:rPr>
              <a:t>    &lt;</a:t>
            </a:r>
            <a:r>
              <a:rPr b="1" i="0" lang="en-US" sz="1400" u="none" cap="none" strike="noStrike">
                <a:solidFill>
                  <a:schemeClr val="accent1"/>
                </a:solidFill>
                <a:latin typeface="Montserrat"/>
                <a:ea typeface="Montserrat"/>
                <a:cs typeface="Montserrat"/>
                <a:sym typeface="Montserrat"/>
              </a:rPr>
              <a:t>h1</a:t>
            </a:r>
            <a:r>
              <a:rPr b="1" i="0" lang="en-US" sz="1400" u="none" cap="none" strike="noStrike">
                <a:solidFill>
                  <a:schemeClr val="dk1"/>
                </a:solidFill>
                <a:latin typeface="Montserrat"/>
                <a:ea typeface="Montserrat"/>
                <a:cs typeface="Montserrat"/>
                <a:sym typeface="Montserrat"/>
              </a:rPr>
              <a:t>&gt;</a:t>
            </a:r>
            <a:r>
              <a:rPr b="0" i="0" lang="en-US" sz="1400" u="none" cap="none" strike="noStrike">
                <a:solidFill>
                  <a:schemeClr val="dk1"/>
                </a:solidFill>
                <a:latin typeface="Montserrat"/>
                <a:ea typeface="Montserrat"/>
                <a:cs typeface="Montserrat"/>
                <a:sym typeface="Montserrat"/>
              </a:rPr>
              <a:t>Heading</a:t>
            </a:r>
            <a:r>
              <a:rPr b="1" i="0" lang="en-US" sz="1400" u="none" cap="none" strike="noStrike">
                <a:solidFill>
                  <a:schemeClr val="dk1"/>
                </a:solidFill>
                <a:latin typeface="Montserrat"/>
                <a:ea typeface="Montserrat"/>
                <a:cs typeface="Montserrat"/>
                <a:sym typeface="Montserrat"/>
              </a:rPr>
              <a:t>&lt;/</a:t>
            </a:r>
            <a:r>
              <a:rPr b="1" i="0" lang="en-US" sz="1400" u="none" cap="none" strike="noStrike">
                <a:solidFill>
                  <a:schemeClr val="accent1"/>
                </a:solidFill>
                <a:latin typeface="Montserrat"/>
                <a:ea typeface="Montserrat"/>
                <a:cs typeface="Montserrat"/>
                <a:sym typeface="Montserrat"/>
              </a:rPr>
              <a:t>h1</a:t>
            </a:r>
            <a:r>
              <a:rPr b="1" i="0" lang="en-US" sz="1400" u="none" cap="none" strike="noStrike">
                <a:solidFill>
                  <a:schemeClr val="dk1"/>
                </a:solidFill>
                <a:latin typeface="Montserrat"/>
                <a:ea typeface="Montserrat"/>
                <a:cs typeface="Montserrat"/>
                <a:sym typeface="Montserrat"/>
              </a:rPr>
              <a:t>&gt;</a:t>
            </a:r>
            <a:endParaRPr b="1" i="0" sz="14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ontserrat"/>
                <a:ea typeface="Montserrat"/>
                <a:cs typeface="Montserrat"/>
                <a:sym typeface="Montserrat"/>
              </a:rPr>
              <a:t>   	    </a:t>
            </a:r>
            <a:r>
              <a:rPr b="1" i="0" lang="en-US" sz="1400" u="none" cap="none" strike="noStrike">
                <a:solidFill>
                  <a:schemeClr val="dk1"/>
                </a:solidFill>
                <a:latin typeface="Montserrat"/>
                <a:ea typeface="Montserrat"/>
                <a:cs typeface="Montserrat"/>
                <a:sym typeface="Montserrat"/>
              </a:rPr>
              <a:t>&lt;</a:t>
            </a:r>
            <a:r>
              <a:rPr b="1" i="0" lang="en-US" sz="1400" u="none" cap="none" strike="noStrike">
                <a:solidFill>
                  <a:schemeClr val="accent1"/>
                </a:solidFill>
                <a:latin typeface="Montserrat"/>
                <a:ea typeface="Montserrat"/>
                <a:cs typeface="Montserrat"/>
                <a:sym typeface="Montserrat"/>
              </a:rPr>
              <a:t>p</a:t>
            </a:r>
            <a:r>
              <a:rPr b="1" i="0" lang="en-US" sz="1400" u="none" cap="none" strike="noStrike">
                <a:solidFill>
                  <a:schemeClr val="dk1"/>
                </a:solidFill>
                <a:latin typeface="Montserrat"/>
                <a:ea typeface="Montserrat"/>
                <a:cs typeface="Montserrat"/>
                <a:sym typeface="Montserrat"/>
              </a:rPr>
              <a:t>&gt;</a:t>
            </a:r>
            <a:r>
              <a:rPr b="0" i="0" lang="en-US" sz="1400" u="none" cap="none" strike="noStrike">
                <a:solidFill>
                  <a:schemeClr val="dk1"/>
                </a:solidFill>
                <a:latin typeface="Montserrat"/>
                <a:ea typeface="Montserrat"/>
                <a:cs typeface="Montserrat"/>
                <a:sym typeface="Montserrat"/>
              </a:rPr>
              <a:t>Paragraph of text.</a:t>
            </a:r>
            <a:r>
              <a:rPr b="1" i="0" lang="en-US" sz="1400" u="none" cap="none" strike="noStrike">
                <a:solidFill>
                  <a:schemeClr val="dk1"/>
                </a:solidFill>
                <a:latin typeface="Montserrat"/>
                <a:ea typeface="Montserrat"/>
                <a:cs typeface="Montserrat"/>
                <a:sym typeface="Montserrat"/>
              </a:rPr>
              <a:t>&lt;/</a:t>
            </a:r>
            <a:r>
              <a:rPr b="1" i="0" lang="en-US" sz="1400" u="none" cap="none" strike="noStrike">
                <a:solidFill>
                  <a:schemeClr val="accent1"/>
                </a:solidFill>
                <a:latin typeface="Montserrat"/>
                <a:ea typeface="Montserrat"/>
                <a:cs typeface="Montserrat"/>
                <a:sym typeface="Montserrat"/>
              </a:rPr>
              <a:t>p</a:t>
            </a:r>
            <a:r>
              <a:rPr b="1" i="0" lang="en-US" sz="1400" u="none" cap="none" strike="noStrike">
                <a:solidFill>
                  <a:schemeClr val="dk1"/>
                </a:solidFill>
                <a:latin typeface="Montserrat"/>
                <a:ea typeface="Montserrat"/>
                <a:cs typeface="Montserrat"/>
                <a:sym typeface="Montserrat"/>
              </a:rPr>
              <a:t>&gt;</a:t>
            </a:r>
            <a:endParaRPr b="1" i="0" sz="1400" u="none" cap="none" strike="noStrike">
              <a:solidFill>
                <a:schemeClr val="dk1"/>
              </a:solidFill>
              <a:latin typeface="Montserrat"/>
              <a:ea typeface="Montserrat"/>
              <a:cs typeface="Montserrat"/>
              <a:sym typeface="Montserrat"/>
            </a:endParaRPr>
          </a:p>
          <a:p>
            <a:pPr indent="45720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Montserrat"/>
                <a:ea typeface="Montserrat"/>
                <a:cs typeface="Montserrat"/>
                <a:sym typeface="Montserrat"/>
              </a:rPr>
              <a:t>&lt;/</a:t>
            </a:r>
            <a:r>
              <a:rPr b="1" i="0" lang="en-US" sz="1400" u="none" cap="none" strike="noStrike">
                <a:solidFill>
                  <a:schemeClr val="accent1"/>
                </a:solidFill>
                <a:latin typeface="Montserrat"/>
                <a:ea typeface="Montserrat"/>
                <a:cs typeface="Montserrat"/>
                <a:sym typeface="Montserrat"/>
              </a:rPr>
              <a:t>article</a:t>
            </a:r>
            <a:r>
              <a:rPr b="1" i="0" lang="en-US" sz="1400" u="none" cap="none" strike="noStrike">
                <a:solidFill>
                  <a:schemeClr val="dk1"/>
                </a:solidFill>
                <a:latin typeface="Montserrat"/>
                <a:ea typeface="Montserrat"/>
                <a:cs typeface="Montserrat"/>
                <a:sym typeface="Montserrat"/>
              </a:rPr>
              <a:t>&gt;</a:t>
            </a:r>
            <a:endParaRPr b="1" i="0" sz="14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ontserrat"/>
                <a:ea typeface="Montserrat"/>
                <a:cs typeface="Montserrat"/>
                <a:sym typeface="Montserrat"/>
              </a:rPr>
              <a:t>  </a:t>
            </a:r>
            <a:r>
              <a:rPr b="1" i="0" lang="en-US" sz="1400" u="none" cap="none" strike="noStrike">
                <a:solidFill>
                  <a:schemeClr val="dk1"/>
                </a:solidFill>
                <a:latin typeface="Montserrat"/>
                <a:ea typeface="Montserrat"/>
                <a:cs typeface="Montserrat"/>
                <a:sym typeface="Montserrat"/>
              </a:rPr>
              <a:t>&lt;/</a:t>
            </a:r>
            <a:r>
              <a:rPr b="1" i="0" lang="en-US" sz="1400" u="none" cap="none" strike="noStrike">
                <a:solidFill>
                  <a:schemeClr val="accent1"/>
                </a:solidFill>
                <a:latin typeface="Montserrat"/>
                <a:ea typeface="Montserrat"/>
                <a:cs typeface="Montserrat"/>
                <a:sym typeface="Montserrat"/>
              </a:rPr>
              <a:t>body</a:t>
            </a:r>
            <a:r>
              <a:rPr b="1" i="0" lang="en-US" sz="1400" u="none" cap="none" strike="noStrike">
                <a:solidFill>
                  <a:schemeClr val="dk1"/>
                </a:solidFill>
                <a:latin typeface="Montserrat"/>
                <a:ea typeface="Montserrat"/>
                <a:cs typeface="Montserrat"/>
                <a:sym typeface="Montserrat"/>
              </a:rPr>
              <a:t>&gt;</a:t>
            </a:r>
            <a:endParaRPr b="1" i="0" sz="14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Montserrat"/>
                <a:ea typeface="Montserrat"/>
                <a:cs typeface="Montserrat"/>
                <a:sym typeface="Montserrat"/>
              </a:rPr>
              <a:t>&lt;/</a:t>
            </a:r>
            <a:r>
              <a:rPr b="1" i="0" lang="en-US" sz="1400" u="none" cap="none" strike="noStrike">
                <a:solidFill>
                  <a:schemeClr val="accent1"/>
                </a:solidFill>
                <a:latin typeface="Montserrat"/>
                <a:ea typeface="Montserrat"/>
                <a:cs typeface="Montserrat"/>
                <a:sym typeface="Montserrat"/>
              </a:rPr>
              <a:t>html</a:t>
            </a:r>
            <a:r>
              <a:rPr b="1" i="0" lang="en-US" sz="1400" u="none" cap="none" strike="noStrike">
                <a:solidFill>
                  <a:schemeClr val="dk1"/>
                </a:solidFill>
                <a:latin typeface="Montserrat"/>
                <a:ea typeface="Montserrat"/>
                <a:cs typeface="Montserrat"/>
                <a:sym typeface="Montserrat"/>
              </a:rPr>
              <a:t>&gt;</a:t>
            </a:r>
            <a:endParaRPr b="1" i="0" sz="1400" u="none" cap="none" strike="noStrike">
              <a:solidFill>
                <a:schemeClr val="dk1"/>
              </a:solidFill>
              <a:latin typeface="Montserrat"/>
              <a:ea typeface="Montserrat"/>
              <a:cs typeface="Montserrat"/>
              <a:sym typeface="Montserrat"/>
            </a:endParaRPr>
          </a:p>
        </p:txBody>
      </p:sp>
      <p:pic>
        <p:nvPicPr>
          <p:cNvPr id="175" name="Google Shape;175;g123c2184c1e_0_136"/>
          <p:cNvPicPr preferRelativeResize="0"/>
          <p:nvPr/>
        </p:nvPicPr>
        <p:blipFill rotWithShape="1">
          <a:blip r:embed="rId4">
            <a:alphaModFix/>
          </a:blip>
          <a:srcRect b="0" l="0" r="0" t="0"/>
          <a:stretch/>
        </p:blipFill>
        <p:spPr>
          <a:xfrm>
            <a:off x="743975" y="1797050"/>
            <a:ext cx="5596389" cy="3730926"/>
          </a:xfrm>
          <a:prstGeom prst="rect">
            <a:avLst/>
          </a:prstGeom>
          <a:noFill/>
          <a:ln>
            <a:noFill/>
          </a:ln>
        </p:spPr>
      </p:pic>
      <p:sp>
        <p:nvSpPr>
          <p:cNvPr id="176" name="Google Shape;176;g123c2184c1e_0_136"/>
          <p:cNvSpPr txBox="1"/>
          <p:nvPr/>
        </p:nvSpPr>
        <p:spPr>
          <a:xfrm>
            <a:off x="744550" y="5527975"/>
            <a:ext cx="6152700" cy="58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300" u="none" cap="none" strike="noStrike">
                <a:solidFill>
                  <a:schemeClr val="dk1"/>
                </a:solidFill>
                <a:latin typeface="Montserrat"/>
                <a:ea typeface="Montserrat"/>
                <a:cs typeface="Montserrat"/>
                <a:sym typeface="Montserrat"/>
              </a:rPr>
              <a:t>Sākot ar dokumenta sakni (root), kas vienmēr būs </a:t>
            </a:r>
            <a:r>
              <a:rPr b="1" i="0" lang="en-US" sz="1300" u="none" cap="none" strike="noStrike">
                <a:solidFill>
                  <a:schemeClr val="dk1"/>
                </a:solidFill>
                <a:latin typeface="Montserrat"/>
                <a:ea typeface="Montserrat"/>
                <a:cs typeface="Montserrat"/>
                <a:sym typeface="Montserrat"/>
              </a:rPr>
              <a:t>&lt;</a:t>
            </a:r>
            <a:r>
              <a:rPr b="1" i="0" lang="en-US" sz="1300" u="none" cap="none" strike="noStrike">
                <a:solidFill>
                  <a:schemeClr val="accent1"/>
                </a:solidFill>
                <a:latin typeface="Montserrat"/>
                <a:ea typeface="Montserrat"/>
                <a:cs typeface="Montserrat"/>
                <a:sym typeface="Montserrat"/>
              </a:rPr>
              <a:t>html</a:t>
            </a:r>
            <a:r>
              <a:rPr b="1" i="0" lang="en-US" sz="1300" u="none" cap="none" strike="noStrike">
                <a:solidFill>
                  <a:schemeClr val="dk1"/>
                </a:solidFill>
                <a:latin typeface="Montserrat"/>
                <a:ea typeface="Montserrat"/>
                <a:cs typeface="Montserrat"/>
                <a:sym typeface="Montserrat"/>
              </a:rPr>
              <a:t>&gt;&lt;/</a:t>
            </a:r>
            <a:r>
              <a:rPr b="1" i="0" lang="en-US" sz="1300" u="none" cap="none" strike="noStrike">
                <a:solidFill>
                  <a:schemeClr val="accent1"/>
                </a:solidFill>
                <a:latin typeface="Montserrat"/>
                <a:ea typeface="Montserrat"/>
                <a:cs typeface="Montserrat"/>
                <a:sym typeface="Montserrat"/>
              </a:rPr>
              <a:t>html</a:t>
            </a:r>
            <a:r>
              <a:rPr b="1" i="0" lang="en-US" sz="1300" u="none" cap="none" strike="noStrike">
                <a:solidFill>
                  <a:schemeClr val="dk1"/>
                </a:solidFill>
                <a:latin typeface="Montserrat"/>
                <a:ea typeface="Montserrat"/>
                <a:cs typeface="Montserrat"/>
                <a:sym typeface="Montserrat"/>
              </a:rPr>
              <a:t>&gt; </a:t>
            </a:r>
            <a:r>
              <a:rPr b="0" i="0" lang="en-US" sz="1300" u="none" cap="none" strike="noStrike">
                <a:solidFill>
                  <a:schemeClr val="dk1"/>
                </a:solidFill>
                <a:latin typeface="Montserrat"/>
                <a:ea typeface="Montserrat"/>
                <a:cs typeface="Montserrat"/>
                <a:sym typeface="Montserrat"/>
              </a:rPr>
              <a:t>elements, pārlūkprogramma izveido DOM.</a:t>
            </a:r>
            <a:endParaRPr b="0" i="0" sz="1300" u="none" cap="none" strike="noStrike">
              <a:solidFill>
                <a:schemeClr val="dk1"/>
              </a:solidFill>
              <a:latin typeface="Montserrat"/>
              <a:ea typeface="Montserrat"/>
              <a:cs typeface="Montserrat"/>
              <a:sym typeface="Montserrat"/>
            </a:endParaRPr>
          </a:p>
        </p:txBody>
      </p:sp>
      <p:cxnSp>
        <p:nvCxnSpPr>
          <p:cNvPr id="177" name="Google Shape;177;g123c2184c1e_0_136"/>
          <p:cNvCxnSpPr/>
          <p:nvPr/>
        </p:nvCxnSpPr>
        <p:spPr>
          <a:xfrm flipH="1" rot="10800000">
            <a:off x="3395625" y="2069650"/>
            <a:ext cx="4673700" cy="114600"/>
          </a:xfrm>
          <a:prstGeom prst="straightConnector1">
            <a:avLst/>
          </a:prstGeom>
          <a:noFill/>
          <a:ln cap="flat" cmpd="sng" w="9525">
            <a:solidFill>
              <a:srgbClr val="FF00FF"/>
            </a:solidFill>
            <a:prstDash val="solid"/>
            <a:round/>
            <a:headEnd len="med" w="med" type="none"/>
            <a:tailEnd len="med" w="med" type="triangle"/>
          </a:ln>
        </p:spPr>
      </p:cxnSp>
      <p:cxnSp>
        <p:nvCxnSpPr>
          <p:cNvPr id="178" name="Google Shape;178;g123c2184c1e_0_136"/>
          <p:cNvCxnSpPr/>
          <p:nvPr/>
        </p:nvCxnSpPr>
        <p:spPr>
          <a:xfrm>
            <a:off x="4540200" y="2718400"/>
            <a:ext cx="3586500" cy="190800"/>
          </a:xfrm>
          <a:prstGeom prst="straightConnector1">
            <a:avLst/>
          </a:prstGeom>
          <a:noFill/>
          <a:ln cap="flat" cmpd="sng" w="9525">
            <a:solidFill>
              <a:srgbClr val="FF00FF"/>
            </a:solidFill>
            <a:prstDash val="solid"/>
            <a:round/>
            <a:headEnd len="med" w="med" type="none"/>
            <a:tailEnd len="med" w="med" type="triangle"/>
          </a:ln>
        </p:spPr>
      </p:cxnSp>
      <p:cxnSp>
        <p:nvCxnSpPr>
          <p:cNvPr id="179" name="Google Shape;179;g123c2184c1e_0_136"/>
          <p:cNvCxnSpPr/>
          <p:nvPr/>
        </p:nvCxnSpPr>
        <p:spPr>
          <a:xfrm>
            <a:off x="5522650" y="3233475"/>
            <a:ext cx="2994900" cy="1325700"/>
          </a:xfrm>
          <a:prstGeom prst="straightConnector1">
            <a:avLst/>
          </a:prstGeom>
          <a:noFill/>
          <a:ln cap="flat" cmpd="sng" w="9525">
            <a:solidFill>
              <a:srgbClr val="FF00FF"/>
            </a:solidFill>
            <a:prstDash val="solid"/>
            <a:round/>
            <a:headEnd len="med" w="med" type="none"/>
            <a:tailEnd len="med" w="med" type="triangle"/>
          </a:ln>
        </p:spPr>
      </p:cxnSp>
      <p:cxnSp>
        <p:nvCxnSpPr>
          <p:cNvPr id="180" name="Google Shape;180;g123c2184c1e_0_136"/>
          <p:cNvCxnSpPr/>
          <p:nvPr/>
        </p:nvCxnSpPr>
        <p:spPr>
          <a:xfrm>
            <a:off x="5866025" y="3843925"/>
            <a:ext cx="2880600" cy="1192200"/>
          </a:xfrm>
          <a:prstGeom prst="straightConnector1">
            <a:avLst/>
          </a:prstGeom>
          <a:noFill/>
          <a:ln cap="flat" cmpd="sng" w="9525">
            <a:solidFill>
              <a:srgbClr val="FF00FF"/>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4" name="Shape 184"/>
        <p:cNvGrpSpPr/>
        <p:nvPr/>
      </p:nvGrpSpPr>
      <p:grpSpPr>
        <a:xfrm>
          <a:off x="0" y="0"/>
          <a:ext cx="0" cy="0"/>
          <a:chOff x="0" y="0"/>
          <a:chExt cx="0" cy="0"/>
        </a:xfrm>
      </p:grpSpPr>
      <p:sp>
        <p:nvSpPr>
          <p:cNvPr id="185" name="Google Shape;185;gf3dfed8730_0_1"/>
          <p:cNvSpPr txBox="1"/>
          <p:nvPr>
            <p:ph idx="11" type="ftr"/>
          </p:nvPr>
        </p:nvSpPr>
        <p:spPr>
          <a:xfrm>
            <a:off x="7612540" y="1079990"/>
            <a:ext cx="4114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FRONTEND mājaslapas izstrāde</a:t>
            </a:r>
            <a:endParaRPr/>
          </a:p>
        </p:txBody>
      </p:sp>
      <p:sp>
        <p:nvSpPr>
          <p:cNvPr id="186" name="Google Shape;186;gf3dfed8730_0_1"/>
          <p:cNvSpPr txBox="1"/>
          <p:nvPr>
            <p:ph idx="12" type="sldNum"/>
          </p:nvPr>
        </p:nvSpPr>
        <p:spPr>
          <a:xfrm>
            <a:off x="9321800" y="6421005"/>
            <a:ext cx="2743200" cy="3651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87" name="Google Shape;187;gf3dfed8730_0_1"/>
          <p:cNvSpPr txBox="1"/>
          <p:nvPr/>
        </p:nvSpPr>
        <p:spPr>
          <a:xfrm>
            <a:off x="743975" y="741400"/>
            <a:ext cx="8359200" cy="727200"/>
          </a:xfrm>
          <a:prstGeom prst="rect">
            <a:avLst/>
          </a:prstGeom>
          <a:noFill/>
          <a:ln>
            <a:noFill/>
          </a:ln>
        </p:spPr>
        <p:txBody>
          <a:bodyPr anchorCtr="0" anchor="ctr" bIns="45700" lIns="91425" spcFirstLastPara="1" rIns="91425" wrap="square" tIns="45700">
            <a:normAutofit/>
          </a:bodyPr>
          <a:lstStyle/>
          <a:p>
            <a:pPr indent="0" lvl="0" marL="0" marR="0" rtl="0" algn="l">
              <a:lnSpc>
                <a:spcPct val="70000"/>
              </a:lnSpc>
              <a:spcBef>
                <a:spcPts val="0"/>
              </a:spcBef>
              <a:spcAft>
                <a:spcPts val="0"/>
              </a:spcAft>
              <a:buClr>
                <a:srgbClr val="000000"/>
              </a:buClr>
              <a:buSzPts val="2960"/>
              <a:buFont typeface="Arial"/>
              <a:buNone/>
            </a:pPr>
            <a:r>
              <a:rPr b="0" i="0" lang="en-US" sz="2760" u="none" cap="none" strike="noStrike">
                <a:solidFill>
                  <a:schemeClr val="accent1"/>
                </a:solidFill>
                <a:latin typeface="Montserrat SemiBold"/>
                <a:ea typeface="Montserrat SemiBold"/>
                <a:cs typeface="Montserrat SemiBold"/>
                <a:sym typeface="Montserrat SemiBold"/>
              </a:rPr>
              <a:t>CSSOM (CSS Object Model) un Render Tree</a:t>
            </a:r>
            <a:endParaRPr b="0" i="0" sz="2360" u="none" cap="none" strike="noStrike">
              <a:solidFill>
                <a:srgbClr val="297DC1"/>
              </a:solidFill>
              <a:latin typeface="Montserrat SemiBold"/>
              <a:ea typeface="Montserrat SemiBold"/>
              <a:cs typeface="Montserrat SemiBold"/>
              <a:sym typeface="Montserrat SemiBold"/>
            </a:endParaRPr>
          </a:p>
        </p:txBody>
      </p:sp>
      <p:pic>
        <p:nvPicPr>
          <p:cNvPr id="188" name="Google Shape;188;gf3dfed8730_0_1"/>
          <p:cNvPicPr preferRelativeResize="0"/>
          <p:nvPr/>
        </p:nvPicPr>
        <p:blipFill rotWithShape="1">
          <a:blip r:embed="rId4">
            <a:alphaModFix/>
          </a:blip>
          <a:srcRect b="0" l="0" r="0" t="0"/>
          <a:stretch/>
        </p:blipFill>
        <p:spPr>
          <a:xfrm>
            <a:off x="322525" y="3866775"/>
            <a:ext cx="11379200" cy="2133600"/>
          </a:xfrm>
          <a:prstGeom prst="rect">
            <a:avLst/>
          </a:prstGeom>
          <a:noFill/>
          <a:ln>
            <a:noFill/>
          </a:ln>
        </p:spPr>
      </p:pic>
      <p:sp>
        <p:nvSpPr>
          <p:cNvPr id="189" name="Google Shape;189;gf3dfed8730_0_1"/>
          <p:cNvSpPr txBox="1"/>
          <p:nvPr/>
        </p:nvSpPr>
        <p:spPr>
          <a:xfrm>
            <a:off x="743975" y="1797050"/>
            <a:ext cx="10536300" cy="2185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lang="en-US" sz="1300">
                <a:solidFill>
                  <a:schemeClr val="dk1"/>
                </a:solidFill>
                <a:latin typeface="Montserrat"/>
                <a:ea typeface="Montserrat"/>
                <a:cs typeface="Montserrat"/>
                <a:sym typeface="Montserrat"/>
              </a:rPr>
              <a:t>3.</a:t>
            </a:r>
            <a:r>
              <a:rPr lang="en-US" sz="1300">
                <a:solidFill>
                  <a:schemeClr val="dk1"/>
                </a:solidFill>
                <a:latin typeface="Montserrat"/>
                <a:ea typeface="Montserrat"/>
                <a:cs typeface="Montserrat"/>
                <a:sym typeface="Montserrat"/>
              </a:rPr>
              <a:t> </a:t>
            </a:r>
            <a:r>
              <a:rPr b="1" i="0" lang="en-US" sz="1300" u="none" cap="none" strike="noStrike">
                <a:solidFill>
                  <a:schemeClr val="dk1"/>
                </a:solidFill>
                <a:latin typeface="Montserrat"/>
                <a:ea typeface="Montserrat"/>
                <a:cs typeface="Montserrat"/>
                <a:sym typeface="Montserrat"/>
              </a:rPr>
              <a:t>CSSOM</a:t>
            </a:r>
            <a:r>
              <a:rPr b="0" i="0" lang="en-US" sz="1300" u="none" cap="none" strike="noStrike">
                <a:solidFill>
                  <a:schemeClr val="dk1"/>
                </a:solidFill>
                <a:latin typeface="Montserrat"/>
                <a:ea typeface="Montserrat"/>
                <a:cs typeface="Montserrat"/>
                <a:sym typeface="Montserrat"/>
              </a:rPr>
              <a:t> (CSS Object Model) - līdzīgi kā tiek iegūts DOM, izmantojot CSS tiek izveidota objektu struktūra mājaslapas vizuālajam noformējumam.</a:t>
            </a:r>
            <a:endParaRPr b="0" i="0" sz="13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rPr b="0" i="0" lang="en-US" sz="1300" u="none" cap="none" strike="noStrike">
                <a:solidFill>
                  <a:schemeClr val="dk1"/>
                </a:solidFill>
                <a:latin typeface="Montserrat"/>
                <a:ea typeface="Montserrat"/>
                <a:cs typeface="Montserrat"/>
                <a:sym typeface="Montserrat"/>
              </a:rPr>
              <a:t>Atšķirībā no DOM, tā izveide nav inkrementāla un jebkādas turpmāk</a:t>
            </a:r>
            <a:r>
              <a:rPr lang="en-US" sz="1300">
                <a:solidFill>
                  <a:schemeClr val="dk1"/>
                </a:solidFill>
                <a:latin typeface="Montserrat"/>
                <a:ea typeface="Montserrat"/>
                <a:cs typeface="Montserrat"/>
                <a:sym typeface="Montserrat"/>
              </a:rPr>
              <a:t>a</a:t>
            </a:r>
            <a:r>
              <a:rPr b="0" i="0" lang="en-US" sz="1300" u="none" cap="none" strike="noStrike">
                <a:solidFill>
                  <a:schemeClr val="dk1"/>
                </a:solidFill>
                <a:latin typeface="Montserrat"/>
                <a:ea typeface="Montserrat"/>
                <a:cs typeface="Montserrat"/>
                <a:sym typeface="Montserrat"/>
              </a:rPr>
              <a:t> parsēšanas darbību izpilde tiek bloķēta līdz CSSOM ir izveidots.</a:t>
            </a:r>
            <a:endParaRPr b="0" i="0" sz="13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t/>
            </a:r>
            <a:endParaRPr b="0" i="0" sz="13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rPr b="1" lang="en-US" sz="1300">
                <a:solidFill>
                  <a:schemeClr val="dk1"/>
                </a:solidFill>
                <a:latin typeface="Montserrat"/>
                <a:ea typeface="Montserrat"/>
                <a:cs typeface="Montserrat"/>
                <a:sym typeface="Montserrat"/>
              </a:rPr>
              <a:t>4. </a:t>
            </a:r>
            <a:r>
              <a:rPr b="1" i="0" lang="en-US" sz="1300" u="none" cap="none" strike="noStrike">
                <a:solidFill>
                  <a:schemeClr val="dk1"/>
                </a:solidFill>
                <a:latin typeface="Montserrat"/>
                <a:ea typeface="Montserrat"/>
                <a:cs typeface="Montserrat"/>
                <a:sym typeface="Montserrat"/>
              </a:rPr>
              <a:t>Render tree</a:t>
            </a:r>
            <a:r>
              <a:rPr b="0" i="0" lang="en-US" sz="1300" u="none" cap="none" strike="noStrike">
                <a:solidFill>
                  <a:schemeClr val="dk1"/>
                </a:solidFill>
                <a:latin typeface="Montserrat"/>
                <a:ea typeface="Montserrat"/>
                <a:cs typeface="Montserrat"/>
                <a:sym typeface="Montserrat"/>
              </a:rPr>
              <a:t> - apvienojot DOM un CSSOM objektu struktūras, pārlūkprogramma izveido jaunu struktūru, kur CSS noformējums ir sasaistīts ar attiecīgajiem HTML elementiem. Render tree tiek iekļauti tikai redzamie elementi - kādam HTML elementam var būt piešķirts noformējams, ka tas nav redzams - šis elements netiek iekļauts render tree.</a:t>
            </a:r>
            <a:endParaRPr b="0" i="0" sz="13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t/>
            </a:r>
            <a:endParaRPr b="0" i="0" sz="1300" u="none" cap="none" strike="noStrike">
              <a:solidFill>
                <a:schemeClr val="dk1"/>
              </a:solidFill>
              <a:latin typeface="Montserrat"/>
              <a:ea typeface="Montserrat"/>
              <a:cs typeface="Montserrat"/>
              <a:sym typeface="Montserrat"/>
            </a:endParaRPr>
          </a:p>
          <a:p>
            <a:pPr indent="0" lvl="0" marL="914400" marR="0" rtl="0" algn="l">
              <a:lnSpc>
                <a:spcPct val="100000"/>
              </a:lnSpc>
              <a:spcBef>
                <a:spcPts val="0"/>
              </a:spcBef>
              <a:spcAft>
                <a:spcPts val="0"/>
              </a:spcAft>
              <a:buClr>
                <a:srgbClr val="000000"/>
              </a:buClr>
              <a:buSzPts val="1600"/>
              <a:buFont typeface="Arial"/>
              <a:buNone/>
            </a:pPr>
            <a:r>
              <a:t/>
            </a:r>
            <a:endParaRPr b="0" i="0" sz="13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3" name="Shape 193"/>
        <p:cNvGrpSpPr/>
        <p:nvPr/>
      </p:nvGrpSpPr>
      <p:grpSpPr>
        <a:xfrm>
          <a:off x="0" y="0"/>
          <a:ext cx="0" cy="0"/>
          <a:chOff x="0" y="0"/>
          <a:chExt cx="0" cy="0"/>
        </a:xfrm>
      </p:grpSpPr>
      <p:sp>
        <p:nvSpPr>
          <p:cNvPr id="194" name="Google Shape;194;g123c2184c1e_0_164"/>
          <p:cNvSpPr txBox="1"/>
          <p:nvPr>
            <p:ph idx="11" type="ftr"/>
          </p:nvPr>
        </p:nvSpPr>
        <p:spPr>
          <a:xfrm>
            <a:off x="7612540" y="1079990"/>
            <a:ext cx="4114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FRONTEND mājaslapas izstrāde</a:t>
            </a:r>
            <a:endParaRPr/>
          </a:p>
        </p:txBody>
      </p:sp>
      <p:sp>
        <p:nvSpPr>
          <p:cNvPr id="195" name="Google Shape;195;g123c2184c1e_0_164"/>
          <p:cNvSpPr txBox="1"/>
          <p:nvPr>
            <p:ph idx="12" type="sldNum"/>
          </p:nvPr>
        </p:nvSpPr>
        <p:spPr>
          <a:xfrm>
            <a:off x="9321800" y="6421005"/>
            <a:ext cx="2743200" cy="3651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96" name="Google Shape;196;g123c2184c1e_0_164"/>
          <p:cNvSpPr txBox="1"/>
          <p:nvPr/>
        </p:nvSpPr>
        <p:spPr>
          <a:xfrm>
            <a:off x="743975" y="741400"/>
            <a:ext cx="8359200" cy="727200"/>
          </a:xfrm>
          <a:prstGeom prst="rect">
            <a:avLst/>
          </a:prstGeom>
          <a:noFill/>
          <a:ln>
            <a:noFill/>
          </a:ln>
        </p:spPr>
        <p:txBody>
          <a:bodyPr anchorCtr="0" anchor="ctr" bIns="45700" lIns="91425" spcFirstLastPara="1" rIns="91425" wrap="square" tIns="45700">
            <a:normAutofit/>
          </a:bodyPr>
          <a:lstStyle/>
          <a:p>
            <a:pPr indent="0" lvl="0" marL="0" marR="0" rtl="0" algn="l">
              <a:lnSpc>
                <a:spcPct val="70000"/>
              </a:lnSpc>
              <a:spcBef>
                <a:spcPts val="0"/>
              </a:spcBef>
              <a:spcAft>
                <a:spcPts val="0"/>
              </a:spcAft>
              <a:buClr>
                <a:srgbClr val="000000"/>
              </a:buClr>
              <a:buSzPts val="2960"/>
              <a:buFont typeface="Arial"/>
              <a:buNone/>
            </a:pPr>
            <a:r>
              <a:rPr b="0" i="0" lang="en-US" sz="2760" u="none" cap="none" strike="noStrike">
                <a:solidFill>
                  <a:schemeClr val="accent1"/>
                </a:solidFill>
                <a:latin typeface="Montserrat SemiBold"/>
                <a:ea typeface="Montserrat SemiBold"/>
                <a:cs typeface="Montserrat SemiBold"/>
                <a:sym typeface="Montserrat SemiBold"/>
              </a:rPr>
              <a:t>Layout un Paint</a:t>
            </a:r>
            <a:endParaRPr b="0" i="0" sz="2360" u="none" cap="none" strike="noStrike">
              <a:solidFill>
                <a:srgbClr val="297DC1"/>
              </a:solidFill>
              <a:latin typeface="Montserrat SemiBold"/>
              <a:ea typeface="Montserrat SemiBold"/>
              <a:cs typeface="Montserrat SemiBold"/>
              <a:sym typeface="Montserrat SemiBold"/>
            </a:endParaRPr>
          </a:p>
        </p:txBody>
      </p:sp>
      <p:sp>
        <p:nvSpPr>
          <p:cNvPr id="197" name="Google Shape;197;g123c2184c1e_0_164"/>
          <p:cNvSpPr txBox="1"/>
          <p:nvPr/>
        </p:nvSpPr>
        <p:spPr>
          <a:xfrm>
            <a:off x="743975" y="1797050"/>
            <a:ext cx="10536300" cy="2277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lang="en-US" sz="1300">
                <a:solidFill>
                  <a:schemeClr val="dk1"/>
                </a:solidFill>
                <a:latin typeface="Montserrat"/>
                <a:ea typeface="Montserrat"/>
                <a:cs typeface="Montserrat"/>
                <a:sym typeface="Montserrat"/>
              </a:rPr>
              <a:t>5.</a:t>
            </a:r>
            <a:r>
              <a:rPr b="1" i="0" lang="en-US" sz="1300" u="none" cap="none" strike="noStrike">
                <a:solidFill>
                  <a:schemeClr val="dk1"/>
                </a:solidFill>
                <a:latin typeface="Montserrat"/>
                <a:ea typeface="Montserrat"/>
                <a:cs typeface="Montserrat"/>
                <a:sym typeface="Montserrat"/>
              </a:rPr>
              <a:t> Layout</a:t>
            </a:r>
            <a:r>
              <a:rPr b="0" i="0" lang="en-US" sz="1300" u="none" cap="none" strike="noStrike">
                <a:solidFill>
                  <a:schemeClr val="dk1"/>
                </a:solidFill>
                <a:latin typeface="Montserrat"/>
                <a:ea typeface="Montserrat"/>
                <a:cs typeface="Montserrat"/>
                <a:sym typeface="Montserrat"/>
              </a:rPr>
              <a:t> - izmantojot render tree struktūru layout posmā pārlūkprogramma aprēķina kur ir novietoti HTML element, kāds ir to izmērs un to attiecība vienam pret otru. Jo vairāk elementi ir DOM struktūrā, jo ilgāks laiks būs nepieciešams šiem aprēķiniem. Kad lietotājs samazina pārlūkprogrammas loga izmēru vai, piem., pagriež telefonu horizontāli kā arī ar JS vai CSS mainot render tree struktūru - atkal ir jāveic visi šie aprēķini, layout posms jāatkārto. Lai optimizētu mājaslapas darbību, ļoti jāizvairās no darbībām, kas izsauc atkārtotu layout posmu.</a:t>
            </a:r>
            <a:endParaRPr b="0" i="0" sz="13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t/>
            </a:r>
            <a:endParaRPr b="0" i="0" sz="13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rPr b="1" lang="en-US" sz="1300">
                <a:solidFill>
                  <a:schemeClr val="dk1"/>
                </a:solidFill>
                <a:latin typeface="Montserrat"/>
                <a:ea typeface="Montserrat"/>
                <a:cs typeface="Montserrat"/>
                <a:sym typeface="Montserrat"/>
              </a:rPr>
              <a:t>6.</a:t>
            </a:r>
            <a:r>
              <a:rPr b="0" i="0" lang="en-US" sz="1300" u="none" cap="none" strike="noStrike">
                <a:solidFill>
                  <a:schemeClr val="dk1"/>
                </a:solidFill>
                <a:latin typeface="Montserrat"/>
                <a:ea typeface="Montserrat"/>
                <a:cs typeface="Montserrat"/>
                <a:sym typeface="Montserrat"/>
              </a:rPr>
              <a:t> </a:t>
            </a:r>
            <a:r>
              <a:rPr b="1" i="0" lang="en-US" sz="1300" u="none" cap="none" strike="noStrike">
                <a:solidFill>
                  <a:schemeClr val="dk1"/>
                </a:solidFill>
                <a:latin typeface="Montserrat"/>
                <a:ea typeface="Montserrat"/>
                <a:cs typeface="Montserrat"/>
                <a:sym typeface="Montserrat"/>
              </a:rPr>
              <a:t>Paint</a:t>
            </a:r>
            <a:r>
              <a:rPr b="0" i="0" lang="en-US" sz="1300" u="none" cap="none" strike="noStrike">
                <a:solidFill>
                  <a:schemeClr val="dk1"/>
                </a:solidFill>
                <a:latin typeface="Montserrat"/>
                <a:ea typeface="Montserrat"/>
                <a:cs typeface="Montserrat"/>
                <a:sym typeface="Montserrat"/>
              </a:rPr>
              <a:t> - paint posmā pikseļi tiek aizpildīti ar krāsu un attēloti uz ekrāna. Pārlūkprogrammas ir pārkrāsos tikai tos pikseļus, kas nepieciešami dotajā brīdī, piem., tikai pogu virs kuras atrodas kursors un tai mainās krāsa.</a:t>
            </a:r>
            <a:endParaRPr b="0" i="0" sz="13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Montserrat"/>
              <a:ea typeface="Montserrat"/>
              <a:cs typeface="Montserrat"/>
              <a:sym typeface="Montserrat"/>
            </a:endParaRPr>
          </a:p>
          <a:p>
            <a:pPr indent="0" lvl="0" marL="91440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Montserrat"/>
              <a:ea typeface="Montserrat"/>
              <a:cs typeface="Montserrat"/>
              <a:sym typeface="Montserrat"/>
            </a:endParaRPr>
          </a:p>
        </p:txBody>
      </p:sp>
      <p:pic>
        <p:nvPicPr>
          <p:cNvPr id="198" name="Google Shape;198;g123c2184c1e_0_164"/>
          <p:cNvPicPr preferRelativeResize="0"/>
          <p:nvPr/>
        </p:nvPicPr>
        <p:blipFill rotWithShape="1">
          <a:blip r:embed="rId4">
            <a:alphaModFix/>
          </a:blip>
          <a:srcRect b="0" l="0" r="0" t="0"/>
          <a:stretch/>
        </p:blipFill>
        <p:spPr>
          <a:xfrm>
            <a:off x="3164238" y="3880000"/>
            <a:ext cx="5863518" cy="17952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2" name="Shape 202"/>
        <p:cNvGrpSpPr/>
        <p:nvPr/>
      </p:nvGrpSpPr>
      <p:grpSpPr>
        <a:xfrm>
          <a:off x="0" y="0"/>
          <a:ext cx="0" cy="0"/>
          <a:chOff x="0" y="0"/>
          <a:chExt cx="0" cy="0"/>
        </a:xfrm>
      </p:grpSpPr>
      <p:sp>
        <p:nvSpPr>
          <p:cNvPr id="203" name="Google Shape;203;g123c2184c1e_0_175"/>
          <p:cNvSpPr txBox="1"/>
          <p:nvPr>
            <p:ph idx="11" type="ftr"/>
          </p:nvPr>
        </p:nvSpPr>
        <p:spPr>
          <a:xfrm>
            <a:off x="7612539" y="1079990"/>
            <a:ext cx="4114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FRONTEND mājaslapas izstrāde</a:t>
            </a:r>
            <a:endParaRPr/>
          </a:p>
        </p:txBody>
      </p:sp>
      <p:sp>
        <p:nvSpPr>
          <p:cNvPr id="204" name="Google Shape;204;g123c2184c1e_0_175"/>
          <p:cNvSpPr txBox="1"/>
          <p:nvPr>
            <p:ph idx="12" type="sldNum"/>
          </p:nvPr>
        </p:nvSpPr>
        <p:spPr>
          <a:xfrm>
            <a:off x="9321800" y="6421005"/>
            <a:ext cx="2743200" cy="3651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05" name="Google Shape;205;g123c2184c1e_0_175"/>
          <p:cNvSpPr txBox="1"/>
          <p:nvPr/>
        </p:nvSpPr>
        <p:spPr>
          <a:xfrm>
            <a:off x="6574451" y="3229650"/>
            <a:ext cx="5244900" cy="727200"/>
          </a:xfrm>
          <a:prstGeom prst="rect">
            <a:avLst/>
          </a:prstGeom>
          <a:noFill/>
          <a:ln>
            <a:noFill/>
          </a:ln>
        </p:spPr>
        <p:txBody>
          <a:bodyPr anchorCtr="0" anchor="ctr" bIns="45700" lIns="91425" spcFirstLastPara="1" rIns="91425" wrap="square" tIns="45700">
            <a:normAutofit/>
          </a:bodyPr>
          <a:lstStyle/>
          <a:p>
            <a:pPr indent="0" lvl="0" marL="0" marR="0" rtl="0" algn="l">
              <a:lnSpc>
                <a:spcPct val="70000"/>
              </a:lnSpc>
              <a:spcBef>
                <a:spcPts val="0"/>
              </a:spcBef>
              <a:spcAft>
                <a:spcPts val="0"/>
              </a:spcAft>
              <a:buClr>
                <a:srgbClr val="000000"/>
              </a:buClr>
              <a:buSzPts val="2960"/>
              <a:buFont typeface="Arial"/>
              <a:buNone/>
            </a:pPr>
            <a:r>
              <a:rPr b="0" i="0" lang="en-US" sz="2660" u="none" cap="none" strike="noStrike">
                <a:solidFill>
                  <a:schemeClr val="accent1"/>
                </a:solidFill>
                <a:latin typeface="Montserrat SemiBold"/>
                <a:ea typeface="Montserrat SemiBold"/>
                <a:cs typeface="Montserrat SemiBold"/>
                <a:sym typeface="Montserrat SemiBold"/>
              </a:rPr>
              <a:t>Pārlūkprogrammas rīki</a:t>
            </a:r>
            <a:endParaRPr b="0" i="0" sz="2660" u="none" cap="none" strike="noStrike">
              <a:solidFill>
                <a:schemeClr val="accent1"/>
              </a:solidFill>
              <a:latin typeface="Montserrat SemiBold"/>
              <a:ea typeface="Montserrat SemiBold"/>
              <a:cs typeface="Montserrat SemiBold"/>
              <a:sym typeface="Montserrat SemiBold"/>
            </a:endParaRPr>
          </a:p>
        </p:txBody>
      </p:sp>
      <p:pic>
        <p:nvPicPr>
          <p:cNvPr id="206" name="Google Shape;206;g123c2184c1e_0_175"/>
          <p:cNvPicPr preferRelativeResize="0"/>
          <p:nvPr/>
        </p:nvPicPr>
        <p:blipFill rotWithShape="1">
          <a:blip r:embed="rId4">
            <a:alphaModFix/>
          </a:blip>
          <a:srcRect b="13050" l="0" r="0" t="0"/>
          <a:stretch/>
        </p:blipFill>
        <p:spPr>
          <a:xfrm>
            <a:off x="9040600" y="0"/>
            <a:ext cx="3136075" cy="1078100"/>
          </a:xfrm>
          <a:prstGeom prst="rect">
            <a:avLst/>
          </a:prstGeom>
          <a:noFill/>
          <a:ln>
            <a:noFill/>
          </a:ln>
        </p:spPr>
      </p:pic>
      <p:pic>
        <p:nvPicPr>
          <p:cNvPr id="207" name="Google Shape;207;g123c2184c1e_0_175"/>
          <p:cNvPicPr preferRelativeResize="0"/>
          <p:nvPr/>
        </p:nvPicPr>
        <p:blipFill rotWithShape="1">
          <a:blip r:embed="rId5">
            <a:alphaModFix/>
          </a:blip>
          <a:srcRect b="0" l="0" r="0" t="0"/>
          <a:stretch/>
        </p:blipFill>
        <p:spPr>
          <a:xfrm>
            <a:off x="1545175" y="2583600"/>
            <a:ext cx="2019300" cy="2019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1" name="Shape 211"/>
        <p:cNvGrpSpPr/>
        <p:nvPr/>
      </p:nvGrpSpPr>
      <p:grpSpPr>
        <a:xfrm>
          <a:off x="0" y="0"/>
          <a:ext cx="0" cy="0"/>
          <a:chOff x="0" y="0"/>
          <a:chExt cx="0" cy="0"/>
        </a:xfrm>
      </p:grpSpPr>
      <p:sp>
        <p:nvSpPr>
          <p:cNvPr id="212" name="Google Shape;212;g123c2184c1e_0_128"/>
          <p:cNvSpPr txBox="1"/>
          <p:nvPr>
            <p:ph idx="11" type="ftr"/>
          </p:nvPr>
        </p:nvSpPr>
        <p:spPr>
          <a:xfrm>
            <a:off x="7612540" y="1079990"/>
            <a:ext cx="4114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FRONTEND mājaslapas izstrāde</a:t>
            </a:r>
            <a:endParaRPr/>
          </a:p>
        </p:txBody>
      </p:sp>
      <p:sp>
        <p:nvSpPr>
          <p:cNvPr id="213" name="Google Shape;213;g123c2184c1e_0_128"/>
          <p:cNvSpPr txBox="1"/>
          <p:nvPr>
            <p:ph idx="12" type="sldNum"/>
          </p:nvPr>
        </p:nvSpPr>
        <p:spPr>
          <a:xfrm>
            <a:off x="9321800" y="6421005"/>
            <a:ext cx="2743200" cy="3651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14" name="Google Shape;214;g123c2184c1e_0_128"/>
          <p:cNvSpPr txBox="1"/>
          <p:nvPr/>
        </p:nvSpPr>
        <p:spPr>
          <a:xfrm>
            <a:off x="743975" y="741400"/>
            <a:ext cx="8359200" cy="727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3200"/>
              <a:buFont typeface="Arial"/>
              <a:buNone/>
            </a:pPr>
            <a:r>
              <a:rPr b="0" i="0" lang="en-US" sz="3200" u="none" cap="none" strike="noStrike">
                <a:solidFill>
                  <a:srgbClr val="297DC1"/>
                </a:solidFill>
                <a:latin typeface="Montserrat SemiBold"/>
                <a:ea typeface="Montserrat SemiBold"/>
                <a:cs typeface="Montserrat SemiBold"/>
                <a:sym typeface="Montserrat SemiBold"/>
              </a:rPr>
              <a:t>Chrome developer tools</a:t>
            </a:r>
            <a:endParaRPr b="0" i="0" sz="2767" u="none" cap="none" strike="noStrike">
              <a:solidFill>
                <a:srgbClr val="297DC1"/>
              </a:solidFill>
              <a:latin typeface="Montserrat SemiBold"/>
              <a:ea typeface="Montserrat SemiBold"/>
              <a:cs typeface="Montserrat SemiBold"/>
              <a:sym typeface="Montserrat SemiBold"/>
            </a:endParaRPr>
          </a:p>
        </p:txBody>
      </p:sp>
      <p:sp>
        <p:nvSpPr>
          <p:cNvPr id="215" name="Google Shape;215;g123c2184c1e_0_128"/>
          <p:cNvSpPr txBox="1"/>
          <p:nvPr/>
        </p:nvSpPr>
        <p:spPr>
          <a:xfrm>
            <a:off x="935800" y="1577475"/>
            <a:ext cx="7071900" cy="2786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300" u="none" cap="none" strike="noStrike">
                <a:solidFill>
                  <a:schemeClr val="dk1"/>
                </a:solidFill>
                <a:latin typeface="Montserrat"/>
                <a:ea typeface="Montserrat"/>
                <a:cs typeface="Montserrat"/>
                <a:sym typeface="Montserrat"/>
              </a:rPr>
              <a:t>Visās pārlūkprogramma ir pieejami rīki ar ko </a:t>
            </a:r>
            <a:r>
              <a:rPr lang="en-US" sz="1300">
                <a:solidFill>
                  <a:schemeClr val="dk1"/>
                </a:solidFill>
                <a:latin typeface="Montserrat"/>
                <a:ea typeface="Montserrat"/>
                <a:cs typeface="Montserrat"/>
                <a:sym typeface="Montserrat"/>
              </a:rPr>
              <a:t>var</a:t>
            </a:r>
            <a:r>
              <a:rPr b="0" i="0" lang="en-US" sz="1300" u="none" cap="none" strike="noStrike">
                <a:solidFill>
                  <a:schemeClr val="dk1"/>
                </a:solidFill>
                <a:latin typeface="Montserrat"/>
                <a:ea typeface="Montserrat"/>
                <a:cs typeface="Montserrat"/>
                <a:sym typeface="Montserrat"/>
              </a:rPr>
              <a:t> iegūt informāciju par jebkuras mājaslapas veiktspēju(</a:t>
            </a:r>
            <a:r>
              <a:rPr b="0" i="1" lang="en-US" sz="1300" u="none" cap="none" strike="noStrike">
                <a:solidFill>
                  <a:schemeClr val="dk1"/>
                </a:solidFill>
                <a:latin typeface="Montserrat"/>
                <a:ea typeface="Montserrat"/>
                <a:cs typeface="Montserrat"/>
                <a:sym typeface="Montserrat"/>
              </a:rPr>
              <a:t>performance</a:t>
            </a:r>
            <a:r>
              <a:rPr b="0" i="0" lang="en-US" sz="1300" u="none" cap="none" strike="noStrike">
                <a:solidFill>
                  <a:schemeClr val="dk1"/>
                </a:solidFill>
                <a:latin typeface="Montserrat"/>
                <a:ea typeface="Montserrat"/>
                <a:cs typeface="Montserrat"/>
                <a:sym typeface="Montserrat"/>
              </a:rPr>
              <a:t>), pielāgotību meklēšanas rīkiem (piem., Google),  izmantotajiem interneta resursiem</a:t>
            </a:r>
            <a:r>
              <a:rPr lang="en-US" sz="1300">
                <a:solidFill>
                  <a:schemeClr val="dk1"/>
                </a:solidFill>
                <a:latin typeface="Montserrat"/>
                <a:ea typeface="Montserrat"/>
                <a:cs typeface="Montserrat"/>
                <a:sym typeface="Montserrat"/>
              </a:rPr>
              <a:t>, </a:t>
            </a:r>
            <a:r>
              <a:rPr b="0" i="0" lang="en-US" sz="1300" u="none" cap="none" strike="noStrike">
                <a:solidFill>
                  <a:schemeClr val="dk1"/>
                </a:solidFill>
                <a:latin typeface="Montserrat"/>
                <a:ea typeface="Montserrat"/>
                <a:cs typeface="Montserrat"/>
                <a:sym typeface="Montserrat"/>
              </a:rPr>
              <a:t>saziņu ar serveri un citām darbībām ko veic pārlūkprogramma.</a:t>
            </a:r>
            <a:endParaRPr b="0" i="0" sz="13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t/>
            </a:r>
            <a:endParaRPr b="0" i="0" sz="13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rPr b="0" i="0" lang="en-US" sz="1300" u="none" cap="none" strike="noStrike">
                <a:solidFill>
                  <a:schemeClr val="dk1"/>
                </a:solidFill>
                <a:latin typeface="Montserrat"/>
                <a:ea typeface="Montserrat"/>
                <a:cs typeface="Montserrat"/>
                <a:sym typeface="Montserrat"/>
              </a:rPr>
              <a:t>Kurs</a:t>
            </a:r>
            <a:r>
              <a:rPr b="0" i="0" lang="en-US" sz="1300" u="none" cap="none" strike="noStrike">
                <a:solidFill>
                  <a:schemeClr val="dk1"/>
                </a:solidFill>
                <a:latin typeface="Montserrat"/>
                <a:ea typeface="Montserrat"/>
                <a:cs typeface="Montserrat"/>
                <a:sym typeface="Montserrat"/>
              </a:rPr>
              <a:t>a </a:t>
            </a:r>
            <a:r>
              <a:rPr lang="en-US" sz="1300">
                <a:solidFill>
                  <a:schemeClr val="dk1"/>
                </a:solidFill>
                <a:latin typeface="Montserrat"/>
                <a:ea typeface="Montserrat"/>
                <a:cs typeface="Montserrat"/>
                <a:sym typeface="Montserrat"/>
              </a:rPr>
              <a:t>norisē</a:t>
            </a:r>
            <a:r>
              <a:rPr b="0" i="0" lang="en-US" sz="1300" u="none" cap="none" strike="noStrike">
                <a:solidFill>
                  <a:schemeClr val="dk1"/>
                </a:solidFill>
                <a:latin typeface="Montserrat"/>
                <a:ea typeface="Montserrat"/>
                <a:cs typeface="Montserrat"/>
                <a:sym typeface="Montserrat"/>
              </a:rPr>
              <a:t> izmantosim Chrome pārlūkprogrammu un t</a:t>
            </a:r>
            <a:r>
              <a:rPr lang="en-US" sz="1300">
                <a:solidFill>
                  <a:schemeClr val="dk1"/>
                </a:solidFill>
                <a:latin typeface="Montserrat"/>
                <a:ea typeface="Montserrat"/>
                <a:cs typeface="Montserrat"/>
                <a:sym typeface="Montserrat"/>
              </a:rPr>
              <a:t>ās </a:t>
            </a:r>
            <a:r>
              <a:rPr b="0" i="0" lang="en-US" sz="1300" u="none" cap="none" strike="noStrike">
                <a:solidFill>
                  <a:schemeClr val="dk1"/>
                </a:solidFill>
                <a:latin typeface="Montserrat"/>
                <a:ea typeface="Montserrat"/>
                <a:cs typeface="Montserrat"/>
                <a:sym typeface="Montserrat"/>
              </a:rPr>
              <a:t>izstrādātāju rīkus ērtības un plašā pielietojuma dēļ. </a:t>
            </a:r>
            <a:endParaRPr b="0" i="0" sz="13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t/>
            </a:r>
            <a:endParaRPr b="0" i="0" sz="13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rPr b="0" i="0" lang="en-US" sz="1300" u="none" cap="none" strike="noStrike">
                <a:solidFill>
                  <a:schemeClr val="dk1"/>
                </a:solidFill>
                <a:latin typeface="Montserrat"/>
                <a:ea typeface="Montserrat"/>
                <a:cs typeface="Montserrat"/>
                <a:sym typeface="Montserrat"/>
              </a:rPr>
              <a:t>Lai piekļūtu Chrome Developer Tools, jebkur pārlūkprogrammā atvērtās mājaslapas logā:</a:t>
            </a:r>
            <a:endParaRPr b="0" i="0" sz="13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t/>
            </a:r>
            <a:endParaRPr b="0" i="0" sz="1300" u="none" cap="none" strike="noStrike">
              <a:solidFill>
                <a:schemeClr val="dk1"/>
              </a:solidFill>
              <a:latin typeface="Montserrat"/>
              <a:ea typeface="Montserrat"/>
              <a:cs typeface="Montserrat"/>
              <a:sym typeface="Montserrat"/>
            </a:endParaRPr>
          </a:p>
          <a:p>
            <a:pPr indent="-311150" lvl="0" marL="457200" marR="0" rtl="0" algn="l">
              <a:lnSpc>
                <a:spcPct val="100000"/>
              </a:lnSpc>
              <a:spcBef>
                <a:spcPts val="0"/>
              </a:spcBef>
              <a:spcAft>
                <a:spcPts val="0"/>
              </a:spcAft>
              <a:buClr>
                <a:schemeClr val="dk1"/>
              </a:buClr>
              <a:buSzPts val="1300"/>
              <a:buFont typeface="Montserrat"/>
              <a:buChar char="●"/>
            </a:pPr>
            <a:r>
              <a:rPr b="0" i="0" lang="en-US" sz="1300" u="none" cap="none" strike="noStrike">
                <a:solidFill>
                  <a:schemeClr val="dk1"/>
                </a:solidFill>
                <a:latin typeface="Montserrat"/>
                <a:ea typeface="Montserrat"/>
                <a:cs typeface="Montserrat"/>
                <a:sym typeface="Montserrat"/>
              </a:rPr>
              <a:t>Spiežam peles labo taustiņu</a:t>
            </a:r>
            <a:endParaRPr b="0" i="0" sz="1300" u="none" cap="none" strike="noStrike">
              <a:solidFill>
                <a:schemeClr val="dk1"/>
              </a:solidFill>
              <a:latin typeface="Montserrat"/>
              <a:ea typeface="Montserrat"/>
              <a:cs typeface="Montserrat"/>
              <a:sym typeface="Montserrat"/>
            </a:endParaRPr>
          </a:p>
          <a:p>
            <a:pPr indent="-311150" lvl="0" marL="457200" marR="0" rtl="0" algn="l">
              <a:lnSpc>
                <a:spcPct val="100000"/>
              </a:lnSpc>
              <a:spcBef>
                <a:spcPts val="0"/>
              </a:spcBef>
              <a:spcAft>
                <a:spcPts val="0"/>
              </a:spcAft>
              <a:buClr>
                <a:schemeClr val="dk1"/>
              </a:buClr>
              <a:buSzPts val="1300"/>
              <a:buFont typeface="Montserrat"/>
              <a:buChar char="●"/>
            </a:pPr>
            <a:r>
              <a:rPr b="0" i="0" lang="en-US" sz="1300" u="none" cap="none" strike="noStrike">
                <a:solidFill>
                  <a:schemeClr val="dk1"/>
                </a:solidFill>
                <a:latin typeface="Montserrat"/>
                <a:ea typeface="Montserrat"/>
                <a:cs typeface="Montserrat"/>
                <a:sym typeface="Montserrat"/>
              </a:rPr>
              <a:t>Izvēlamies “Inspect”</a:t>
            </a:r>
            <a:endParaRPr b="0" i="0" sz="1300" u="none" cap="none" strike="noStrike">
              <a:solidFill>
                <a:schemeClr val="dk1"/>
              </a:solidFill>
              <a:latin typeface="Montserrat"/>
              <a:ea typeface="Montserrat"/>
              <a:cs typeface="Montserrat"/>
              <a:sym typeface="Montserrat"/>
            </a:endParaRPr>
          </a:p>
        </p:txBody>
      </p:sp>
      <p:pic>
        <p:nvPicPr>
          <p:cNvPr id="216" name="Google Shape;216;g123c2184c1e_0_128"/>
          <p:cNvPicPr preferRelativeResize="0"/>
          <p:nvPr/>
        </p:nvPicPr>
        <p:blipFill rotWithShape="1">
          <a:blip r:embed="rId4">
            <a:alphaModFix/>
          </a:blip>
          <a:srcRect b="0" l="0" r="65536" t="0"/>
          <a:stretch/>
        </p:blipFill>
        <p:spPr>
          <a:xfrm>
            <a:off x="8644000" y="1703450"/>
            <a:ext cx="2743201" cy="3779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0" name="Shape 220"/>
        <p:cNvGrpSpPr/>
        <p:nvPr/>
      </p:nvGrpSpPr>
      <p:grpSpPr>
        <a:xfrm>
          <a:off x="0" y="0"/>
          <a:ext cx="0" cy="0"/>
          <a:chOff x="0" y="0"/>
          <a:chExt cx="0" cy="0"/>
        </a:xfrm>
      </p:grpSpPr>
      <p:sp>
        <p:nvSpPr>
          <p:cNvPr id="221" name="Google Shape;221;g123c2184c1e_0_187"/>
          <p:cNvSpPr txBox="1"/>
          <p:nvPr>
            <p:ph idx="11" type="ftr"/>
          </p:nvPr>
        </p:nvSpPr>
        <p:spPr>
          <a:xfrm>
            <a:off x="7612540" y="1079990"/>
            <a:ext cx="4114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FRONTEND mājaslapas izstrāde</a:t>
            </a:r>
            <a:endParaRPr/>
          </a:p>
        </p:txBody>
      </p:sp>
      <p:sp>
        <p:nvSpPr>
          <p:cNvPr id="222" name="Google Shape;222;g123c2184c1e_0_187"/>
          <p:cNvSpPr txBox="1"/>
          <p:nvPr>
            <p:ph idx="12" type="sldNum"/>
          </p:nvPr>
        </p:nvSpPr>
        <p:spPr>
          <a:xfrm>
            <a:off x="9321800" y="6421005"/>
            <a:ext cx="2743200" cy="3651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23" name="Google Shape;223;g123c2184c1e_0_187"/>
          <p:cNvSpPr txBox="1"/>
          <p:nvPr/>
        </p:nvSpPr>
        <p:spPr>
          <a:xfrm>
            <a:off x="743975" y="741400"/>
            <a:ext cx="8359200" cy="727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3200"/>
              <a:buFont typeface="Arial"/>
              <a:buNone/>
            </a:pPr>
            <a:r>
              <a:rPr b="0" i="0" lang="en-US" sz="3200" u="none" cap="none" strike="noStrike">
                <a:solidFill>
                  <a:srgbClr val="297DC1"/>
                </a:solidFill>
                <a:latin typeface="Montserrat SemiBold"/>
                <a:ea typeface="Montserrat SemiBold"/>
                <a:cs typeface="Montserrat SemiBold"/>
                <a:sym typeface="Montserrat SemiBold"/>
              </a:rPr>
              <a:t>Elements cilne</a:t>
            </a:r>
            <a:endParaRPr b="0" i="0" sz="2767" u="none" cap="none" strike="noStrike">
              <a:solidFill>
                <a:srgbClr val="297DC1"/>
              </a:solidFill>
              <a:latin typeface="Montserrat SemiBold"/>
              <a:ea typeface="Montserrat SemiBold"/>
              <a:cs typeface="Montserrat SemiBold"/>
              <a:sym typeface="Montserrat SemiBold"/>
            </a:endParaRPr>
          </a:p>
        </p:txBody>
      </p:sp>
      <p:sp>
        <p:nvSpPr>
          <p:cNvPr id="224" name="Google Shape;224;g123c2184c1e_0_187"/>
          <p:cNvSpPr txBox="1"/>
          <p:nvPr/>
        </p:nvSpPr>
        <p:spPr>
          <a:xfrm>
            <a:off x="867750" y="1609250"/>
            <a:ext cx="5146800" cy="158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300" u="none" cap="none" strike="noStrike">
                <a:solidFill>
                  <a:schemeClr val="dk1"/>
                </a:solidFill>
                <a:latin typeface="Montserrat"/>
                <a:ea typeface="Montserrat"/>
                <a:cs typeface="Montserrat"/>
                <a:sym typeface="Montserrat"/>
              </a:rPr>
              <a:t>Kreisais panelis satur vizuālu reprezentāciju DOM struktūrai.</a:t>
            </a:r>
            <a:endParaRPr b="0" i="0" sz="13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t/>
            </a:r>
            <a:endParaRPr b="0" i="0" sz="13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rPr b="0" i="0" lang="en-US" sz="1300" u="none" cap="none" strike="noStrike">
                <a:solidFill>
                  <a:schemeClr val="dk1"/>
                </a:solidFill>
                <a:latin typeface="Montserrat"/>
                <a:ea typeface="Montserrat"/>
                <a:cs typeface="Montserrat"/>
                <a:sym typeface="Montserrat"/>
              </a:rPr>
              <a:t>Labā sāna panelī iespējams apskatīt CSS noformējumu attiecīgajam HTML elementam.</a:t>
            </a:r>
            <a:endParaRPr b="0" i="0" sz="13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t/>
            </a:r>
            <a:endParaRPr b="0" i="0" sz="13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rPr b="0" i="0" lang="en-US" sz="1300" u="none" cap="none" strike="noStrike">
                <a:solidFill>
                  <a:schemeClr val="dk1"/>
                </a:solidFill>
                <a:latin typeface="Montserrat"/>
                <a:ea typeface="Montserrat"/>
                <a:cs typeface="Montserrat"/>
                <a:sym typeface="Montserrat"/>
              </a:rPr>
              <a:t>Šo abu paneļu kopumu var uzskatīt par render tree vizuālu reprezentāciju.</a:t>
            </a:r>
            <a:endParaRPr b="0" i="0" sz="1300" u="none" cap="none" strike="noStrike">
              <a:solidFill>
                <a:schemeClr val="dk1"/>
              </a:solidFill>
              <a:latin typeface="Montserrat"/>
              <a:ea typeface="Montserrat"/>
              <a:cs typeface="Montserrat"/>
              <a:sym typeface="Montserrat"/>
            </a:endParaRPr>
          </a:p>
        </p:txBody>
      </p:sp>
      <p:pic>
        <p:nvPicPr>
          <p:cNvPr id="225" name="Google Shape;225;g123c2184c1e_0_187"/>
          <p:cNvPicPr preferRelativeResize="0"/>
          <p:nvPr/>
        </p:nvPicPr>
        <p:blipFill rotWithShape="1">
          <a:blip r:embed="rId4">
            <a:alphaModFix/>
          </a:blip>
          <a:srcRect b="7851" l="0" r="0" t="0"/>
          <a:stretch/>
        </p:blipFill>
        <p:spPr>
          <a:xfrm>
            <a:off x="6425500" y="1609250"/>
            <a:ext cx="5046151" cy="42826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9" name="Shape 229"/>
        <p:cNvGrpSpPr/>
        <p:nvPr/>
      </p:nvGrpSpPr>
      <p:grpSpPr>
        <a:xfrm>
          <a:off x="0" y="0"/>
          <a:ext cx="0" cy="0"/>
          <a:chOff x="0" y="0"/>
          <a:chExt cx="0" cy="0"/>
        </a:xfrm>
      </p:grpSpPr>
      <p:sp>
        <p:nvSpPr>
          <p:cNvPr id="230" name="Google Shape;230;gf3dfed8730_0_13"/>
          <p:cNvSpPr txBox="1"/>
          <p:nvPr>
            <p:ph idx="11" type="ftr"/>
          </p:nvPr>
        </p:nvSpPr>
        <p:spPr>
          <a:xfrm>
            <a:off x="7612540" y="1079990"/>
            <a:ext cx="4114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FRONTEND mājaslapas izstrāde</a:t>
            </a:r>
            <a:endParaRPr/>
          </a:p>
        </p:txBody>
      </p:sp>
      <p:sp>
        <p:nvSpPr>
          <p:cNvPr id="231" name="Google Shape;231;gf3dfed8730_0_13"/>
          <p:cNvSpPr txBox="1"/>
          <p:nvPr>
            <p:ph idx="12" type="sldNum"/>
          </p:nvPr>
        </p:nvSpPr>
        <p:spPr>
          <a:xfrm>
            <a:off x="9321800" y="6421005"/>
            <a:ext cx="2743200" cy="3651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32" name="Google Shape;232;gf3dfed8730_0_13"/>
          <p:cNvSpPr txBox="1"/>
          <p:nvPr/>
        </p:nvSpPr>
        <p:spPr>
          <a:xfrm>
            <a:off x="743975" y="741400"/>
            <a:ext cx="8359200" cy="727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3200"/>
              <a:buFont typeface="Arial"/>
              <a:buNone/>
            </a:pPr>
            <a:r>
              <a:rPr b="0" i="0" lang="en-US" sz="3200" u="none" cap="none" strike="noStrike">
                <a:solidFill>
                  <a:srgbClr val="297DC1"/>
                </a:solidFill>
                <a:latin typeface="Montserrat SemiBold"/>
                <a:ea typeface="Montserrat SemiBold"/>
                <a:cs typeface="Montserrat SemiBold"/>
                <a:sym typeface="Montserrat SemiBold"/>
              </a:rPr>
              <a:t>Console cilne</a:t>
            </a:r>
            <a:endParaRPr b="0" i="0" sz="2767" u="none" cap="none" strike="noStrike">
              <a:solidFill>
                <a:srgbClr val="297DC1"/>
              </a:solidFill>
              <a:latin typeface="Montserrat SemiBold"/>
              <a:ea typeface="Montserrat SemiBold"/>
              <a:cs typeface="Montserrat SemiBold"/>
              <a:sym typeface="Montserrat SemiBold"/>
            </a:endParaRPr>
          </a:p>
        </p:txBody>
      </p:sp>
      <p:sp>
        <p:nvSpPr>
          <p:cNvPr id="233" name="Google Shape;233;gf3dfed8730_0_13"/>
          <p:cNvSpPr txBox="1"/>
          <p:nvPr/>
        </p:nvSpPr>
        <p:spPr>
          <a:xfrm>
            <a:off x="867750" y="1609250"/>
            <a:ext cx="5146800" cy="1385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300" u="none" cap="none" strike="noStrike">
                <a:solidFill>
                  <a:schemeClr val="dk1"/>
                </a:solidFill>
                <a:latin typeface="Montserrat"/>
                <a:ea typeface="Montserrat"/>
                <a:cs typeface="Montserrat"/>
                <a:sym typeface="Montserrat"/>
              </a:rPr>
              <a:t>Console cilnē iespējams apskatīt visas ziņas un kļūdu paziņojumus, ko pārlūkprogramma vai izstrādātāja rakstīts JS izvada konsolē.</a:t>
            </a:r>
            <a:endParaRPr b="0" i="0" sz="13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t/>
            </a:r>
            <a:endParaRPr b="0" i="0" sz="13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rPr b="0" i="0" lang="en-US" sz="1300" u="none" cap="none" strike="noStrike">
                <a:solidFill>
                  <a:schemeClr val="dk1"/>
                </a:solidFill>
                <a:latin typeface="Montserrat"/>
                <a:ea typeface="Montserrat"/>
                <a:cs typeface="Montserrat"/>
                <a:sym typeface="Montserrat"/>
              </a:rPr>
              <a:t>Šeit iespējams arī tiešā veidā mijiedarboties ar mājaslpu, rakstot un izpildot JS kodu.</a:t>
            </a:r>
            <a:endParaRPr b="0" i="0" sz="1300" u="none" cap="none" strike="noStrike">
              <a:solidFill>
                <a:schemeClr val="dk1"/>
              </a:solidFill>
              <a:latin typeface="Montserrat"/>
              <a:ea typeface="Montserrat"/>
              <a:cs typeface="Montserrat"/>
              <a:sym typeface="Montserrat"/>
            </a:endParaRPr>
          </a:p>
        </p:txBody>
      </p:sp>
      <p:pic>
        <p:nvPicPr>
          <p:cNvPr id="234" name="Google Shape;234;gf3dfed8730_0_13"/>
          <p:cNvPicPr preferRelativeResize="0"/>
          <p:nvPr/>
        </p:nvPicPr>
        <p:blipFill rotWithShape="1">
          <a:blip r:embed="rId4">
            <a:alphaModFix/>
          </a:blip>
          <a:srcRect b="0" l="0" r="0" t="0"/>
          <a:stretch/>
        </p:blipFill>
        <p:spPr>
          <a:xfrm>
            <a:off x="6643200" y="1468600"/>
            <a:ext cx="4826788" cy="464760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5" name="Shape 65"/>
        <p:cNvGrpSpPr/>
        <p:nvPr/>
      </p:nvGrpSpPr>
      <p:grpSpPr>
        <a:xfrm>
          <a:off x="0" y="0"/>
          <a:ext cx="0" cy="0"/>
          <a:chOff x="0" y="0"/>
          <a:chExt cx="0" cy="0"/>
        </a:xfrm>
      </p:grpSpPr>
      <p:sp>
        <p:nvSpPr>
          <p:cNvPr id="66" name="Google Shape;66;g120d0ae57a2_0_31"/>
          <p:cNvSpPr txBox="1"/>
          <p:nvPr>
            <p:ph idx="11" type="ftr"/>
          </p:nvPr>
        </p:nvSpPr>
        <p:spPr>
          <a:xfrm>
            <a:off x="7612539" y="1079990"/>
            <a:ext cx="4114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FRONTEND mājaslapas izstrāde</a:t>
            </a:r>
            <a:endParaRPr/>
          </a:p>
        </p:txBody>
      </p:sp>
      <p:sp>
        <p:nvSpPr>
          <p:cNvPr id="67" name="Google Shape;67;g120d0ae57a2_0_31"/>
          <p:cNvSpPr txBox="1"/>
          <p:nvPr>
            <p:ph idx="12" type="sldNum"/>
          </p:nvPr>
        </p:nvSpPr>
        <p:spPr>
          <a:xfrm>
            <a:off x="9321800" y="6421005"/>
            <a:ext cx="2743200" cy="3651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68" name="Google Shape;68;g120d0ae57a2_0_31"/>
          <p:cNvSpPr txBox="1"/>
          <p:nvPr/>
        </p:nvSpPr>
        <p:spPr>
          <a:xfrm>
            <a:off x="6574451" y="3229650"/>
            <a:ext cx="5244900" cy="727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3200"/>
              <a:buFont typeface="Arial"/>
              <a:buNone/>
            </a:pPr>
            <a:r>
              <a:rPr b="0" i="0" lang="en-US" sz="3200" u="none" cap="none" strike="noStrike">
                <a:solidFill>
                  <a:schemeClr val="accent1"/>
                </a:solidFill>
                <a:latin typeface="Montserrat SemiBold"/>
                <a:ea typeface="Montserrat SemiBold"/>
                <a:cs typeface="Montserrat SemiBold"/>
                <a:sym typeface="Montserrat SemiBold"/>
              </a:rPr>
              <a:t>GIT plūsma (</a:t>
            </a:r>
            <a:r>
              <a:rPr b="0" lang="en-US" sz="3200" u="none" cap="none" strike="noStrike">
                <a:solidFill>
                  <a:schemeClr val="accent1"/>
                </a:solidFill>
                <a:latin typeface="Montserrat SemiBold"/>
                <a:ea typeface="Montserrat SemiBold"/>
                <a:cs typeface="Montserrat SemiBold"/>
                <a:sym typeface="Montserrat SemiBold"/>
              </a:rPr>
              <a:t>flow</a:t>
            </a:r>
            <a:r>
              <a:rPr b="0" i="0" lang="en-US" sz="3200" u="none" cap="none" strike="noStrike">
                <a:solidFill>
                  <a:schemeClr val="accent1"/>
                </a:solidFill>
                <a:latin typeface="Montserrat SemiBold"/>
                <a:ea typeface="Montserrat SemiBold"/>
                <a:cs typeface="Montserrat SemiBold"/>
                <a:sym typeface="Montserrat SemiBold"/>
              </a:rPr>
              <a:t>)</a:t>
            </a:r>
            <a:endParaRPr b="0" i="0" sz="1400" u="none" cap="none" strike="noStrike">
              <a:solidFill>
                <a:srgbClr val="297DC1"/>
              </a:solidFill>
              <a:latin typeface="Arial"/>
              <a:ea typeface="Arial"/>
              <a:cs typeface="Arial"/>
              <a:sym typeface="Arial"/>
            </a:endParaRPr>
          </a:p>
        </p:txBody>
      </p:sp>
      <p:pic>
        <p:nvPicPr>
          <p:cNvPr id="69" name="Google Shape;69;g120d0ae57a2_0_31"/>
          <p:cNvPicPr preferRelativeResize="0"/>
          <p:nvPr/>
        </p:nvPicPr>
        <p:blipFill rotWithShape="1">
          <a:blip r:embed="rId4">
            <a:alphaModFix/>
          </a:blip>
          <a:srcRect b="13050" l="0" r="0" t="0"/>
          <a:stretch/>
        </p:blipFill>
        <p:spPr>
          <a:xfrm>
            <a:off x="9040600" y="0"/>
            <a:ext cx="3136075" cy="1078100"/>
          </a:xfrm>
          <a:prstGeom prst="rect">
            <a:avLst/>
          </a:prstGeom>
          <a:noFill/>
          <a:ln>
            <a:noFill/>
          </a:ln>
        </p:spPr>
      </p:pic>
      <p:pic>
        <p:nvPicPr>
          <p:cNvPr id="70" name="Google Shape;70;g120d0ae57a2_0_31"/>
          <p:cNvPicPr preferRelativeResize="0"/>
          <p:nvPr/>
        </p:nvPicPr>
        <p:blipFill>
          <a:blip r:embed="rId5">
            <a:alphaModFix/>
          </a:blip>
          <a:stretch>
            <a:fillRect/>
          </a:stretch>
        </p:blipFill>
        <p:spPr>
          <a:xfrm>
            <a:off x="1371600" y="2514600"/>
            <a:ext cx="2171700" cy="21717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8" name="Shape 238"/>
        <p:cNvGrpSpPr/>
        <p:nvPr/>
      </p:nvGrpSpPr>
      <p:grpSpPr>
        <a:xfrm>
          <a:off x="0" y="0"/>
          <a:ext cx="0" cy="0"/>
          <a:chOff x="0" y="0"/>
          <a:chExt cx="0" cy="0"/>
        </a:xfrm>
      </p:grpSpPr>
      <p:sp>
        <p:nvSpPr>
          <p:cNvPr id="239" name="Google Shape;239;g123c2184c1e_0_195"/>
          <p:cNvSpPr txBox="1"/>
          <p:nvPr>
            <p:ph idx="11" type="ftr"/>
          </p:nvPr>
        </p:nvSpPr>
        <p:spPr>
          <a:xfrm>
            <a:off x="7612540" y="1079990"/>
            <a:ext cx="4114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FRONTEND mājaslapas izstrāde</a:t>
            </a:r>
            <a:endParaRPr/>
          </a:p>
        </p:txBody>
      </p:sp>
      <p:sp>
        <p:nvSpPr>
          <p:cNvPr id="240" name="Google Shape;240;g123c2184c1e_0_195"/>
          <p:cNvSpPr txBox="1"/>
          <p:nvPr>
            <p:ph idx="12" type="sldNum"/>
          </p:nvPr>
        </p:nvSpPr>
        <p:spPr>
          <a:xfrm>
            <a:off x="9321800" y="6421005"/>
            <a:ext cx="2743200" cy="3651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41" name="Google Shape;241;g123c2184c1e_0_195"/>
          <p:cNvSpPr txBox="1"/>
          <p:nvPr/>
        </p:nvSpPr>
        <p:spPr>
          <a:xfrm>
            <a:off x="743975" y="741400"/>
            <a:ext cx="8359200" cy="727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3200"/>
              <a:buFont typeface="Arial"/>
              <a:buNone/>
            </a:pPr>
            <a:r>
              <a:rPr b="0" i="0" lang="en-US" sz="3200" u="none" cap="none" strike="noStrike">
                <a:solidFill>
                  <a:srgbClr val="297DC1"/>
                </a:solidFill>
                <a:latin typeface="Montserrat SemiBold"/>
                <a:ea typeface="Montserrat SemiBold"/>
                <a:cs typeface="Montserrat SemiBold"/>
                <a:sym typeface="Montserrat SemiBold"/>
              </a:rPr>
              <a:t>Sources cilne</a:t>
            </a:r>
            <a:endParaRPr b="0" i="0" sz="2767" u="none" cap="none" strike="noStrike">
              <a:solidFill>
                <a:srgbClr val="297DC1"/>
              </a:solidFill>
              <a:latin typeface="Montserrat SemiBold"/>
              <a:ea typeface="Montserrat SemiBold"/>
              <a:cs typeface="Montserrat SemiBold"/>
              <a:sym typeface="Montserrat SemiBold"/>
            </a:endParaRPr>
          </a:p>
        </p:txBody>
      </p:sp>
      <p:sp>
        <p:nvSpPr>
          <p:cNvPr id="242" name="Google Shape;242;g123c2184c1e_0_195"/>
          <p:cNvSpPr txBox="1"/>
          <p:nvPr/>
        </p:nvSpPr>
        <p:spPr>
          <a:xfrm>
            <a:off x="867750" y="1609250"/>
            <a:ext cx="4914000" cy="1185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300" u="none" cap="none" strike="noStrike">
                <a:solidFill>
                  <a:schemeClr val="dk1"/>
                </a:solidFill>
                <a:latin typeface="Montserrat"/>
                <a:ea typeface="Montserrat"/>
                <a:cs typeface="Montserrat"/>
                <a:sym typeface="Montserrat"/>
              </a:rPr>
              <a:t>Var aplūkot visus mājaslapā izmantotos interneta resursus un ar tiem mijiedarboties.</a:t>
            </a:r>
            <a:endParaRPr b="0" i="0" sz="13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t/>
            </a:r>
            <a:endParaRPr b="0" i="0" sz="13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rPr b="0" i="0" lang="en-US" sz="1300" u="none" cap="none" strike="noStrike">
                <a:solidFill>
                  <a:schemeClr val="dk1"/>
                </a:solidFill>
                <a:latin typeface="Montserrat"/>
                <a:ea typeface="Montserrat"/>
                <a:cs typeface="Montserrat"/>
                <a:sym typeface="Montserrat"/>
              </a:rPr>
              <a:t>Pieejami rīki JS koda izpētei</a:t>
            </a:r>
            <a:r>
              <a:rPr lang="en-US" sz="1300">
                <a:solidFill>
                  <a:schemeClr val="dk1"/>
                </a:solidFill>
                <a:latin typeface="Montserrat"/>
                <a:ea typeface="Montserrat"/>
                <a:cs typeface="Montserrat"/>
                <a:sym typeface="Montserrat"/>
              </a:rPr>
              <a:t> - mēdz noderēt meklējot kļūdas(</a:t>
            </a:r>
            <a:r>
              <a:rPr i="1" lang="en-US" sz="1300">
                <a:solidFill>
                  <a:schemeClr val="dk1"/>
                </a:solidFill>
                <a:latin typeface="Montserrat"/>
                <a:ea typeface="Montserrat"/>
                <a:cs typeface="Montserrat"/>
                <a:sym typeface="Montserrat"/>
              </a:rPr>
              <a:t>bugs</a:t>
            </a:r>
            <a:r>
              <a:rPr lang="en-US" sz="1300">
                <a:solidFill>
                  <a:schemeClr val="dk1"/>
                </a:solidFill>
                <a:latin typeface="Montserrat"/>
                <a:ea typeface="Montserrat"/>
                <a:cs typeface="Montserrat"/>
                <a:sym typeface="Montserrat"/>
              </a:rPr>
              <a:t>)</a:t>
            </a:r>
            <a:r>
              <a:rPr b="0" i="0" lang="en-US" sz="1300" u="none" cap="none" strike="noStrike">
                <a:solidFill>
                  <a:schemeClr val="dk1"/>
                </a:solidFill>
                <a:latin typeface="Montserrat"/>
                <a:ea typeface="Montserrat"/>
                <a:cs typeface="Montserrat"/>
                <a:sym typeface="Montserrat"/>
              </a:rPr>
              <a:t>.</a:t>
            </a:r>
            <a:endParaRPr b="0" i="0" sz="1300" u="none" cap="none" strike="noStrike">
              <a:solidFill>
                <a:schemeClr val="dk1"/>
              </a:solidFill>
              <a:latin typeface="Montserrat"/>
              <a:ea typeface="Montserrat"/>
              <a:cs typeface="Montserrat"/>
              <a:sym typeface="Montserrat"/>
            </a:endParaRPr>
          </a:p>
        </p:txBody>
      </p:sp>
      <p:pic>
        <p:nvPicPr>
          <p:cNvPr id="243" name="Google Shape;243;g123c2184c1e_0_195"/>
          <p:cNvPicPr preferRelativeResize="0"/>
          <p:nvPr/>
        </p:nvPicPr>
        <p:blipFill rotWithShape="1">
          <a:blip r:embed="rId4">
            <a:alphaModFix/>
          </a:blip>
          <a:srcRect b="0" l="0" r="0" t="0"/>
          <a:stretch/>
        </p:blipFill>
        <p:spPr>
          <a:xfrm>
            <a:off x="6014550" y="1609250"/>
            <a:ext cx="5872651" cy="440294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7" name="Shape 247"/>
        <p:cNvGrpSpPr/>
        <p:nvPr/>
      </p:nvGrpSpPr>
      <p:grpSpPr>
        <a:xfrm>
          <a:off x="0" y="0"/>
          <a:ext cx="0" cy="0"/>
          <a:chOff x="0" y="0"/>
          <a:chExt cx="0" cy="0"/>
        </a:xfrm>
      </p:grpSpPr>
      <p:sp>
        <p:nvSpPr>
          <p:cNvPr id="248" name="Google Shape;248;gf3dfed8730_0_23"/>
          <p:cNvSpPr txBox="1"/>
          <p:nvPr>
            <p:ph idx="11" type="ftr"/>
          </p:nvPr>
        </p:nvSpPr>
        <p:spPr>
          <a:xfrm>
            <a:off x="7612540" y="1079990"/>
            <a:ext cx="4114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FRONTEND mājaslapas izstrāde</a:t>
            </a:r>
            <a:endParaRPr/>
          </a:p>
        </p:txBody>
      </p:sp>
      <p:sp>
        <p:nvSpPr>
          <p:cNvPr id="249" name="Google Shape;249;gf3dfed8730_0_23"/>
          <p:cNvSpPr txBox="1"/>
          <p:nvPr>
            <p:ph idx="12" type="sldNum"/>
          </p:nvPr>
        </p:nvSpPr>
        <p:spPr>
          <a:xfrm>
            <a:off x="9321800" y="6421005"/>
            <a:ext cx="2743200" cy="3651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50" name="Google Shape;250;gf3dfed8730_0_23"/>
          <p:cNvSpPr txBox="1"/>
          <p:nvPr/>
        </p:nvSpPr>
        <p:spPr>
          <a:xfrm>
            <a:off x="743975" y="741400"/>
            <a:ext cx="8359200" cy="727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3200"/>
              <a:buFont typeface="Arial"/>
              <a:buNone/>
            </a:pPr>
            <a:r>
              <a:rPr b="0" i="0" lang="en-US" sz="3200" u="none" cap="none" strike="noStrike">
                <a:solidFill>
                  <a:srgbClr val="297DC1"/>
                </a:solidFill>
                <a:latin typeface="Montserrat SemiBold"/>
                <a:ea typeface="Montserrat SemiBold"/>
                <a:cs typeface="Montserrat SemiBold"/>
                <a:sym typeface="Montserrat SemiBold"/>
              </a:rPr>
              <a:t>Network cilne</a:t>
            </a:r>
            <a:endParaRPr b="0" i="0" sz="2767" u="none" cap="none" strike="noStrike">
              <a:solidFill>
                <a:srgbClr val="297DC1"/>
              </a:solidFill>
              <a:latin typeface="Montserrat SemiBold"/>
              <a:ea typeface="Montserrat SemiBold"/>
              <a:cs typeface="Montserrat SemiBold"/>
              <a:sym typeface="Montserrat SemiBold"/>
            </a:endParaRPr>
          </a:p>
        </p:txBody>
      </p:sp>
      <p:sp>
        <p:nvSpPr>
          <p:cNvPr id="251" name="Google Shape;251;gf3dfed8730_0_23"/>
          <p:cNvSpPr txBox="1"/>
          <p:nvPr/>
        </p:nvSpPr>
        <p:spPr>
          <a:xfrm>
            <a:off x="867750" y="1609250"/>
            <a:ext cx="5024100" cy="58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300" u="none" cap="none" strike="noStrike">
                <a:solidFill>
                  <a:schemeClr val="dk1"/>
                </a:solidFill>
                <a:latin typeface="Montserrat"/>
                <a:ea typeface="Montserrat"/>
                <a:cs typeface="Montserrat"/>
                <a:sym typeface="Montserrat"/>
              </a:rPr>
              <a:t>Var aplūkot mājaslapas saziņu ar serveriem un attiecīgos interneta resursus, to ielādes ātrumu un izmēru.</a:t>
            </a:r>
            <a:endParaRPr b="0" i="0" sz="1300" u="none" cap="none" strike="noStrike">
              <a:solidFill>
                <a:schemeClr val="dk1"/>
              </a:solidFill>
              <a:latin typeface="Montserrat"/>
              <a:ea typeface="Montserrat"/>
              <a:cs typeface="Montserrat"/>
              <a:sym typeface="Montserrat"/>
            </a:endParaRPr>
          </a:p>
        </p:txBody>
      </p:sp>
      <p:pic>
        <p:nvPicPr>
          <p:cNvPr id="252" name="Google Shape;252;gf3dfed8730_0_23"/>
          <p:cNvPicPr preferRelativeResize="0"/>
          <p:nvPr/>
        </p:nvPicPr>
        <p:blipFill rotWithShape="1">
          <a:blip r:embed="rId4">
            <a:alphaModFix/>
          </a:blip>
          <a:srcRect b="0" l="0" r="0" t="0"/>
          <a:stretch/>
        </p:blipFill>
        <p:spPr>
          <a:xfrm>
            <a:off x="6343600" y="1677275"/>
            <a:ext cx="5040211" cy="464760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6" name="Shape 256"/>
        <p:cNvGrpSpPr/>
        <p:nvPr/>
      </p:nvGrpSpPr>
      <p:grpSpPr>
        <a:xfrm>
          <a:off x="0" y="0"/>
          <a:ext cx="0" cy="0"/>
          <a:chOff x="0" y="0"/>
          <a:chExt cx="0" cy="0"/>
        </a:xfrm>
      </p:grpSpPr>
      <p:sp>
        <p:nvSpPr>
          <p:cNvPr id="257" name="Google Shape;257;g123c2184c1e_0_204"/>
          <p:cNvSpPr txBox="1"/>
          <p:nvPr>
            <p:ph idx="11" type="ftr"/>
          </p:nvPr>
        </p:nvSpPr>
        <p:spPr>
          <a:xfrm>
            <a:off x="7612540" y="1079990"/>
            <a:ext cx="4114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FRONTEND mājaslapas izstrāde</a:t>
            </a:r>
            <a:endParaRPr/>
          </a:p>
        </p:txBody>
      </p:sp>
      <p:sp>
        <p:nvSpPr>
          <p:cNvPr id="258" name="Google Shape;258;g123c2184c1e_0_204"/>
          <p:cNvSpPr txBox="1"/>
          <p:nvPr>
            <p:ph idx="12" type="sldNum"/>
          </p:nvPr>
        </p:nvSpPr>
        <p:spPr>
          <a:xfrm>
            <a:off x="9321800" y="6421005"/>
            <a:ext cx="2743200" cy="3651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59" name="Google Shape;259;g123c2184c1e_0_204"/>
          <p:cNvSpPr txBox="1"/>
          <p:nvPr/>
        </p:nvSpPr>
        <p:spPr>
          <a:xfrm>
            <a:off x="744550" y="717900"/>
            <a:ext cx="8359200" cy="727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3200"/>
              <a:buFont typeface="Arial"/>
              <a:buNone/>
            </a:pPr>
            <a:r>
              <a:rPr b="0" i="0" lang="en-US" sz="3200" u="none" cap="none" strike="noStrike">
                <a:solidFill>
                  <a:srgbClr val="297DC1"/>
                </a:solidFill>
                <a:latin typeface="Montserrat SemiBold"/>
                <a:ea typeface="Montserrat SemiBold"/>
                <a:cs typeface="Montserrat SemiBold"/>
                <a:sym typeface="Montserrat SemiBold"/>
              </a:rPr>
              <a:t>Performance cilne</a:t>
            </a:r>
            <a:endParaRPr b="0" i="0" sz="2767" u="none" cap="none" strike="noStrike">
              <a:solidFill>
                <a:srgbClr val="297DC1"/>
              </a:solidFill>
              <a:latin typeface="Montserrat SemiBold"/>
              <a:ea typeface="Montserrat SemiBold"/>
              <a:cs typeface="Montserrat SemiBold"/>
              <a:sym typeface="Montserrat SemiBold"/>
            </a:endParaRPr>
          </a:p>
        </p:txBody>
      </p:sp>
      <p:sp>
        <p:nvSpPr>
          <p:cNvPr id="260" name="Google Shape;260;g123c2184c1e_0_204"/>
          <p:cNvSpPr txBox="1"/>
          <p:nvPr/>
        </p:nvSpPr>
        <p:spPr>
          <a:xfrm>
            <a:off x="867750" y="1609250"/>
            <a:ext cx="5024100" cy="178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300" u="none" cap="none" strike="noStrike">
                <a:solidFill>
                  <a:schemeClr val="dk1"/>
                </a:solidFill>
                <a:latin typeface="Montserrat"/>
                <a:ea typeface="Montserrat"/>
                <a:cs typeface="Montserrat"/>
                <a:sym typeface="Montserrat"/>
              </a:rPr>
              <a:t>Iespējams ierakstīt un apskatīt mājaslapas veiktspēju un visus</a:t>
            </a:r>
            <a:r>
              <a:rPr lang="en-US" sz="1300">
                <a:solidFill>
                  <a:schemeClr val="dk1"/>
                </a:solidFill>
                <a:latin typeface="Montserrat"/>
                <a:ea typeface="Montserrat"/>
                <a:cs typeface="Montserrat"/>
                <a:sym typeface="Montserrat"/>
              </a:rPr>
              <a:t> mājaslapas ielādes posmus.</a:t>
            </a:r>
            <a:r>
              <a:rPr b="0" i="0" lang="en-US" sz="1300" u="none" cap="none" strike="noStrike">
                <a:solidFill>
                  <a:schemeClr val="dk1"/>
                </a:solidFill>
                <a:latin typeface="Montserrat"/>
                <a:ea typeface="Montserrat"/>
                <a:cs typeface="Montserrat"/>
                <a:sym typeface="Montserrat"/>
              </a:rPr>
              <a:t>.</a:t>
            </a:r>
            <a:endParaRPr b="0" i="0" sz="13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t/>
            </a:r>
            <a:endParaRPr b="0" i="0" sz="13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rPr b="0" i="0" lang="en-US" sz="1300" u="none" cap="none" strike="noStrike">
                <a:solidFill>
                  <a:schemeClr val="dk1"/>
                </a:solidFill>
                <a:latin typeface="Montserrat"/>
                <a:ea typeface="Montserrat"/>
                <a:cs typeface="Montserrat"/>
                <a:sym typeface="Montserrat"/>
              </a:rPr>
              <a:t>Jo sevišķi būtiski šī cilne palīdz atrst problēmas ar kādu no jau iepriekš apskatītajiem mājaslapas ielādes posmiem, piem.,  rendering (DOM, CSSOM, render tree, layout) un painting.</a:t>
            </a:r>
            <a:endParaRPr b="0" i="0" sz="13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rPr b="0" i="0" lang="en-US" sz="1300" u="none" cap="none" strike="noStrike">
                <a:solidFill>
                  <a:schemeClr val="dk1"/>
                </a:solidFill>
                <a:latin typeface="Montserrat"/>
                <a:ea typeface="Montserrat"/>
                <a:cs typeface="Montserrat"/>
                <a:sym typeface="Montserrat"/>
              </a:rPr>
              <a:t>Kā arī novērot JS darbības un to ietekemi uz veiktspēju.</a:t>
            </a:r>
            <a:endParaRPr b="0" i="0" sz="1300" u="none" cap="none" strike="noStrike">
              <a:solidFill>
                <a:schemeClr val="dk1"/>
              </a:solidFill>
              <a:latin typeface="Montserrat"/>
              <a:ea typeface="Montserrat"/>
              <a:cs typeface="Montserrat"/>
              <a:sym typeface="Montserrat"/>
            </a:endParaRPr>
          </a:p>
        </p:txBody>
      </p:sp>
      <p:pic>
        <p:nvPicPr>
          <p:cNvPr id="261" name="Google Shape;261;g123c2184c1e_0_204"/>
          <p:cNvPicPr preferRelativeResize="0"/>
          <p:nvPr/>
        </p:nvPicPr>
        <p:blipFill rotWithShape="1">
          <a:blip r:embed="rId4">
            <a:alphaModFix/>
          </a:blip>
          <a:srcRect b="0" l="0" r="0" t="0"/>
          <a:stretch/>
        </p:blipFill>
        <p:spPr>
          <a:xfrm>
            <a:off x="6365100" y="1597490"/>
            <a:ext cx="4985315" cy="467111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5" name="Shape 265"/>
        <p:cNvGrpSpPr/>
        <p:nvPr/>
      </p:nvGrpSpPr>
      <p:grpSpPr>
        <a:xfrm>
          <a:off x="0" y="0"/>
          <a:ext cx="0" cy="0"/>
          <a:chOff x="0" y="0"/>
          <a:chExt cx="0" cy="0"/>
        </a:xfrm>
      </p:grpSpPr>
      <p:sp>
        <p:nvSpPr>
          <p:cNvPr id="266" name="Google Shape;266;g123c2184c1e_0_213"/>
          <p:cNvSpPr txBox="1"/>
          <p:nvPr>
            <p:ph idx="11" type="ftr"/>
          </p:nvPr>
        </p:nvSpPr>
        <p:spPr>
          <a:xfrm>
            <a:off x="7612540" y="1079990"/>
            <a:ext cx="4114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FRONTEND mājaslapas izstrāde</a:t>
            </a:r>
            <a:endParaRPr/>
          </a:p>
        </p:txBody>
      </p:sp>
      <p:sp>
        <p:nvSpPr>
          <p:cNvPr id="267" name="Google Shape;267;g123c2184c1e_0_213"/>
          <p:cNvSpPr txBox="1"/>
          <p:nvPr>
            <p:ph idx="12" type="sldNum"/>
          </p:nvPr>
        </p:nvSpPr>
        <p:spPr>
          <a:xfrm>
            <a:off x="9321800" y="6421005"/>
            <a:ext cx="2743200" cy="3651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68" name="Google Shape;268;g123c2184c1e_0_213"/>
          <p:cNvSpPr txBox="1"/>
          <p:nvPr/>
        </p:nvSpPr>
        <p:spPr>
          <a:xfrm>
            <a:off x="744550" y="717900"/>
            <a:ext cx="8359200" cy="727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3200"/>
              <a:buFont typeface="Arial"/>
              <a:buNone/>
            </a:pPr>
            <a:r>
              <a:rPr b="0" i="0" lang="en-US" sz="3200" u="none" cap="none" strike="noStrike">
                <a:solidFill>
                  <a:srgbClr val="297DC1"/>
                </a:solidFill>
                <a:latin typeface="Montserrat SemiBold"/>
                <a:ea typeface="Montserrat SemiBold"/>
                <a:cs typeface="Montserrat SemiBold"/>
                <a:sym typeface="Montserrat SemiBold"/>
              </a:rPr>
              <a:t>Lighthouse cilne</a:t>
            </a:r>
            <a:endParaRPr b="0" i="0" sz="2767" u="none" cap="none" strike="noStrike">
              <a:solidFill>
                <a:srgbClr val="297DC1"/>
              </a:solidFill>
              <a:latin typeface="Montserrat SemiBold"/>
              <a:ea typeface="Montserrat SemiBold"/>
              <a:cs typeface="Montserrat SemiBold"/>
              <a:sym typeface="Montserrat SemiBold"/>
            </a:endParaRPr>
          </a:p>
        </p:txBody>
      </p:sp>
      <p:sp>
        <p:nvSpPr>
          <p:cNvPr id="269" name="Google Shape;269;g123c2184c1e_0_213"/>
          <p:cNvSpPr txBox="1"/>
          <p:nvPr/>
        </p:nvSpPr>
        <p:spPr>
          <a:xfrm>
            <a:off x="867750" y="1609250"/>
            <a:ext cx="5024100" cy="1385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300" u="none" cap="none" strike="noStrike">
                <a:solidFill>
                  <a:schemeClr val="dk1"/>
                </a:solidFill>
                <a:latin typeface="Montserrat"/>
                <a:ea typeface="Montserrat"/>
                <a:cs typeface="Montserrat"/>
                <a:sym typeface="Montserrat"/>
              </a:rPr>
              <a:t>Šajā cilnē iespējams veikt auditu kopēj</a:t>
            </a:r>
            <a:r>
              <a:rPr lang="en-US" sz="1300">
                <a:solidFill>
                  <a:schemeClr val="dk1"/>
                </a:solidFill>
                <a:latin typeface="Montserrat"/>
                <a:ea typeface="Montserrat"/>
                <a:cs typeface="Montserrat"/>
                <a:sym typeface="Montserrat"/>
              </a:rPr>
              <a:t>ās</a:t>
            </a:r>
            <a:r>
              <a:rPr b="0" i="0" lang="en-US" sz="1300" u="none" cap="none" strike="noStrike">
                <a:solidFill>
                  <a:schemeClr val="dk1"/>
                </a:solidFill>
                <a:latin typeface="Montserrat"/>
                <a:ea typeface="Montserrat"/>
                <a:cs typeface="Montserrat"/>
                <a:sym typeface="Montserrat"/>
              </a:rPr>
              <a:t> mājaslapas veiktspējai</a:t>
            </a:r>
            <a:r>
              <a:rPr lang="en-US" sz="1300">
                <a:solidFill>
                  <a:schemeClr val="dk1"/>
                </a:solidFill>
                <a:latin typeface="Montserrat"/>
                <a:ea typeface="Montserrat"/>
                <a:cs typeface="Montserrat"/>
                <a:sym typeface="Montserrat"/>
              </a:rPr>
              <a:t>, </a:t>
            </a:r>
            <a:r>
              <a:rPr b="0" i="0" lang="en-US" sz="1300" u="none" cap="none" strike="noStrike">
                <a:solidFill>
                  <a:schemeClr val="dk1"/>
                </a:solidFill>
                <a:latin typeface="Montserrat"/>
                <a:ea typeface="Montserrat"/>
                <a:cs typeface="Montserrat"/>
                <a:sym typeface="Montserrat"/>
              </a:rPr>
              <a:t>pielāgotību meklēšanas rīkiem(</a:t>
            </a:r>
            <a:r>
              <a:rPr b="0" i="1" lang="en-US" sz="1300" u="none" cap="none" strike="noStrike">
                <a:solidFill>
                  <a:schemeClr val="dk1"/>
                </a:solidFill>
                <a:latin typeface="Montserrat"/>
                <a:ea typeface="Montserrat"/>
                <a:cs typeface="Montserrat"/>
                <a:sym typeface="Montserrat"/>
              </a:rPr>
              <a:t>crawlers, bots</a:t>
            </a:r>
            <a:r>
              <a:rPr b="0" i="0" lang="en-US" sz="1300" u="none" cap="none" strike="noStrike">
                <a:solidFill>
                  <a:schemeClr val="dk1"/>
                </a:solidFill>
                <a:latin typeface="Montserrat"/>
                <a:ea typeface="Montserrat"/>
                <a:cs typeface="Montserrat"/>
                <a:sym typeface="Montserrat"/>
              </a:rPr>
              <a:t>), </a:t>
            </a:r>
            <a:r>
              <a:rPr lang="en-US" sz="1300">
                <a:solidFill>
                  <a:schemeClr val="dk1"/>
                </a:solidFill>
                <a:latin typeface="Montserrat"/>
                <a:ea typeface="Montserrat"/>
                <a:cs typeface="Montserrat"/>
                <a:sym typeface="Montserrat"/>
              </a:rPr>
              <a:t>viedtālruņiem</a:t>
            </a:r>
            <a:r>
              <a:rPr b="0" i="0" lang="en-US" sz="1300" u="none" cap="none" strike="noStrike">
                <a:solidFill>
                  <a:schemeClr val="dk1"/>
                </a:solidFill>
                <a:latin typeface="Montserrat"/>
                <a:ea typeface="Montserrat"/>
                <a:cs typeface="Montserrat"/>
                <a:sym typeface="Montserrat"/>
              </a:rPr>
              <a:t> un cilvēkiem</a:t>
            </a:r>
            <a:r>
              <a:rPr lang="en-US" sz="1300">
                <a:solidFill>
                  <a:schemeClr val="dk1"/>
                </a:solidFill>
                <a:latin typeface="Montserrat"/>
                <a:ea typeface="Montserrat"/>
                <a:cs typeface="Montserrat"/>
                <a:sym typeface="Montserrat"/>
              </a:rPr>
              <a:t> </a:t>
            </a:r>
            <a:r>
              <a:rPr b="0" i="0" lang="en-US" sz="1300" u="none" cap="none" strike="noStrike">
                <a:solidFill>
                  <a:schemeClr val="dk1"/>
                </a:solidFill>
                <a:latin typeface="Montserrat"/>
                <a:ea typeface="Montserrat"/>
                <a:cs typeface="Montserrat"/>
                <a:sym typeface="Montserrat"/>
              </a:rPr>
              <a:t>ar </a:t>
            </a:r>
            <a:r>
              <a:rPr lang="en-US" sz="1300">
                <a:solidFill>
                  <a:schemeClr val="dk1"/>
                </a:solidFill>
                <a:latin typeface="Montserrat"/>
                <a:ea typeface="Montserrat"/>
                <a:cs typeface="Montserrat"/>
                <a:sym typeface="Montserrat"/>
              </a:rPr>
              <a:t>invaliditāti</a:t>
            </a:r>
            <a:r>
              <a:rPr b="0" i="0" lang="en-US" sz="1300" u="none" cap="none" strike="noStrike">
                <a:solidFill>
                  <a:schemeClr val="dk1"/>
                </a:solidFill>
                <a:latin typeface="Montserrat"/>
                <a:ea typeface="Montserrat"/>
                <a:cs typeface="Montserrat"/>
                <a:sym typeface="Montserrat"/>
              </a:rPr>
              <a:t>.</a:t>
            </a:r>
            <a:endParaRPr b="0" i="0" sz="13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t/>
            </a:r>
            <a:endParaRPr b="0" i="0" sz="13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rPr b="0" i="0" lang="en-US" sz="1300" u="none" cap="none" strike="noStrike">
                <a:solidFill>
                  <a:schemeClr val="dk1"/>
                </a:solidFill>
                <a:latin typeface="Montserrat"/>
                <a:ea typeface="Montserrat"/>
                <a:cs typeface="Montserrat"/>
                <a:sym typeface="Montserrat"/>
              </a:rPr>
              <a:t>Tiek piedāvāti ar</a:t>
            </a:r>
            <a:r>
              <a:rPr lang="en-US" sz="1300">
                <a:solidFill>
                  <a:schemeClr val="dk1"/>
                </a:solidFill>
                <a:latin typeface="Montserrat"/>
                <a:ea typeface="Montserrat"/>
                <a:cs typeface="Montserrat"/>
                <a:sym typeface="Montserrat"/>
              </a:rPr>
              <a:t>ī</a:t>
            </a:r>
            <a:r>
              <a:rPr b="0" i="0" lang="en-US" sz="1300" u="none" cap="none" strike="noStrike">
                <a:solidFill>
                  <a:schemeClr val="dk1"/>
                </a:solidFill>
                <a:latin typeface="Montserrat"/>
                <a:ea typeface="Montserrat"/>
                <a:cs typeface="Montserrat"/>
                <a:sym typeface="Montserrat"/>
              </a:rPr>
              <a:t> konkrēti risinājumi kā uzlabot kādu no mājaslapas veiktspējas aspektiem.</a:t>
            </a:r>
            <a:endParaRPr b="0" i="0" sz="1300" u="none" cap="none" strike="noStrike">
              <a:solidFill>
                <a:schemeClr val="dk1"/>
              </a:solidFill>
              <a:latin typeface="Montserrat"/>
              <a:ea typeface="Montserrat"/>
              <a:cs typeface="Montserrat"/>
              <a:sym typeface="Montserrat"/>
            </a:endParaRPr>
          </a:p>
        </p:txBody>
      </p:sp>
      <p:pic>
        <p:nvPicPr>
          <p:cNvPr id="270" name="Google Shape;270;g123c2184c1e_0_213"/>
          <p:cNvPicPr preferRelativeResize="0"/>
          <p:nvPr/>
        </p:nvPicPr>
        <p:blipFill rotWithShape="1">
          <a:blip r:embed="rId4">
            <a:alphaModFix/>
          </a:blip>
          <a:srcRect b="0" l="0" r="0" t="0"/>
          <a:stretch/>
        </p:blipFill>
        <p:spPr>
          <a:xfrm>
            <a:off x="6547700" y="1597490"/>
            <a:ext cx="4746295" cy="467111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4" name="Shape 274"/>
        <p:cNvGrpSpPr/>
        <p:nvPr/>
      </p:nvGrpSpPr>
      <p:grpSpPr>
        <a:xfrm>
          <a:off x="0" y="0"/>
          <a:ext cx="0" cy="0"/>
          <a:chOff x="0" y="0"/>
          <a:chExt cx="0" cy="0"/>
        </a:xfrm>
      </p:grpSpPr>
      <p:sp>
        <p:nvSpPr>
          <p:cNvPr id="275" name="Google Shape;275;gf3dfed8730_0_32"/>
          <p:cNvSpPr txBox="1"/>
          <p:nvPr>
            <p:ph idx="11" type="ftr"/>
          </p:nvPr>
        </p:nvSpPr>
        <p:spPr>
          <a:xfrm>
            <a:off x="7612539" y="1079990"/>
            <a:ext cx="4114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FRONTEND mājaslapas izstrāde</a:t>
            </a:r>
            <a:endParaRPr/>
          </a:p>
        </p:txBody>
      </p:sp>
      <p:sp>
        <p:nvSpPr>
          <p:cNvPr id="276" name="Google Shape;276;gf3dfed8730_0_32"/>
          <p:cNvSpPr txBox="1"/>
          <p:nvPr>
            <p:ph idx="12" type="sldNum"/>
          </p:nvPr>
        </p:nvSpPr>
        <p:spPr>
          <a:xfrm>
            <a:off x="9321800" y="6421005"/>
            <a:ext cx="2743200" cy="3651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77" name="Google Shape;277;gf3dfed8730_0_32"/>
          <p:cNvSpPr txBox="1"/>
          <p:nvPr/>
        </p:nvSpPr>
        <p:spPr>
          <a:xfrm>
            <a:off x="6574451" y="3229650"/>
            <a:ext cx="5244900" cy="727200"/>
          </a:xfrm>
          <a:prstGeom prst="rect">
            <a:avLst/>
          </a:prstGeom>
          <a:noFill/>
          <a:ln>
            <a:noFill/>
          </a:ln>
        </p:spPr>
        <p:txBody>
          <a:bodyPr anchorCtr="0" anchor="ctr" bIns="45700" lIns="91425" spcFirstLastPara="1" rIns="91425" wrap="square" tIns="45700">
            <a:normAutofit/>
          </a:bodyPr>
          <a:lstStyle/>
          <a:p>
            <a:pPr indent="0" lvl="0" marL="0" marR="0" rtl="0" algn="l">
              <a:lnSpc>
                <a:spcPct val="70000"/>
              </a:lnSpc>
              <a:spcBef>
                <a:spcPts val="0"/>
              </a:spcBef>
              <a:spcAft>
                <a:spcPts val="0"/>
              </a:spcAft>
              <a:buClr>
                <a:srgbClr val="000000"/>
              </a:buClr>
              <a:buSzPts val="2960"/>
              <a:buFont typeface="Arial"/>
              <a:buNone/>
            </a:pPr>
            <a:r>
              <a:rPr b="0" i="0" lang="en-US" sz="2660" u="none" cap="none" strike="noStrike">
                <a:solidFill>
                  <a:schemeClr val="accent1"/>
                </a:solidFill>
                <a:latin typeface="Montserrat SemiBold"/>
                <a:ea typeface="Montserrat SemiBold"/>
                <a:cs typeface="Montserrat SemiBold"/>
                <a:sym typeface="Montserrat SemiBold"/>
              </a:rPr>
              <a:t>HTML birkas un attribūti</a:t>
            </a:r>
            <a:endParaRPr b="0" i="0" sz="2660" u="none" cap="none" strike="noStrike">
              <a:solidFill>
                <a:schemeClr val="accent1"/>
              </a:solidFill>
              <a:latin typeface="Montserrat SemiBold"/>
              <a:ea typeface="Montserrat SemiBold"/>
              <a:cs typeface="Montserrat SemiBold"/>
              <a:sym typeface="Montserrat SemiBold"/>
            </a:endParaRPr>
          </a:p>
        </p:txBody>
      </p:sp>
      <p:pic>
        <p:nvPicPr>
          <p:cNvPr id="278" name="Google Shape;278;gf3dfed8730_0_32"/>
          <p:cNvPicPr preferRelativeResize="0"/>
          <p:nvPr/>
        </p:nvPicPr>
        <p:blipFill rotWithShape="1">
          <a:blip r:embed="rId4">
            <a:alphaModFix/>
          </a:blip>
          <a:srcRect b="13050" l="0" r="0" t="0"/>
          <a:stretch/>
        </p:blipFill>
        <p:spPr>
          <a:xfrm>
            <a:off x="9040600" y="0"/>
            <a:ext cx="3136075" cy="1078100"/>
          </a:xfrm>
          <a:prstGeom prst="rect">
            <a:avLst/>
          </a:prstGeom>
          <a:noFill/>
          <a:ln>
            <a:noFill/>
          </a:ln>
        </p:spPr>
      </p:pic>
      <p:pic>
        <p:nvPicPr>
          <p:cNvPr id="279" name="Google Shape;279;gf3dfed8730_0_32"/>
          <p:cNvPicPr preferRelativeResize="0"/>
          <p:nvPr/>
        </p:nvPicPr>
        <p:blipFill>
          <a:blip r:embed="rId5">
            <a:alphaModFix/>
          </a:blip>
          <a:stretch>
            <a:fillRect/>
          </a:stretch>
        </p:blipFill>
        <p:spPr>
          <a:xfrm>
            <a:off x="1371600" y="2514600"/>
            <a:ext cx="2171700" cy="2171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3" name="Shape 283"/>
        <p:cNvGrpSpPr/>
        <p:nvPr/>
      </p:nvGrpSpPr>
      <p:grpSpPr>
        <a:xfrm>
          <a:off x="0" y="0"/>
          <a:ext cx="0" cy="0"/>
          <a:chOff x="0" y="0"/>
          <a:chExt cx="0" cy="0"/>
        </a:xfrm>
      </p:grpSpPr>
      <p:sp>
        <p:nvSpPr>
          <p:cNvPr id="284" name="Google Shape;284;g123c2184c1e_0_93"/>
          <p:cNvSpPr txBox="1"/>
          <p:nvPr>
            <p:ph idx="11" type="ftr"/>
          </p:nvPr>
        </p:nvSpPr>
        <p:spPr>
          <a:xfrm>
            <a:off x="7612540" y="1079990"/>
            <a:ext cx="4114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FRONTEND mājaslapas izstrāde</a:t>
            </a:r>
            <a:endParaRPr/>
          </a:p>
        </p:txBody>
      </p:sp>
      <p:sp>
        <p:nvSpPr>
          <p:cNvPr id="285" name="Google Shape;285;g123c2184c1e_0_93"/>
          <p:cNvSpPr txBox="1"/>
          <p:nvPr>
            <p:ph idx="12" type="sldNum"/>
          </p:nvPr>
        </p:nvSpPr>
        <p:spPr>
          <a:xfrm>
            <a:off x="9321800" y="6421005"/>
            <a:ext cx="2743200" cy="3651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86" name="Google Shape;286;g123c2184c1e_0_93"/>
          <p:cNvSpPr txBox="1"/>
          <p:nvPr/>
        </p:nvSpPr>
        <p:spPr>
          <a:xfrm>
            <a:off x="743975" y="741400"/>
            <a:ext cx="8359200" cy="727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3200"/>
              <a:buFont typeface="Arial"/>
              <a:buNone/>
            </a:pPr>
            <a:r>
              <a:rPr b="0" i="0" lang="en-US" sz="3200" u="none" cap="none" strike="noStrike">
                <a:solidFill>
                  <a:srgbClr val="297DC1"/>
                </a:solidFill>
                <a:latin typeface="Montserrat SemiBold"/>
                <a:ea typeface="Montserrat SemiBold"/>
                <a:cs typeface="Montserrat SemiBold"/>
                <a:sym typeface="Montserrat SemiBold"/>
              </a:rPr>
              <a:t>HTML elementi</a:t>
            </a:r>
            <a:endParaRPr b="0" i="0" sz="2767" u="none" cap="none" strike="noStrike">
              <a:solidFill>
                <a:srgbClr val="297DC1"/>
              </a:solidFill>
              <a:latin typeface="Montserrat SemiBold"/>
              <a:ea typeface="Montserrat SemiBold"/>
              <a:cs typeface="Montserrat SemiBold"/>
              <a:sym typeface="Montserrat SemiBold"/>
            </a:endParaRPr>
          </a:p>
        </p:txBody>
      </p:sp>
      <p:sp>
        <p:nvSpPr>
          <p:cNvPr id="287" name="Google Shape;287;g123c2184c1e_0_93"/>
          <p:cNvSpPr txBox="1"/>
          <p:nvPr/>
        </p:nvSpPr>
        <p:spPr>
          <a:xfrm>
            <a:off x="7448400" y="1822250"/>
            <a:ext cx="4114800" cy="4556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1400"/>
              <a:buFont typeface="Arial"/>
              <a:buNone/>
            </a:pPr>
            <a:r>
              <a:rPr b="1" lang="en-US">
                <a:solidFill>
                  <a:schemeClr val="dk1"/>
                </a:solidFill>
                <a:latin typeface="Montserrat"/>
                <a:ea typeface="Montserrat"/>
                <a:cs typeface="Montserrat"/>
                <a:sym typeface="Montserrat"/>
              </a:rPr>
              <a:t>&lt;!</a:t>
            </a:r>
            <a:r>
              <a:rPr b="1" lang="en-US">
                <a:solidFill>
                  <a:schemeClr val="accent1"/>
                </a:solidFill>
                <a:latin typeface="Montserrat"/>
                <a:ea typeface="Montserrat"/>
                <a:cs typeface="Montserrat"/>
                <a:sym typeface="Montserrat"/>
              </a:rPr>
              <a:t>DOCTYPE</a:t>
            </a:r>
            <a:r>
              <a:rPr b="1" lang="en-US">
                <a:solidFill>
                  <a:schemeClr val="dk1"/>
                </a:solidFill>
                <a:latin typeface="Montserrat"/>
                <a:ea typeface="Montserrat"/>
                <a:cs typeface="Montserrat"/>
                <a:sym typeface="Montserrat"/>
              </a:rPr>
              <a:t> </a:t>
            </a:r>
            <a:r>
              <a:rPr b="1" lang="en-US">
                <a:solidFill>
                  <a:srgbClr val="9FC5E8"/>
                </a:solidFill>
                <a:latin typeface="Montserrat"/>
                <a:ea typeface="Montserrat"/>
                <a:cs typeface="Montserrat"/>
                <a:sym typeface="Montserrat"/>
              </a:rPr>
              <a:t>html</a:t>
            </a:r>
            <a:r>
              <a:rPr b="1" lang="en-US">
                <a:solidFill>
                  <a:schemeClr val="dk1"/>
                </a:solidFill>
                <a:latin typeface="Montserrat"/>
                <a:ea typeface="Montserrat"/>
                <a:cs typeface="Montserrat"/>
                <a:sym typeface="Montserrat"/>
              </a:rPr>
              <a:t>&gt;</a:t>
            </a:r>
            <a:endParaRPr b="1">
              <a:solidFill>
                <a:schemeClr val="dk1"/>
              </a:solidFill>
              <a:latin typeface="Montserrat"/>
              <a:ea typeface="Montserrat"/>
              <a:cs typeface="Montserrat"/>
              <a:sym typeface="Montserrat"/>
            </a:endParaRPr>
          </a:p>
          <a:p>
            <a:pPr indent="0" lvl="0" marL="0" rtl="0" algn="l">
              <a:spcBef>
                <a:spcPts val="0"/>
              </a:spcBef>
              <a:spcAft>
                <a:spcPts val="0"/>
              </a:spcAft>
              <a:buClr>
                <a:srgbClr val="000000"/>
              </a:buClr>
              <a:buSzPts val="1400"/>
              <a:buFont typeface="Arial"/>
              <a:buNone/>
            </a:pPr>
            <a:r>
              <a:rPr b="1" lang="en-US">
                <a:solidFill>
                  <a:schemeClr val="dk1"/>
                </a:solidFill>
                <a:latin typeface="Montserrat"/>
                <a:ea typeface="Montserrat"/>
                <a:cs typeface="Montserrat"/>
                <a:sym typeface="Montserrat"/>
              </a:rPr>
              <a:t>&lt;</a:t>
            </a:r>
            <a:r>
              <a:rPr b="1" lang="en-US">
                <a:solidFill>
                  <a:schemeClr val="accent1"/>
                </a:solidFill>
                <a:latin typeface="Montserrat"/>
                <a:ea typeface="Montserrat"/>
                <a:cs typeface="Montserrat"/>
                <a:sym typeface="Montserrat"/>
              </a:rPr>
              <a:t>html</a:t>
            </a:r>
            <a:r>
              <a:rPr b="1" lang="en-US">
                <a:solidFill>
                  <a:schemeClr val="dk1"/>
                </a:solidFill>
                <a:latin typeface="Montserrat"/>
                <a:ea typeface="Montserrat"/>
                <a:cs typeface="Montserrat"/>
                <a:sym typeface="Montserrat"/>
              </a:rPr>
              <a:t>&gt;</a:t>
            </a:r>
            <a:endParaRPr b="1">
              <a:solidFill>
                <a:schemeClr val="dk1"/>
              </a:solidFill>
              <a:latin typeface="Montserrat"/>
              <a:ea typeface="Montserrat"/>
              <a:cs typeface="Montserrat"/>
              <a:sym typeface="Montserrat"/>
            </a:endParaRPr>
          </a:p>
          <a:p>
            <a:pPr indent="0" lvl="0" marL="0" rtl="0" algn="l">
              <a:spcBef>
                <a:spcPts val="0"/>
              </a:spcBef>
              <a:spcAft>
                <a:spcPts val="0"/>
              </a:spcAft>
              <a:buClr>
                <a:srgbClr val="000000"/>
              </a:buClr>
              <a:buSzPts val="1400"/>
              <a:buFont typeface="Arial"/>
              <a:buNone/>
            </a:pPr>
            <a:r>
              <a:rPr lang="en-US">
                <a:solidFill>
                  <a:schemeClr val="dk1"/>
                </a:solidFill>
                <a:latin typeface="Montserrat"/>
                <a:ea typeface="Montserrat"/>
                <a:cs typeface="Montserrat"/>
                <a:sym typeface="Montserrat"/>
              </a:rPr>
              <a:t>  </a:t>
            </a:r>
            <a:r>
              <a:rPr b="1" lang="en-US">
                <a:solidFill>
                  <a:schemeClr val="dk1"/>
                </a:solidFill>
                <a:latin typeface="Montserrat"/>
                <a:ea typeface="Montserrat"/>
                <a:cs typeface="Montserrat"/>
                <a:sym typeface="Montserrat"/>
              </a:rPr>
              <a:t>&lt;</a:t>
            </a:r>
            <a:r>
              <a:rPr b="1" lang="en-US">
                <a:solidFill>
                  <a:schemeClr val="accent1"/>
                </a:solidFill>
                <a:latin typeface="Montserrat"/>
                <a:ea typeface="Montserrat"/>
                <a:cs typeface="Montserrat"/>
                <a:sym typeface="Montserrat"/>
              </a:rPr>
              <a:t>head</a:t>
            </a:r>
            <a:r>
              <a:rPr b="1" lang="en-US">
                <a:solidFill>
                  <a:schemeClr val="dk1"/>
                </a:solidFill>
                <a:latin typeface="Montserrat"/>
                <a:ea typeface="Montserrat"/>
                <a:cs typeface="Montserrat"/>
                <a:sym typeface="Montserrat"/>
              </a:rPr>
              <a:t>&gt;</a:t>
            </a:r>
            <a:endParaRPr b="1">
              <a:solidFill>
                <a:schemeClr val="dk1"/>
              </a:solidFill>
              <a:latin typeface="Montserrat"/>
              <a:ea typeface="Montserrat"/>
              <a:cs typeface="Montserrat"/>
              <a:sym typeface="Montserrat"/>
            </a:endParaRPr>
          </a:p>
          <a:p>
            <a:pPr indent="0" lvl="0" marL="0" rtl="0" algn="l">
              <a:spcBef>
                <a:spcPts val="0"/>
              </a:spcBef>
              <a:spcAft>
                <a:spcPts val="0"/>
              </a:spcAft>
              <a:buClr>
                <a:srgbClr val="000000"/>
              </a:buClr>
              <a:buSzPts val="1400"/>
              <a:buFont typeface="Arial"/>
              <a:buNone/>
            </a:pPr>
            <a:r>
              <a:rPr lang="en-US">
                <a:solidFill>
                  <a:schemeClr val="dk1"/>
                </a:solidFill>
                <a:latin typeface="Montserrat"/>
                <a:ea typeface="Montserrat"/>
                <a:cs typeface="Montserrat"/>
                <a:sym typeface="Montserrat"/>
              </a:rPr>
              <a:t>  	</a:t>
            </a:r>
            <a:r>
              <a:rPr b="1" lang="en-US">
                <a:solidFill>
                  <a:schemeClr val="dk1"/>
                </a:solidFill>
                <a:latin typeface="Montserrat"/>
                <a:ea typeface="Montserrat"/>
                <a:cs typeface="Montserrat"/>
                <a:sym typeface="Montserrat"/>
              </a:rPr>
              <a:t>&lt;</a:t>
            </a:r>
            <a:r>
              <a:rPr b="1" lang="en-US">
                <a:solidFill>
                  <a:schemeClr val="accent1"/>
                </a:solidFill>
                <a:latin typeface="Montserrat"/>
                <a:ea typeface="Montserrat"/>
                <a:cs typeface="Montserrat"/>
                <a:sym typeface="Montserrat"/>
              </a:rPr>
              <a:t>title</a:t>
            </a:r>
            <a:r>
              <a:rPr b="1" lang="en-US">
                <a:solidFill>
                  <a:schemeClr val="dk1"/>
                </a:solidFill>
                <a:latin typeface="Montserrat"/>
                <a:ea typeface="Montserrat"/>
                <a:cs typeface="Montserrat"/>
                <a:sym typeface="Montserrat"/>
              </a:rPr>
              <a:t>&gt;</a:t>
            </a:r>
            <a:r>
              <a:rPr lang="en-US">
                <a:solidFill>
                  <a:schemeClr val="dk1"/>
                </a:solidFill>
                <a:latin typeface="Montserrat"/>
                <a:ea typeface="Montserrat"/>
                <a:cs typeface="Montserrat"/>
                <a:sym typeface="Montserrat"/>
              </a:rPr>
              <a:t>Page Title</a:t>
            </a:r>
            <a:r>
              <a:rPr b="1" lang="en-US">
                <a:solidFill>
                  <a:schemeClr val="dk1"/>
                </a:solidFill>
                <a:latin typeface="Montserrat"/>
                <a:ea typeface="Montserrat"/>
                <a:cs typeface="Montserrat"/>
                <a:sym typeface="Montserrat"/>
              </a:rPr>
              <a:t>&lt;/</a:t>
            </a:r>
            <a:r>
              <a:rPr b="1" lang="en-US">
                <a:solidFill>
                  <a:schemeClr val="accent1"/>
                </a:solidFill>
                <a:latin typeface="Montserrat"/>
                <a:ea typeface="Montserrat"/>
                <a:cs typeface="Montserrat"/>
                <a:sym typeface="Montserrat"/>
              </a:rPr>
              <a:t>title</a:t>
            </a:r>
            <a:r>
              <a:rPr b="1" lang="en-US">
                <a:solidFill>
                  <a:schemeClr val="dk1"/>
                </a:solidFill>
                <a:latin typeface="Montserrat"/>
                <a:ea typeface="Montserrat"/>
                <a:cs typeface="Montserrat"/>
                <a:sym typeface="Montserrat"/>
              </a:rPr>
              <a:t>&gt;</a:t>
            </a:r>
            <a:endParaRPr b="1">
              <a:solidFill>
                <a:schemeClr val="dk1"/>
              </a:solidFill>
              <a:latin typeface="Montserrat"/>
              <a:ea typeface="Montserrat"/>
              <a:cs typeface="Montserrat"/>
              <a:sym typeface="Montserrat"/>
            </a:endParaRPr>
          </a:p>
          <a:p>
            <a:pPr indent="0" lvl="0" marL="0" rtl="0" algn="l">
              <a:spcBef>
                <a:spcPts val="0"/>
              </a:spcBef>
              <a:spcAft>
                <a:spcPts val="0"/>
              </a:spcAft>
              <a:buClr>
                <a:srgbClr val="000000"/>
              </a:buClr>
              <a:buSzPts val="1400"/>
              <a:buFont typeface="Arial"/>
              <a:buNone/>
            </a:pPr>
            <a:r>
              <a:rPr lang="en-US">
                <a:solidFill>
                  <a:schemeClr val="dk1"/>
                </a:solidFill>
                <a:latin typeface="Montserrat"/>
                <a:ea typeface="Montserrat"/>
                <a:cs typeface="Montserrat"/>
                <a:sym typeface="Montserrat"/>
              </a:rPr>
              <a:t>  </a:t>
            </a:r>
            <a:r>
              <a:rPr b="1" lang="en-US">
                <a:solidFill>
                  <a:schemeClr val="dk1"/>
                </a:solidFill>
                <a:latin typeface="Montserrat"/>
                <a:ea typeface="Montserrat"/>
                <a:cs typeface="Montserrat"/>
                <a:sym typeface="Montserrat"/>
              </a:rPr>
              <a:t>&lt;/</a:t>
            </a:r>
            <a:r>
              <a:rPr b="1" lang="en-US">
                <a:solidFill>
                  <a:schemeClr val="accent1"/>
                </a:solidFill>
                <a:latin typeface="Montserrat"/>
                <a:ea typeface="Montserrat"/>
                <a:cs typeface="Montserrat"/>
                <a:sym typeface="Montserrat"/>
              </a:rPr>
              <a:t>head</a:t>
            </a:r>
            <a:r>
              <a:rPr b="1" lang="en-US">
                <a:solidFill>
                  <a:schemeClr val="dk1"/>
                </a:solidFill>
                <a:latin typeface="Montserrat"/>
                <a:ea typeface="Montserrat"/>
                <a:cs typeface="Montserrat"/>
                <a:sym typeface="Montserrat"/>
              </a:rPr>
              <a:t>&gt;</a:t>
            </a:r>
            <a:endParaRPr b="1">
              <a:solidFill>
                <a:schemeClr val="dk1"/>
              </a:solidFill>
              <a:latin typeface="Montserrat"/>
              <a:ea typeface="Montserrat"/>
              <a:cs typeface="Montserrat"/>
              <a:sym typeface="Montserrat"/>
            </a:endParaRPr>
          </a:p>
          <a:p>
            <a:pPr indent="0" lvl="0" marL="0" rtl="0" algn="l">
              <a:spcBef>
                <a:spcPts val="0"/>
              </a:spcBef>
              <a:spcAft>
                <a:spcPts val="0"/>
              </a:spcAft>
              <a:buClr>
                <a:srgbClr val="000000"/>
              </a:buClr>
              <a:buSzPts val="1400"/>
              <a:buFont typeface="Arial"/>
              <a:buNone/>
            </a:pPr>
            <a:r>
              <a:rPr lang="en-US">
                <a:solidFill>
                  <a:schemeClr val="dk1"/>
                </a:solidFill>
                <a:latin typeface="Montserrat"/>
                <a:ea typeface="Montserrat"/>
                <a:cs typeface="Montserrat"/>
                <a:sym typeface="Montserrat"/>
              </a:rPr>
              <a:t>  </a:t>
            </a:r>
            <a:r>
              <a:rPr b="1" lang="en-US">
                <a:solidFill>
                  <a:schemeClr val="dk1"/>
                </a:solidFill>
                <a:latin typeface="Montserrat"/>
                <a:ea typeface="Montserrat"/>
                <a:cs typeface="Montserrat"/>
                <a:sym typeface="Montserrat"/>
              </a:rPr>
              <a:t>&lt;</a:t>
            </a:r>
            <a:r>
              <a:rPr b="1" lang="en-US">
                <a:solidFill>
                  <a:schemeClr val="accent1"/>
                </a:solidFill>
                <a:latin typeface="Montserrat"/>
                <a:ea typeface="Montserrat"/>
                <a:cs typeface="Montserrat"/>
                <a:sym typeface="Montserrat"/>
              </a:rPr>
              <a:t>body</a:t>
            </a:r>
            <a:r>
              <a:rPr b="1" lang="en-US">
                <a:solidFill>
                  <a:schemeClr val="dk1"/>
                </a:solidFill>
                <a:latin typeface="Montserrat"/>
                <a:ea typeface="Montserrat"/>
                <a:cs typeface="Montserrat"/>
                <a:sym typeface="Montserrat"/>
              </a:rPr>
              <a:t>&gt;</a:t>
            </a:r>
            <a:endParaRPr b="1">
              <a:solidFill>
                <a:schemeClr val="dk1"/>
              </a:solidFill>
              <a:latin typeface="Montserrat"/>
              <a:ea typeface="Montserrat"/>
              <a:cs typeface="Montserrat"/>
              <a:sym typeface="Montserrat"/>
            </a:endParaRPr>
          </a:p>
          <a:p>
            <a:pPr indent="457200" lvl="0" marL="0" rtl="0" algn="l">
              <a:spcBef>
                <a:spcPts val="0"/>
              </a:spcBef>
              <a:spcAft>
                <a:spcPts val="0"/>
              </a:spcAft>
              <a:buClr>
                <a:srgbClr val="000000"/>
              </a:buClr>
              <a:buSzPts val="1400"/>
              <a:buFont typeface="Arial"/>
              <a:buNone/>
            </a:pPr>
            <a:r>
              <a:rPr b="1" lang="en-US">
                <a:solidFill>
                  <a:schemeClr val="dk1"/>
                </a:solidFill>
                <a:latin typeface="Montserrat"/>
                <a:ea typeface="Montserrat"/>
                <a:cs typeface="Montserrat"/>
                <a:sym typeface="Montserrat"/>
              </a:rPr>
              <a:t>&lt;</a:t>
            </a:r>
            <a:r>
              <a:rPr b="1" lang="en-US">
                <a:solidFill>
                  <a:schemeClr val="accent1"/>
                </a:solidFill>
                <a:latin typeface="Montserrat"/>
                <a:ea typeface="Montserrat"/>
                <a:cs typeface="Montserrat"/>
                <a:sym typeface="Montserrat"/>
              </a:rPr>
              <a:t>header</a:t>
            </a:r>
            <a:r>
              <a:rPr b="1" lang="en-US">
                <a:solidFill>
                  <a:schemeClr val="dk1"/>
                </a:solidFill>
                <a:latin typeface="Montserrat"/>
                <a:ea typeface="Montserrat"/>
                <a:cs typeface="Montserrat"/>
                <a:sym typeface="Montserrat"/>
              </a:rPr>
              <a:t>&gt;</a:t>
            </a:r>
            <a:endParaRPr>
              <a:solidFill>
                <a:schemeClr val="dk1"/>
              </a:solidFill>
              <a:latin typeface="Montserrat"/>
              <a:ea typeface="Montserrat"/>
              <a:cs typeface="Montserrat"/>
              <a:sym typeface="Montserrat"/>
            </a:endParaRPr>
          </a:p>
          <a:p>
            <a:pPr indent="457200" lvl="0" marL="0" rtl="0" algn="l">
              <a:spcBef>
                <a:spcPts val="0"/>
              </a:spcBef>
              <a:spcAft>
                <a:spcPts val="0"/>
              </a:spcAft>
              <a:buClr>
                <a:srgbClr val="000000"/>
              </a:buClr>
              <a:buSzPts val="1400"/>
              <a:buFont typeface="Arial"/>
              <a:buNone/>
            </a:pPr>
            <a:r>
              <a:rPr b="1" lang="en-US">
                <a:solidFill>
                  <a:schemeClr val="dk1"/>
                </a:solidFill>
                <a:latin typeface="Montserrat"/>
                <a:ea typeface="Montserrat"/>
                <a:cs typeface="Montserrat"/>
                <a:sym typeface="Montserrat"/>
              </a:rPr>
              <a:t>    &lt;</a:t>
            </a:r>
            <a:r>
              <a:rPr b="1" lang="en-US">
                <a:solidFill>
                  <a:schemeClr val="accent1"/>
                </a:solidFill>
                <a:latin typeface="Montserrat"/>
                <a:ea typeface="Montserrat"/>
                <a:cs typeface="Montserrat"/>
                <a:sym typeface="Montserrat"/>
              </a:rPr>
              <a:t>ul</a:t>
            </a:r>
            <a:r>
              <a:rPr b="1" lang="en-US">
                <a:solidFill>
                  <a:schemeClr val="dk1"/>
                </a:solidFill>
                <a:latin typeface="Montserrat"/>
                <a:ea typeface="Montserrat"/>
                <a:cs typeface="Montserrat"/>
                <a:sym typeface="Montserrat"/>
              </a:rPr>
              <a:t>&gt;</a:t>
            </a:r>
            <a:endParaRPr b="1">
              <a:solidFill>
                <a:schemeClr val="dk1"/>
              </a:solidFill>
              <a:latin typeface="Montserrat"/>
              <a:ea typeface="Montserrat"/>
              <a:cs typeface="Montserrat"/>
              <a:sym typeface="Montserrat"/>
            </a:endParaRPr>
          </a:p>
          <a:p>
            <a:pPr indent="457200" lvl="0" marL="0" rtl="0" algn="l">
              <a:spcBef>
                <a:spcPts val="0"/>
              </a:spcBef>
              <a:spcAft>
                <a:spcPts val="0"/>
              </a:spcAft>
              <a:buClr>
                <a:srgbClr val="000000"/>
              </a:buClr>
              <a:buSzPts val="1400"/>
              <a:buFont typeface="Arial"/>
              <a:buNone/>
            </a:pPr>
            <a:r>
              <a:rPr b="1" lang="en-US">
                <a:solidFill>
                  <a:schemeClr val="dk1"/>
                </a:solidFill>
                <a:latin typeface="Montserrat"/>
                <a:ea typeface="Montserrat"/>
                <a:cs typeface="Montserrat"/>
                <a:sym typeface="Montserrat"/>
              </a:rPr>
              <a:t>       &lt;</a:t>
            </a:r>
            <a:r>
              <a:rPr b="1" lang="en-US">
                <a:solidFill>
                  <a:schemeClr val="accent1"/>
                </a:solidFill>
                <a:latin typeface="Montserrat"/>
                <a:ea typeface="Montserrat"/>
                <a:cs typeface="Montserrat"/>
                <a:sym typeface="Montserrat"/>
              </a:rPr>
              <a:t>li</a:t>
            </a:r>
            <a:r>
              <a:rPr b="1" lang="en-US">
                <a:solidFill>
                  <a:schemeClr val="dk1"/>
                </a:solidFill>
                <a:latin typeface="Montserrat"/>
                <a:ea typeface="Montserrat"/>
                <a:cs typeface="Montserrat"/>
                <a:sym typeface="Montserrat"/>
              </a:rPr>
              <a:t>&gt;</a:t>
            </a:r>
            <a:r>
              <a:rPr lang="en-US">
                <a:solidFill>
                  <a:schemeClr val="dk1"/>
                </a:solidFill>
                <a:latin typeface="Montserrat"/>
                <a:ea typeface="Montserrat"/>
                <a:cs typeface="Montserrat"/>
                <a:sym typeface="Montserrat"/>
              </a:rPr>
              <a:t>Menu item 1</a:t>
            </a:r>
            <a:r>
              <a:rPr b="1" lang="en-US">
                <a:solidFill>
                  <a:schemeClr val="dk1"/>
                </a:solidFill>
                <a:latin typeface="Montserrat"/>
                <a:ea typeface="Montserrat"/>
                <a:cs typeface="Montserrat"/>
                <a:sym typeface="Montserrat"/>
              </a:rPr>
              <a:t>&lt;/</a:t>
            </a:r>
            <a:r>
              <a:rPr b="1" lang="en-US">
                <a:solidFill>
                  <a:schemeClr val="accent1"/>
                </a:solidFill>
                <a:latin typeface="Montserrat"/>
                <a:ea typeface="Montserrat"/>
                <a:cs typeface="Montserrat"/>
                <a:sym typeface="Montserrat"/>
              </a:rPr>
              <a:t>li</a:t>
            </a:r>
            <a:r>
              <a:rPr b="1" lang="en-US">
                <a:solidFill>
                  <a:schemeClr val="dk1"/>
                </a:solidFill>
                <a:latin typeface="Montserrat"/>
                <a:ea typeface="Montserrat"/>
                <a:cs typeface="Montserrat"/>
                <a:sym typeface="Montserrat"/>
              </a:rPr>
              <a:t>&gt;</a:t>
            </a:r>
            <a:endParaRPr b="1">
              <a:solidFill>
                <a:schemeClr val="dk1"/>
              </a:solidFill>
              <a:latin typeface="Montserrat"/>
              <a:ea typeface="Montserrat"/>
              <a:cs typeface="Montserrat"/>
              <a:sym typeface="Montserrat"/>
            </a:endParaRPr>
          </a:p>
          <a:p>
            <a:pPr indent="457200" lvl="0" marL="0" rtl="0" algn="l">
              <a:spcBef>
                <a:spcPts val="0"/>
              </a:spcBef>
              <a:spcAft>
                <a:spcPts val="0"/>
              </a:spcAft>
              <a:buClr>
                <a:srgbClr val="000000"/>
              </a:buClr>
              <a:buSzPts val="1400"/>
              <a:buFont typeface="Arial"/>
              <a:buNone/>
            </a:pPr>
            <a:r>
              <a:rPr b="1" lang="en-US">
                <a:solidFill>
                  <a:schemeClr val="dk1"/>
                </a:solidFill>
                <a:latin typeface="Montserrat"/>
                <a:ea typeface="Montserrat"/>
                <a:cs typeface="Montserrat"/>
                <a:sym typeface="Montserrat"/>
              </a:rPr>
              <a:t>       &lt;</a:t>
            </a:r>
            <a:r>
              <a:rPr b="1" lang="en-US">
                <a:solidFill>
                  <a:schemeClr val="accent1"/>
                </a:solidFill>
                <a:latin typeface="Montserrat"/>
                <a:ea typeface="Montserrat"/>
                <a:cs typeface="Montserrat"/>
                <a:sym typeface="Montserrat"/>
              </a:rPr>
              <a:t>li</a:t>
            </a:r>
            <a:r>
              <a:rPr b="1" lang="en-US">
                <a:solidFill>
                  <a:schemeClr val="dk1"/>
                </a:solidFill>
                <a:latin typeface="Montserrat"/>
                <a:ea typeface="Montserrat"/>
                <a:cs typeface="Montserrat"/>
                <a:sym typeface="Montserrat"/>
              </a:rPr>
              <a:t>&gt;</a:t>
            </a:r>
            <a:r>
              <a:rPr lang="en-US">
                <a:solidFill>
                  <a:schemeClr val="dk1"/>
                </a:solidFill>
                <a:latin typeface="Montserrat"/>
                <a:ea typeface="Montserrat"/>
                <a:cs typeface="Montserrat"/>
                <a:sym typeface="Montserrat"/>
              </a:rPr>
              <a:t>Menu item 2</a:t>
            </a:r>
            <a:r>
              <a:rPr b="1" lang="en-US">
                <a:solidFill>
                  <a:schemeClr val="dk1"/>
                </a:solidFill>
                <a:latin typeface="Montserrat"/>
                <a:ea typeface="Montserrat"/>
                <a:cs typeface="Montserrat"/>
                <a:sym typeface="Montserrat"/>
              </a:rPr>
              <a:t>&lt;/</a:t>
            </a:r>
            <a:r>
              <a:rPr b="1" lang="en-US">
                <a:solidFill>
                  <a:schemeClr val="accent1"/>
                </a:solidFill>
                <a:latin typeface="Montserrat"/>
                <a:ea typeface="Montserrat"/>
                <a:cs typeface="Montserrat"/>
                <a:sym typeface="Montserrat"/>
              </a:rPr>
              <a:t>li</a:t>
            </a:r>
            <a:r>
              <a:rPr b="1" lang="en-US">
                <a:solidFill>
                  <a:schemeClr val="dk1"/>
                </a:solidFill>
                <a:latin typeface="Montserrat"/>
                <a:ea typeface="Montserrat"/>
                <a:cs typeface="Montserrat"/>
                <a:sym typeface="Montserrat"/>
              </a:rPr>
              <a:t>&gt;</a:t>
            </a:r>
            <a:endParaRPr b="1">
              <a:solidFill>
                <a:schemeClr val="dk1"/>
              </a:solidFill>
              <a:latin typeface="Montserrat"/>
              <a:ea typeface="Montserrat"/>
              <a:cs typeface="Montserrat"/>
              <a:sym typeface="Montserrat"/>
            </a:endParaRPr>
          </a:p>
          <a:p>
            <a:pPr indent="457200" lvl="0" marL="0" rtl="0" algn="l">
              <a:spcBef>
                <a:spcPts val="0"/>
              </a:spcBef>
              <a:spcAft>
                <a:spcPts val="0"/>
              </a:spcAft>
              <a:buClr>
                <a:srgbClr val="000000"/>
              </a:buClr>
              <a:buSzPts val="1400"/>
              <a:buFont typeface="Arial"/>
              <a:buNone/>
            </a:pPr>
            <a:r>
              <a:rPr b="1" lang="en-US">
                <a:solidFill>
                  <a:schemeClr val="dk1"/>
                </a:solidFill>
                <a:latin typeface="Montserrat"/>
                <a:ea typeface="Montserrat"/>
                <a:cs typeface="Montserrat"/>
                <a:sym typeface="Montserrat"/>
              </a:rPr>
              <a:t>       &lt;</a:t>
            </a:r>
            <a:r>
              <a:rPr b="1" lang="en-US">
                <a:solidFill>
                  <a:schemeClr val="accent1"/>
                </a:solidFill>
                <a:latin typeface="Montserrat"/>
                <a:ea typeface="Montserrat"/>
                <a:cs typeface="Montserrat"/>
                <a:sym typeface="Montserrat"/>
              </a:rPr>
              <a:t>li</a:t>
            </a:r>
            <a:r>
              <a:rPr b="1" lang="en-US">
                <a:solidFill>
                  <a:schemeClr val="dk1"/>
                </a:solidFill>
                <a:latin typeface="Montserrat"/>
                <a:ea typeface="Montserrat"/>
                <a:cs typeface="Montserrat"/>
                <a:sym typeface="Montserrat"/>
              </a:rPr>
              <a:t>&gt;</a:t>
            </a:r>
            <a:r>
              <a:rPr lang="en-US">
                <a:solidFill>
                  <a:schemeClr val="dk1"/>
                </a:solidFill>
                <a:latin typeface="Montserrat"/>
                <a:ea typeface="Montserrat"/>
                <a:cs typeface="Montserrat"/>
                <a:sym typeface="Montserrat"/>
              </a:rPr>
              <a:t>Menu item 3</a:t>
            </a:r>
            <a:r>
              <a:rPr b="1" lang="en-US">
                <a:solidFill>
                  <a:schemeClr val="dk1"/>
                </a:solidFill>
                <a:latin typeface="Montserrat"/>
                <a:ea typeface="Montserrat"/>
                <a:cs typeface="Montserrat"/>
                <a:sym typeface="Montserrat"/>
              </a:rPr>
              <a:t>&lt;/</a:t>
            </a:r>
            <a:r>
              <a:rPr b="1" lang="en-US">
                <a:solidFill>
                  <a:schemeClr val="accent1"/>
                </a:solidFill>
                <a:latin typeface="Montserrat"/>
                <a:ea typeface="Montserrat"/>
                <a:cs typeface="Montserrat"/>
                <a:sym typeface="Montserrat"/>
              </a:rPr>
              <a:t>li</a:t>
            </a:r>
            <a:r>
              <a:rPr b="1" lang="en-US">
                <a:solidFill>
                  <a:schemeClr val="dk1"/>
                </a:solidFill>
                <a:latin typeface="Montserrat"/>
                <a:ea typeface="Montserrat"/>
                <a:cs typeface="Montserrat"/>
                <a:sym typeface="Montserrat"/>
              </a:rPr>
              <a:t>&gt;</a:t>
            </a:r>
            <a:endParaRPr b="1">
              <a:solidFill>
                <a:schemeClr val="dk1"/>
              </a:solidFill>
              <a:latin typeface="Montserrat"/>
              <a:ea typeface="Montserrat"/>
              <a:cs typeface="Montserrat"/>
              <a:sym typeface="Montserrat"/>
            </a:endParaRPr>
          </a:p>
          <a:p>
            <a:pPr indent="457200" lvl="0" marL="0" rtl="0" algn="l">
              <a:spcBef>
                <a:spcPts val="0"/>
              </a:spcBef>
              <a:spcAft>
                <a:spcPts val="0"/>
              </a:spcAft>
              <a:buClr>
                <a:srgbClr val="000000"/>
              </a:buClr>
              <a:buSzPts val="1400"/>
              <a:buFont typeface="Arial"/>
              <a:buNone/>
            </a:pPr>
            <a:r>
              <a:rPr b="1" lang="en-US">
                <a:solidFill>
                  <a:schemeClr val="dk1"/>
                </a:solidFill>
                <a:latin typeface="Montserrat"/>
                <a:ea typeface="Montserrat"/>
                <a:cs typeface="Montserrat"/>
                <a:sym typeface="Montserrat"/>
              </a:rPr>
              <a:t>    &lt;/</a:t>
            </a:r>
            <a:r>
              <a:rPr b="1" lang="en-US">
                <a:solidFill>
                  <a:schemeClr val="accent1"/>
                </a:solidFill>
                <a:latin typeface="Montserrat"/>
                <a:ea typeface="Montserrat"/>
                <a:cs typeface="Montserrat"/>
                <a:sym typeface="Montserrat"/>
              </a:rPr>
              <a:t>ul</a:t>
            </a:r>
            <a:r>
              <a:rPr b="1" lang="en-US">
                <a:solidFill>
                  <a:schemeClr val="dk1"/>
                </a:solidFill>
                <a:latin typeface="Montserrat"/>
                <a:ea typeface="Montserrat"/>
                <a:cs typeface="Montserrat"/>
                <a:sym typeface="Montserrat"/>
              </a:rPr>
              <a:t>&gt;</a:t>
            </a:r>
            <a:endParaRPr b="1">
              <a:solidFill>
                <a:schemeClr val="dk1"/>
              </a:solidFill>
              <a:latin typeface="Montserrat"/>
              <a:ea typeface="Montserrat"/>
              <a:cs typeface="Montserrat"/>
              <a:sym typeface="Montserrat"/>
            </a:endParaRPr>
          </a:p>
          <a:p>
            <a:pPr indent="457200" lvl="0" marL="0" rtl="0" algn="l">
              <a:spcBef>
                <a:spcPts val="0"/>
              </a:spcBef>
              <a:spcAft>
                <a:spcPts val="0"/>
              </a:spcAft>
              <a:buClr>
                <a:srgbClr val="000000"/>
              </a:buClr>
              <a:buSzPts val="1400"/>
              <a:buFont typeface="Arial"/>
              <a:buNone/>
            </a:pPr>
            <a:r>
              <a:rPr b="1" lang="en-US">
                <a:solidFill>
                  <a:schemeClr val="dk1"/>
                </a:solidFill>
                <a:latin typeface="Montserrat"/>
                <a:ea typeface="Montserrat"/>
                <a:cs typeface="Montserrat"/>
                <a:sym typeface="Montserrat"/>
              </a:rPr>
              <a:t>&lt;/</a:t>
            </a:r>
            <a:r>
              <a:rPr b="1" lang="en-US">
                <a:solidFill>
                  <a:schemeClr val="accent1"/>
                </a:solidFill>
                <a:latin typeface="Montserrat"/>
                <a:ea typeface="Montserrat"/>
                <a:cs typeface="Montserrat"/>
                <a:sym typeface="Montserrat"/>
              </a:rPr>
              <a:t>header</a:t>
            </a:r>
            <a:r>
              <a:rPr b="1" lang="en-US">
                <a:solidFill>
                  <a:schemeClr val="dk1"/>
                </a:solidFill>
                <a:latin typeface="Montserrat"/>
                <a:ea typeface="Montserrat"/>
                <a:cs typeface="Montserrat"/>
                <a:sym typeface="Montserrat"/>
              </a:rPr>
              <a:t>&gt;</a:t>
            </a:r>
            <a:endParaRPr b="1">
              <a:solidFill>
                <a:schemeClr val="dk1"/>
              </a:solidFill>
              <a:latin typeface="Montserrat"/>
              <a:ea typeface="Montserrat"/>
              <a:cs typeface="Montserrat"/>
              <a:sym typeface="Montserrat"/>
            </a:endParaRPr>
          </a:p>
          <a:p>
            <a:pPr indent="457200" lvl="0" marL="0" rtl="0" algn="l">
              <a:spcBef>
                <a:spcPts val="0"/>
              </a:spcBef>
              <a:spcAft>
                <a:spcPts val="0"/>
              </a:spcAft>
              <a:buClr>
                <a:srgbClr val="000000"/>
              </a:buClr>
              <a:buSzPts val="1400"/>
              <a:buFont typeface="Arial"/>
              <a:buNone/>
            </a:pPr>
            <a:r>
              <a:rPr b="1" lang="en-US">
                <a:solidFill>
                  <a:schemeClr val="dk1"/>
                </a:solidFill>
                <a:latin typeface="Montserrat"/>
                <a:ea typeface="Montserrat"/>
                <a:cs typeface="Montserrat"/>
                <a:sym typeface="Montserrat"/>
              </a:rPr>
              <a:t>&lt;</a:t>
            </a:r>
            <a:r>
              <a:rPr b="1" lang="en-US">
                <a:solidFill>
                  <a:schemeClr val="accent1"/>
                </a:solidFill>
                <a:latin typeface="Montserrat"/>
                <a:ea typeface="Montserrat"/>
                <a:cs typeface="Montserrat"/>
                <a:sym typeface="Montserrat"/>
              </a:rPr>
              <a:t>article</a:t>
            </a:r>
            <a:r>
              <a:rPr b="1" lang="en-US">
                <a:solidFill>
                  <a:schemeClr val="dk1"/>
                </a:solidFill>
                <a:latin typeface="Montserrat"/>
                <a:ea typeface="Montserrat"/>
                <a:cs typeface="Montserrat"/>
                <a:sym typeface="Montserrat"/>
              </a:rPr>
              <a:t>&gt;</a:t>
            </a:r>
            <a:endParaRPr>
              <a:solidFill>
                <a:schemeClr val="dk1"/>
              </a:solidFill>
              <a:latin typeface="Montserrat"/>
              <a:ea typeface="Montserrat"/>
              <a:cs typeface="Montserrat"/>
              <a:sym typeface="Montserrat"/>
            </a:endParaRPr>
          </a:p>
          <a:p>
            <a:pPr indent="457200" lvl="0" marL="0" rtl="0" algn="l">
              <a:spcBef>
                <a:spcPts val="0"/>
              </a:spcBef>
              <a:spcAft>
                <a:spcPts val="0"/>
              </a:spcAft>
              <a:buClr>
                <a:srgbClr val="000000"/>
              </a:buClr>
              <a:buSzPts val="1400"/>
              <a:buFont typeface="Arial"/>
              <a:buNone/>
            </a:pPr>
            <a:r>
              <a:rPr b="1" lang="en-US">
                <a:solidFill>
                  <a:schemeClr val="dk1"/>
                </a:solidFill>
                <a:latin typeface="Montserrat"/>
                <a:ea typeface="Montserrat"/>
                <a:cs typeface="Montserrat"/>
                <a:sym typeface="Montserrat"/>
              </a:rPr>
              <a:t>    &lt;</a:t>
            </a:r>
            <a:r>
              <a:rPr b="1" lang="en-US">
                <a:solidFill>
                  <a:schemeClr val="accent1"/>
                </a:solidFill>
                <a:latin typeface="Montserrat"/>
                <a:ea typeface="Montserrat"/>
                <a:cs typeface="Montserrat"/>
                <a:sym typeface="Montserrat"/>
              </a:rPr>
              <a:t>h1</a:t>
            </a:r>
            <a:r>
              <a:rPr b="1" lang="en-US">
                <a:solidFill>
                  <a:schemeClr val="dk1"/>
                </a:solidFill>
                <a:latin typeface="Montserrat"/>
                <a:ea typeface="Montserrat"/>
                <a:cs typeface="Montserrat"/>
                <a:sym typeface="Montserrat"/>
              </a:rPr>
              <a:t>&gt;</a:t>
            </a:r>
            <a:r>
              <a:rPr lang="en-US">
                <a:solidFill>
                  <a:schemeClr val="dk1"/>
                </a:solidFill>
                <a:latin typeface="Montserrat"/>
                <a:ea typeface="Montserrat"/>
                <a:cs typeface="Montserrat"/>
                <a:sym typeface="Montserrat"/>
              </a:rPr>
              <a:t>Heading</a:t>
            </a:r>
            <a:r>
              <a:rPr b="1" lang="en-US">
                <a:solidFill>
                  <a:schemeClr val="dk1"/>
                </a:solidFill>
                <a:latin typeface="Montserrat"/>
                <a:ea typeface="Montserrat"/>
                <a:cs typeface="Montserrat"/>
                <a:sym typeface="Montserrat"/>
              </a:rPr>
              <a:t>&lt;/</a:t>
            </a:r>
            <a:r>
              <a:rPr b="1" lang="en-US">
                <a:solidFill>
                  <a:schemeClr val="accent1"/>
                </a:solidFill>
                <a:latin typeface="Montserrat"/>
                <a:ea typeface="Montserrat"/>
                <a:cs typeface="Montserrat"/>
                <a:sym typeface="Montserrat"/>
              </a:rPr>
              <a:t>h1</a:t>
            </a:r>
            <a:r>
              <a:rPr b="1" lang="en-US">
                <a:solidFill>
                  <a:schemeClr val="dk1"/>
                </a:solidFill>
                <a:latin typeface="Montserrat"/>
                <a:ea typeface="Montserrat"/>
                <a:cs typeface="Montserrat"/>
                <a:sym typeface="Montserrat"/>
              </a:rPr>
              <a:t>&gt;</a:t>
            </a:r>
            <a:endParaRPr b="1">
              <a:solidFill>
                <a:schemeClr val="dk1"/>
              </a:solidFill>
              <a:latin typeface="Montserrat"/>
              <a:ea typeface="Montserrat"/>
              <a:cs typeface="Montserrat"/>
              <a:sym typeface="Montserrat"/>
            </a:endParaRPr>
          </a:p>
          <a:p>
            <a:pPr indent="0" lvl="0" marL="0" rtl="0" algn="l">
              <a:spcBef>
                <a:spcPts val="0"/>
              </a:spcBef>
              <a:spcAft>
                <a:spcPts val="0"/>
              </a:spcAft>
              <a:buClr>
                <a:srgbClr val="000000"/>
              </a:buClr>
              <a:buSzPts val="1400"/>
              <a:buFont typeface="Arial"/>
              <a:buNone/>
            </a:pPr>
            <a:r>
              <a:rPr lang="en-US">
                <a:solidFill>
                  <a:schemeClr val="dk1"/>
                </a:solidFill>
                <a:latin typeface="Montserrat"/>
                <a:ea typeface="Montserrat"/>
                <a:cs typeface="Montserrat"/>
                <a:sym typeface="Montserrat"/>
              </a:rPr>
              <a:t>   	    </a:t>
            </a:r>
            <a:r>
              <a:rPr b="1" lang="en-US">
                <a:solidFill>
                  <a:schemeClr val="dk1"/>
                </a:solidFill>
                <a:latin typeface="Montserrat"/>
                <a:ea typeface="Montserrat"/>
                <a:cs typeface="Montserrat"/>
                <a:sym typeface="Montserrat"/>
              </a:rPr>
              <a:t>&lt;</a:t>
            </a:r>
            <a:r>
              <a:rPr b="1" lang="en-US">
                <a:solidFill>
                  <a:schemeClr val="accent1"/>
                </a:solidFill>
                <a:latin typeface="Montserrat"/>
                <a:ea typeface="Montserrat"/>
                <a:cs typeface="Montserrat"/>
                <a:sym typeface="Montserrat"/>
              </a:rPr>
              <a:t>p</a:t>
            </a:r>
            <a:r>
              <a:rPr b="1" lang="en-US">
                <a:solidFill>
                  <a:schemeClr val="dk1"/>
                </a:solidFill>
                <a:latin typeface="Montserrat"/>
                <a:ea typeface="Montserrat"/>
                <a:cs typeface="Montserrat"/>
                <a:sym typeface="Montserrat"/>
              </a:rPr>
              <a:t>&gt;</a:t>
            </a:r>
            <a:r>
              <a:rPr lang="en-US">
                <a:solidFill>
                  <a:schemeClr val="dk1"/>
                </a:solidFill>
                <a:latin typeface="Montserrat"/>
                <a:ea typeface="Montserrat"/>
                <a:cs typeface="Montserrat"/>
                <a:sym typeface="Montserrat"/>
              </a:rPr>
              <a:t>Paragraph of text.</a:t>
            </a:r>
            <a:r>
              <a:rPr b="1" lang="en-US">
                <a:solidFill>
                  <a:schemeClr val="dk1"/>
                </a:solidFill>
                <a:latin typeface="Montserrat"/>
                <a:ea typeface="Montserrat"/>
                <a:cs typeface="Montserrat"/>
                <a:sym typeface="Montserrat"/>
              </a:rPr>
              <a:t>&lt;/</a:t>
            </a:r>
            <a:r>
              <a:rPr b="1" lang="en-US">
                <a:solidFill>
                  <a:schemeClr val="accent1"/>
                </a:solidFill>
                <a:latin typeface="Montserrat"/>
                <a:ea typeface="Montserrat"/>
                <a:cs typeface="Montserrat"/>
                <a:sym typeface="Montserrat"/>
              </a:rPr>
              <a:t>p</a:t>
            </a:r>
            <a:r>
              <a:rPr b="1" lang="en-US">
                <a:solidFill>
                  <a:schemeClr val="dk1"/>
                </a:solidFill>
                <a:latin typeface="Montserrat"/>
                <a:ea typeface="Montserrat"/>
                <a:cs typeface="Montserrat"/>
                <a:sym typeface="Montserrat"/>
              </a:rPr>
              <a:t>&gt;</a:t>
            </a:r>
            <a:endParaRPr b="1">
              <a:solidFill>
                <a:schemeClr val="dk1"/>
              </a:solidFill>
              <a:latin typeface="Montserrat"/>
              <a:ea typeface="Montserrat"/>
              <a:cs typeface="Montserrat"/>
              <a:sym typeface="Montserrat"/>
            </a:endParaRPr>
          </a:p>
          <a:p>
            <a:pPr indent="457200" lvl="0" marL="0" rtl="0" algn="l">
              <a:spcBef>
                <a:spcPts val="0"/>
              </a:spcBef>
              <a:spcAft>
                <a:spcPts val="0"/>
              </a:spcAft>
              <a:buClr>
                <a:srgbClr val="000000"/>
              </a:buClr>
              <a:buSzPts val="1400"/>
              <a:buFont typeface="Arial"/>
              <a:buNone/>
            </a:pPr>
            <a:r>
              <a:rPr b="1" lang="en-US">
                <a:solidFill>
                  <a:schemeClr val="dk1"/>
                </a:solidFill>
                <a:latin typeface="Montserrat"/>
                <a:ea typeface="Montserrat"/>
                <a:cs typeface="Montserrat"/>
                <a:sym typeface="Montserrat"/>
              </a:rPr>
              <a:t>&lt;/</a:t>
            </a:r>
            <a:r>
              <a:rPr b="1" lang="en-US">
                <a:solidFill>
                  <a:schemeClr val="accent1"/>
                </a:solidFill>
                <a:latin typeface="Montserrat"/>
                <a:ea typeface="Montserrat"/>
                <a:cs typeface="Montserrat"/>
                <a:sym typeface="Montserrat"/>
              </a:rPr>
              <a:t>article</a:t>
            </a:r>
            <a:r>
              <a:rPr b="1" lang="en-US">
                <a:solidFill>
                  <a:schemeClr val="dk1"/>
                </a:solidFill>
                <a:latin typeface="Montserrat"/>
                <a:ea typeface="Montserrat"/>
                <a:cs typeface="Montserrat"/>
                <a:sym typeface="Montserrat"/>
              </a:rPr>
              <a:t>&gt;</a:t>
            </a:r>
            <a:endParaRPr b="1">
              <a:solidFill>
                <a:schemeClr val="dk1"/>
              </a:solidFill>
              <a:latin typeface="Montserrat"/>
              <a:ea typeface="Montserrat"/>
              <a:cs typeface="Montserrat"/>
              <a:sym typeface="Montserrat"/>
            </a:endParaRPr>
          </a:p>
          <a:p>
            <a:pPr indent="0" lvl="0" marL="0" rtl="0" algn="l">
              <a:spcBef>
                <a:spcPts val="0"/>
              </a:spcBef>
              <a:spcAft>
                <a:spcPts val="0"/>
              </a:spcAft>
              <a:buClr>
                <a:srgbClr val="000000"/>
              </a:buClr>
              <a:buSzPts val="1400"/>
              <a:buFont typeface="Arial"/>
              <a:buNone/>
            </a:pPr>
            <a:r>
              <a:rPr lang="en-US">
                <a:solidFill>
                  <a:schemeClr val="dk1"/>
                </a:solidFill>
                <a:latin typeface="Montserrat"/>
                <a:ea typeface="Montserrat"/>
                <a:cs typeface="Montserrat"/>
                <a:sym typeface="Montserrat"/>
              </a:rPr>
              <a:t>  </a:t>
            </a:r>
            <a:r>
              <a:rPr b="1" lang="en-US">
                <a:solidFill>
                  <a:schemeClr val="dk1"/>
                </a:solidFill>
                <a:latin typeface="Montserrat"/>
                <a:ea typeface="Montserrat"/>
                <a:cs typeface="Montserrat"/>
                <a:sym typeface="Montserrat"/>
              </a:rPr>
              <a:t>&lt;/</a:t>
            </a:r>
            <a:r>
              <a:rPr b="1" lang="en-US">
                <a:solidFill>
                  <a:schemeClr val="accent1"/>
                </a:solidFill>
                <a:latin typeface="Montserrat"/>
                <a:ea typeface="Montserrat"/>
                <a:cs typeface="Montserrat"/>
                <a:sym typeface="Montserrat"/>
              </a:rPr>
              <a:t>body</a:t>
            </a:r>
            <a:r>
              <a:rPr b="1" lang="en-US">
                <a:solidFill>
                  <a:schemeClr val="dk1"/>
                </a:solidFill>
                <a:latin typeface="Montserrat"/>
                <a:ea typeface="Montserrat"/>
                <a:cs typeface="Montserrat"/>
                <a:sym typeface="Montserrat"/>
              </a:rPr>
              <a:t>&gt;</a:t>
            </a:r>
            <a:endParaRPr b="1">
              <a:solidFill>
                <a:schemeClr val="dk1"/>
              </a:solidFill>
              <a:latin typeface="Montserrat"/>
              <a:ea typeface="Montserrat"/>
              <a:cs typeface="Montserrat"/>
              <a:sym typeface="Montserrat"/>
            </a:endParaRPr>
          </a:p>
          <a:p>
            <a:pPr indent="0" lvl="0" marL="0" rtl="0" algn="l">
              <a:spcBef>
                <a:spcPts val="0"/>
              </a:spcBef>
              <a:spcAft>
                <a:spcPts val="0"/>
              </a:spcAft>
              <a:buClr>
                <a:srgbClr val="000000"/>
              </a:buClr>
              <a:buSzPts val="1400"/>
              <a:buFont typeface="Arial"/>
              <a:buNone/>
            </a:pPr>
            <a:r>
              <a:rPr b="1" lang="en-US">
                <a:solidFill>
                  <a:schemeClr val="dk1"/>
                </a:solidFill>
                <a:latin typeface="Montserrat"/>
                <a:ea typeface="Montserrat"/>
                <a:cs typeface="Montserrat"/>
                <a:sym typeface="Montserrat"/>
              </a:rPr>
              <a:t>&lt;/</a:t>
            </a:r>
            <a:r>
              <a:rPr b="1" lang="en-US">
                <a:solidFill>
                  <a:schemeClr val="accent1"/>
                </a:solidFill>
                <a:latin typeface="Montserrat"/>
                <a:ea typeface="Montserrat"/>
                <a:cs typeface="Montserrat"/>
                <a:sym typeface="Montserrat"/>
              </a:rPr>
              <a:t>html</a:t>
            </a:r>
            <a:r>
              <a:rPr b="1" lang="en-US">
                <a:solidFill>
                  <a:schemeClr val="dk1"/>
                </a:solidFill>
                <a:latin typeface="Montserrat"/>
                <a:ea typeface="Montserrat"/>
                <a:cs typeface="Montserrat"/>
                <a:sym typeface="Montserrat"/>
              </a:rPr>
              <a:t>&gt;</a:t>
            </a:r>
            <a:endParaRPr b="1">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sz="1800">
              <a:solidFill>
                <a:schemeClr val="dk1"/>
              </a:solidFill>
              <a:latin typeface="Montserrat"/>
              <a:ea typeface="Montserrat"/>
              <a:cs typeface="Montserrat"/>
              <a:sym typeface="Montserrat"/>
            </a:endParaRPr>
          </a:p>
        </p:txBody>
      </p:sp>
      <p:sp>
        <p:nvSpPr>
          <p:cNvPr id="288" name="Google Shape;288;g123c2184c1e_0_93"/>
          <p:cNvSpPr txBox="1"/>
          <p:nvPr/>
        </p:nvSpPr>
        <p:spPr>
          <a:xfrm>
            <a:off x="968725" y="1814450"/>
            <a:ext cx="4566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g123c2184c1e_0_93"/>
          <p:cNvSpPr txBox="1"/>
          <p:nvPr/>
        </p:nvSpPr>
        <p:spPr>
          <a:xfrm>
            <a:off x="744550" y="1814450"/>
            <a:ext cx="6099900" cy="327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300" u="none" cap="none" strike="noStrike">
                <a:solidFill>
                  <a:schemeClr val="dk1"/>
                </a:solidFill>
                <a:latin typeface="Montserrat"/>
                <a:ea typeface="Montserrat"/>
                <a:cs typeface="Montserrat"/>
                <a:sym typeface="Montserrat"/>
              </a:rPr>
              <a:t>HTML elementus pieraksta, izmantojot birkas (tags):</a:t>
            </a:r>
            <a:endParaRPr b="0" i="0" sz="13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br>
              <a:rPr b="0" i="0" lang="en-US" sz="1300" u="none" cap="none" strike="noStrike">
                <a:solidFill>
                  <a:schemeClr val="dk1"/>
                </a:solidFill>
                <a:latin typeface="Montserrat"/>
                <a:ea typeface="Montserrat"/>
                <a:cs typeface="Montserrat"/>
                <a:sym typeface="Montserrat"/>
              </a:rPr>
            </a:br>
            <a:r>
              <a:rPr b="1" i="0" lang="en-US" sz="1300" u="none" cap="none" strike="noStrike">
                <a:solidFill>
                  <a:schemeClr val="dk1"/>
                </a:solidFill>
                <a:latin typeface="Montserrat"/>
                <a:ea typeface="Montserrat"/>
                <a:cs typeface="Montserrat"/>
                <a:sym typeface="Montserrat"/>
              </a:rPr>
              <a:t>&lt;</a:t>
            </a:r>
            <a:r>
              <a:rPr b="1" i="0" lang="en-US" sz="1300" u="none" cap="none" strike="noStrike">
                <a:solidFill>
                  <a:schemeClr val="accent1"/>
                </a:solidFill>
                <a:latin typeface="Montserrat"/>
                <a:ea typeface="Montserrat"/>
                <a:cs typeface="Montserrat"/>
                <a:sym typeface="Montserrat"/>
              </a:rPr>
              <a:t>nosaukums</a:t>
            </a:r>
            <a:r>
              <a:rPr b="1" i="0" lang="en-US" sz="1300" u="none" cap="none" strike="noStrike">
                <a:solidFill>
                  <a:schemeClr val="dk1"/>
                </a:solidFill>
                <a:latin typeface="Montserrat"/>
                <a:ea typeface="Montserrat"/>
                <a:cs typeface="Montserrat"/>
                <a:sym typeface="Montserrat"/>
              </a:rPr>
              <a:t>&gt;</a:t>
            </a:r>
            <a:r>
              <a:rPr b="0" i="0" lang="en-US" sz="1300" u="none" cap="none" strike="noStrike">
                <a:solidFill>
                  <a:schemeClr val="dk1"/>
                </a:solidFill>
                <a:latin typeface="Montserrat"/>
                <a:ea typeface="Montserrat"/>
                <a:cs typeface="Montserrat"/>
                <a:sym typeface="Montserrat"/>
              </a:rPr>
              <a:t> saturs</a:t>
            </a:r>
            <a:r>
              <a:rPr b="1" i="0" lang="en-US" sz="1300" u="none" cap="none" strike="noStrike">
                <a:solidFill>
                  <a:schemeClr val="dk1"/>
                </a:solidFill>
                <a:latin typeface="Montserrat"/>
                <a:ea typeface="Montserrat"/>
                <a:cs typeface="Montserrat"/>
                <a:sym typeface="Montserrat"/>
              </a:rPr>
              <a:t> &lt;/</a:t>
            </a:r>
            <a:r>
              <a:rPr b="1" i="0" lang="en-US" sz="1300" u="none" cap="none" strike="noStrike">
                <a:solidFill>
                  <a:schemeClr val="accent1"/>
                </a:solidFill>
                <a:latin typeface="Montserrat"/>
                <a:ea typeface="Montserrat"/>
                <a:cs typeface="Montserrat"/>
                <a:sym typeface="Montserrat"/>
              </a:rPr>
              <a:t>nosaukums</a:t>
            </a:r>
            <a:r>
              <a:rPr b="1" i="0" lang="en-US" sz="1300" u="none" cap="none" strike="noStrike">
                <a:solidFill>
                  <a:schemeClr val="dk1"/>
                </a:solidFill>
                <a:latin typeface="Montserrat"/>
                <a:ea typeface="Montserrat"/>
                <a:cs typeface="Montserrat"/>
                <a:sym typeface="Montserrat"/>
              </a:rPr>
              <a:t>&gt;</a:t>
            </a:r>
            <a:endParaRPr b="1" i="0" sz="13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rPr lang="en-US" sz="1300">
                <a:solidFill>
                  <a:schemeClr val="dk1"/>
                </a:solidFill>
                <a:latin typeface="Montserrat"/>
                <a:ea typeface="Montserrat"/>
                <a:cs typeface="Montserrat"/>
                <a:sym typeface="Montserrat"/>
              </a:rPr>
              <a:t>Birku nosaukumi tiek rakstīti ar mazo burtu.</a:t>
            </a:r>
            <a:br>
              <a:rPr b="0" i="0" lang="en-US" sz="1300" u="none" cap="none" strike="noStrike">
                <a:solidFill>
                  <a:schemeClr val="dk1"/>
                </a:solidFill>
                <a:latin typeface="Montserrat"/>
                <a:ea typeface="Montserrat"/>
                <a:cs typeface="Montserrat"/>
                <a:sym typeface="Montserrat"/>
              </a:rPr>
            </a:br>
            <a:r>
              <a:rPr b="0" i="0" lang="en-US" sz="1300" u="none" cap="none" strike="noStrike">
                <a:solidFill>
                  <a:schemeClr val="dk1"/>
                </a:solidFill>
                <a:latin typeface="Montserrat"/>
                <a:ea typeface="Montserrat"/>
                <a:cs typeface="Montserrat"/>
                <a:sym typeface="Montserrat"/>
              </a:rPr>
              <a:t>Lai pārlūkprogramma varētu pareizi interpretēt HTML dokumenta saturu, nepieciešams norādīt kur sākas un kur beidzas katrs HTML elements. To mēs panākam ar sākuma un beigu birkām.</a:t>
            </a:r>
            <a:endParaRPr b="0" i="0" sz="13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rPr b="0" i="0" lang="en-US" sz="1300" u="none" cap="none" strike="noStrike">
                <a:solidFill>
                  <a:schemeClr val="dk1"/>
                </a:solidFill>
                <a:latin typeface="Montserrat"/>
                <a:ea typeface="Montserrat"/>
                <a:cs typeface="Montserrat"/>
                <a:sym typeface="Montserrat"/>
              </a:rPr>
              <a:t>Sākuma birku no beigu birkas </a:t>
            </a:r>
            <a:r>
              <a:rPr lang="en-US" sz="1300">
                <a:solidFill>
                  <a:schemeClr val="dk1"/>
                </a:solidFill>
                <a:latin typeface="Montserrat"/>
                <a:ea typeface="Montserrat"/>
                <a:cs typeface="Montserrat"/>
                <a:sym typeface="Montserrat"/>
              </a:rPr>
              <a:t>atšķir</a:t>
            </a:r>
            <a:r>
              <a:rPr b="0" i="0" lang="en-US" sz="1300" u="none" cap="none" strike="noStrike">
                <a:solidFill>
                  <a:schemeClr val="dk1"/>
                </a:solidFill>
                <a:latin typeface="Montserrat"/>
                <a:ea typeface="Montserrat"/>
                <a:cs typeface="Montserrat"/>
                <a:sym typeface="Montserrat"/>
              </a:rPr>
              <a:t> simbol</a:t>
            </a:r>
            <a:r>
              <a:rPr lang="en-US" sz="1300">
                <a:solidFill>
                  <a:schemeClr val="dk1"/>
                </a:solidFill>
                <a:latin typeface="Montserrat"/>
                <a:ea typeface="Montserrat"/>
                <a:cs typeface="Montserrat"/>
                <a:sym typeface="Montserrat"/>
              </a:rPr>
              <a:t>i</a:t>
            </a:r>
            <a:r>
              <a:rPr b="0" i="0" lang="en-US" sz="1300" u="none" cap="none" strike="noStrike">
                <a:solidFill>
                  <a:schemeClr val="dk1"/>
                </a:solidFill>
                <a:latin typeface="Montserrat"/>
                <a:ea typeface="Montserrat"/>
                <a:cs typeface="Montserrat"/>
                <a:sym typeface="Montserrat"/>
              </a:rPr>
              <a:t> ap tās nosaukumu:</a:t>
            </a:r>
            <a:br>
              <a:rPr b="0" i="0" lang="en-US" u="none" cap="none" strike="noStrike">
                <a:solidFill>
                  <a:schemeClr val="dk1"/>
                </a:solidFill>
                <a:latin typeface="Montserrat"/>
                <a:ea typeface="Montserrat"/>
                <a:cs typeface="Montserrat"/>
                <a:sym typeface="Montserrat"/>
              </a:rPr>
            </a:br>
            <a:br>
              <a:rPr b="0" i="0" lang="en-US" u="none" cap="none" strike="noStrike">
                <a:solidFill>
                  <a:schemeClr val="dk1"/>
                </a:solidFill>
                <a:latin typeface="Montserrat"/>
                <a:ea typeface="Montserrat"/>
                <a:cs typeface="Montserrat"/>
                <a:sym typeface="Montserrat"/>
              </a:rPr>
            </a:br>
            <a:r>
              <a:rPr b="1" lang="en-US" sz="1300">
                <a:solidFill>
                  <a:schemeClr val="accent1"/>
                </a:solidFill>
                <a:latin typeface="Montserrat"/>
                <a:ea typeface="Montserrat"/>
                <a:cs typeface="Montserrat"/>
                <a:sym typeface="Montserrat"/>
              </a:rPr>
              <a:t>Sākuma birka</a:t>
            </a:r>
            <a:r>
              <a:rPr b="0" i="0" lang="en-US" sz="1300" u="none" cap="none" strike="noStrike">
                <a:solidFill>
                  <a:schemeClr val="dk1"/>
                </a:solidFill>
                <a:latin typeface="Montserrat"/>
                <a:ea typeface="Montserrat"/>
                <a:cs typeface="Montserrat"/>
                <a:sym typeface="Montserrat"/>
              </a:rPr>
              <a:t>  </a:t>
            </a:r>
            <a:r>
              <a:rPr b="1" i="0" lang="en-US" sz="1300" u="none" cap="none" strike="noStrike">
                <a:solidFill>
                  <a:schemeClr val="dk1"/>
                </a:solidFill>
                <a:latin typeface="Montserrat"/>
                <a:ea typeface="Montserrat"/>
                <a:cs typeface="Montserrat"/>
                <a:sym typeface="Montserrat"/>
              </a:rPr>
              <a:t>&lt;</a:t>
            </a:r>
            <a:r>
              <a:rPr b="0" i="0" lang="en-US" sz="1300" u="none" cap="none" strike="noStrike">
                <a:solidFill>
                  <a:srgbClr val="90908F"/>
                </a:solidFill>
                <a:latin typeface="Montserrat"/>
                <a:ea typeface="Montserrat"/>
                <a:cs typeface="Montserrat"/>
                <a:sym typeface="Montserrat"/>
              </a:rPr>
              <a:t>nosaukums</a:t>
            </a:r>
            <a:r>
              <a:rPr b="1" i="0" lang="en-US" sz="1300" u="none" cap="none" strike="noStrike">
                <a:solidFill>
                  <a:schemeClr val="dk1"/>
                </a:solidFill>
                <a:latin typeface="Montserrat"/>
                <a:ea typeface="Montserrat"/>
                <a:cs typeface="Montserrat"/>
                <a:sym typeface="Montserrat"/>
              </a:rPr>
              <a:t>&gt;</a:t>
            </a:r>
            <a:endParaRPr b="1" i="0" sz="13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rPr b="1" lang="en-US" sz="1300">
                <a:solidFill>
                  <a:schemeClr val="accent1"/>
                </a:solidFill>
                <a:latin typeface="Montserrat"/>
                <a:ea typeface="Montserrat"/>
                <a:cs typeface="Montserrat"/>
                <a:sym typeface="Montserrat"/>
              </a:rPr>
              <a:t>Beigu birka</a:t>
            </a:r>
            <a:r>
              <a:rPr i="0" lang="en-US" sz="1300" u="none" cap="none" strike="noStrike">
                <a:solidFill>
                  <a:schemeClr val="dk1"/>
                </a:solidFill>
                <a:latin typeface="Montserrat"/>
                <a:ea typeface="Montserrat"/>
                <a:cs typeface="Montserrat"/>
                <a:sym typeface="Montserrat"/>
              </a:rPr>
              <a:t> </a:t>
            </a:r>
            <a:r>
              <a:rPr b="0" i="0" lang="en-US" sz="1300" u="none" cap="none" strike="noStrike">
                <a:solidFill>
                  <a:schemeClr val="dk1"/>
                </a:solidFill>
                <a:latin typeface="Montserrat"/>
                <a:ea typeface="Montserrat"/>
                <a:cs typeface="Montserrat"/>
                <a:sym typeface="Montserrat"/>
              </a:rPr>
              <a:t> </a:t>
            </a:r>
            <a:r>
              <a:rPr b="1" i="0" lang="en-US" sz="1300" u="none" cap="none" strike="noStrike">
                <a:solidFill>
                  <a:schemeClr val="dk1"/>
                </a:solidFill>
                <a:latin typeface="Montserrat"/>
                <a:ea typeface="Montserrat"/>
                <a:cs typeface="Montserrat"/>
                <a:sym typeface="Montserrat"/>
              </a:rPr>
              <a:t>&lt;/</a:t>
            </a:r>
            <a:r>
              <a:rPr b="0" i="0" lang="en-US" sz="1300" u="none" cap="none" strike="noStrike">
                <a:solidFill>
                  <a:srgbClr val="90908F"/>
                </a:solidFill>
                <a:latin typeface="Montserrat"/>
                <a:ea typeface="Montserrat"/>
                <a:cs typeface="Montserrat"/>
                <a:sym typeface="Montserrat"/>
              </a:rPr>
              <a:t>nosaukums</a:t>
            </a:r>
            <a:r>
              <a:rPr b="1" i="0" lang="en-US" sz="1300" u="none" cap="none" strike="noStrike">
                <a:solidFill>
                  <a:schemeClr val="dk1"/>
                </a:solidFill>
                <a:latin typeface="Montserrat"/>
                <a:ea typeface="Montserrat"/>
                <a:cs typeface="Montserrat"/>
                <a:sym typeface="Montserrat"/>
              </a:rPr>
              <a:t>&gt;</a:t>
            </a:r>
            <a:endParaRPr b="1" i="0" sz="13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rPr b="1" lang="en-US" sz="1300">
                <a:solidFill>
                  <a:schemeClr val="accent1"/>
                </a:solidFill>
                <a:latin typeface="Montserrat"/>
                <a:ea typeface="Montserrat"/>
                <a:cs typeface="Montserrat"/>
                <a:sym typeface="Montserrat"/>
              </a:rPr>
              <a:t>Pašnoslēdzoša birka</a:t>
            </a:r>
            <a:r>
              <a:rPr b="1" i="0" lang="en-US" sz="1300" u="none" cap="none" strike="noStrike">
                <a:solidFill>
                  <a:schemeClr val="dk1"/>
                </a:solidFill>
                <a:latin typeface="Montserrat"/>
                <a:ea typeface="Montserrat"/>
                <a:cs typeface="Montserrat"/>
                <a:sym typeface="Montserrat"/>
              </a:rPr>
              <a:t> &lt;</a:t>
            </a:r>
            <a:r>
              <a:rPr b="0" i="0" lang="en-US" sz="1300" u="none" cap="none" strike="noStrike">
                <a:solidFill>
                  <a:srgbClr val="90908F"/>
                </a:solidFill>
                <a:latin typeface="Montserrat"/>
                <a:ea typeface="Montserrat"/>
                <a:cs typeface="Montserrat"/>
                <a:sym typeface="Montserrat"/>
              </a:rPr>
              <a:t>nosukums</a:t>
            </a:r>
            <a:r>
              <a:rPr b="1" i="0" lang="en-US" sz="1300" u="none" cap="none" strike="noStrike">
                <a:solidFill>
                  <a:schemeClr val="dk1"/>
                </a:solidFill>
                <a:latin typeface="Montserrat"/>
                <a:ea typeface="Montserrat"/>
                <a:cs typeface="Montserrat"/>
                <a:sym typeface="Montserrat"/>
              </a:rPr>
              <a:t>/&gt; </a:t>
            </a:r>
            <a:endParaRPr b="0" i="0" sz="13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000"/>
              <a:buFont typeface="Arial"/>
              <a:buNone/>
            </a:pPr>
            <a:r>
              <a:t/>
            </a:r>
            <a:endParaRPr b="1" sz="18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rPr b="0" i="0" lang="en-US" sz="1300" u="sng" cap="none" strike="noStrike">
                <a:solidFill>
                  <a:schemeClr val="hlink"/>
                </a:solidFill>
                <a:latin typeface="Montserrat"/>
                <a:ea typeface="Montserrat"/>
                <a:cs typeface="Montserrat"/>
                <a:sym typeface="Montserrat"/>
                <a:hlinkClick r:id="rId4"/>
              </a:rPr>
              <a:t>Apskatīt piemēru W3Schools koda redaktorā</a:t>
            </a:r>
            <a:endParaRPr sz="1700">
              <a:solidFill>
                <a:schemeClr val="dk1"/>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3" name="Shape 293"/>
        <p:cNvGrpSpPr/>
        <p:nvPr/>
      </p:nvGrpSpPr>
      <p:grpSpPr>
        <a:xfrm>
          <a:off x="0" y="0"/>
          <a:ext cx="0" cy="0"/>
          <a:chOff x="0" y="0"/>
          <a:chExt cx="0" cy="0"/>
        </a:xfrm>
      </p:grpSpPr>
      <p:sp>
        <p:nvSpPr>
          <p:cNvPr id="294" name="Google Shape;294;g123c9085719_0_7"/>
          <p:cNvSpPr txBox="1"/>
          <p:nvPr>
            <p:ph idx="11" type="ftr"/>
          </p:nvPr>
        </p:nvSpPr>
        <p:spPr>
          <a:xfrm>
            <a:off x="7612540" y="1079990"/>
            <a:ext cx="4114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FRONTEND mājaslapas izstrāde</a:t>
            </a:r>
            <a:endParaRPr/>
          </a:p>
        </p:txBody>
      </p:sp>
      <p:sp>
        <p:nvSpPr>
          <p:cNvPr id="295" name="Google Shape;295;g123c9085719_0_7"/>
          <p:cNvSpPr txBox="1"/>
          <p:nvPr>
            <p:ph idx="12" type="sldNum"/>
          </p:nvPr>
        </p:nvSpPr>
        <p:spPr>
          <a:xfrm>
            <a:off x="9321800" y="6421005"/>
            <a:ext cx="2743200" cy="3651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96" name="Google Shape;296;g123c9085719_0_7"/>
          <p:cNvSpPr txBox="1"/>
          <p:nvPr/>
        </p:nvSpPr>
        <p:spPr>
          <a:xfrm>
            <a:off x="743975" y="741400"/>
            <a:ext cx="8359200" cy="727200"/>
          </a:xfrm>
          <a:prstGeom prst="rect">
            <a:avLst/>
          </a:prstGeom>
          <a:noFill/>
          <a:ln>
            <a:noFill/>
          </a:ln>
        </p:spPr>
        <p:txBody>
          <a:bodyPr anchorCtr="0" anchor="ctr" bIns="45700" lIns="91425" spcFirstLastPara="1" rIns="91425" wrap="square" tIns="45700">
            <a:normAutofit fontScale="92500" lnSpcReduction="20000"/>
          </a:bodyPr>
          <a:lstStyle/>
          <a:p>
            <a:pPr indent="0" lvl="0" marL="0" marR="0" rtl="0" algn="l">
              <a:lnSpc>
                <a:spcPct val="90000"/>
              </a:lnSpc>
              <a:spcBef>
                <a:spcPts val="0"/>
              </a:spcBef>
              <a:spcAft>
                <a:spcPts val="0"/>
              </a:spcAft>
              <a:buClr>
                <a:srgbClr val="000000"/>
              </a:buClr>
              <a:buSzPct val="100000"/>
              <a:buFont typeface="Arial"/>
              <a:buNone/>
            </a:pPr>
            <a:r>
              <a:rPr lang="en-US" sz="3200">
                <a:solidFill>
                  <a:srgbClr val="297DC1"/>
                </a:solidFill>
                <a:latin typeface="Montserrat SemiBold"/>
                <a:ea typeface="Montserrat SemiBold"/>
                <a:cs typeface="Montserrat SemiBold"/>
                <a:sym typeface="Montserrat SemiBold"/>
              </a:rPr>
              <a:t>Sapārotas un nesapārotas birkas</a:t>
            </a:r>
            <a:endParaRPr sz="3200">
              <a:solidFill>
                <a:srgbClr val="297DC1"/>
              </a:solidFill>
              <a:latin typeface="Montserrat SemiBold"/>
              <a:ea typeface="Montserrat SemiBold"/>
              <a:cs typeface="Montserrat SemiBold"/>
              <a:sym typeface="Montserrat SemiBold"/>
            </a:endParaRPr>
          </a:p>
          <a:p>
            <a:pPr indent="0" lvl="0" marL="0" marR="0" rtl="0" algn="l">
              <a:lnSpc>
                <a:spcPct val="90000"/>
              </a:lnSpc>
              <a:spcBef>
                <a:spcPts val="0"/>
              </a:spcBef>
              <a:spcAft>
                <a:spcPts val="0"/>
              </a:spcAft>
              <a:buClr>
                <a:srgbClr val="000000"/>
              </a:buClr>
              <a:buSzPct val="111278"/>
              <a:buFont typeface="Arial"/>
              <a:buNone/>
            </a:pPr>
            <a:r>
              <a:rPr lang="en-US" sz="2875">
                <a:solidFill>
                  <a:srgbClr val="297DC1"/>
                </a:solidFill>
                <a:latin typeface="Montserrat SemiBold"/>
                <a:ea typeface="Montserrat SemiBold"/>
                <a:cs typeface="Montserrat SemiBold"/>
                <a:sym typeface="Montserrat SemiBold"/>
              </a:rPr>
              <a:t>(paired and unpaired tags)</a:t>
            </a:r>
            <a:endParaRPr sz="2875">
              <a:solidFill>
                <a:srgbClr val="297DC1"/>
              </a:solidFill>
              <a:latin typeface="Montserrat SemiBold"/>
              <a:ea typeface="Montserrat SemiBold"/>
              <a:cs typeface="Montserrat SemiBold"/>
              <a:sym typeface="Montserrat SemiBold"/>
            </a:endParaRPr>
          </a:p>
        </p:txBody>
      </p:sp>
      <p:sp>
        <p:nvSpPr>
          <p:cNvPr id="297" name="Google Shape;297;g123c9085719_0_7"/>
          <p:cNvSpPr txBox="1"/>
          <p:nvPr/>
        </p:nvSpPr>
        <p:spPr>
          <a:xfrm>
            <a:off x="743975" y="1797050"/>
            <a:ext cx="7096500" cy="4722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US" sz="1300">
                <a:solidFill>
                  <a:schemeClr val="dk1"/>
                </a:solidFill>
                <a:latin typeface="Montserrat"/>
                <a:ea typeface="Montserrat"/>
                <a:cs typeface="Montserrat"/>
                <a:sym typeface="Montserrat"/>
              </a:rPr>
              <a:t>Sapārotas birkas </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US" sz="1300">
                <a:solidFill>
                  <a:schemeClr val="dk1"/>
                </a:solidFill>
                <a:latin typeface="Montserrat"/>
                <a:ea typeface="Montserrat"/>
                <a:cs typeface="Montserrat"/>
                <a:sym typeface="Montserrat"/>
              </a:rPr>
              <a:t>Lielākā daļa HTML birku ir pārotas (paired tags). Šīm birkām paredzēts ietvert sevī saturu - tekstu vai citus HTML elementus. </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US" sz="1300">
                <a:solidFill>
                  <a:schemeClr val="dk1"/>
                </a:solidFill>
                <a:latin typeface="Montserrat"/>
                <a:ea typeface="Montserrat"/>
                <a:cs typeface="Montserrat"/>
                <a:sym typeface="Montserrat"/>
              </a:rPr>
              <a:t>Lai pārlūkprogramma varētu izveidot DOM, ir nepieciešams norādīt kur birkas saturs sākas  </a:t>
            </a:r>
            <a:r>
              <a:rPr b="1" lang="en-US" sz="1300">
                <a:solidFill>
                  <a:schemeClr val="dk1"/>
                </a:solidFill>
                <a:latin typeface="Montserrat"/>
                <a:ea typeface="Montserrat"/>
                <a:cs typeface="Montserrat"/>
                <a:sym typeface="Montserrat"/>
              </a:rPr>
              <a:t>&lt;</a:t>
            </a:r>
            <a:r>
              <a:rPr b="1" lang="en-US" sz="1300">
                <a:solidFill>
                  <a:schemeClr val="accent1"/>
                </a:solidFill>
                <a:latin typeface="Montserrat"/>
                <a:ea typeface="Montserrat"/>
                <a:cs typeface="Montserrat"/>
                <a:sym typeface="Montserrat"/>
              </a:rPr>
              <a:t>nosaukums</a:t>
            </a:r>
            <a:r>
              <a:rPr b="1" lang="en-US" sz="1300">
                <a:solidFill>
                  <a:schemeClr val="dk1"/>
                </a:solidFill>
                <a:latin typeface="Montserrat"/>
                <a:ea typeface="Montserrat"/>
                <a:cs typeface="Montserrat"/>
                <a:sym typeface="Montserrat"/>
              </a:rPr>
              <a:t>&gt; </a:t>
            </a:r>
            <a:r>
              <a:rPr lang="en-US" sz="1300">
                <a:solidFill>
                  <a:schemeClr val="dk1"/>
                </a:solidFill>
                <a:latin typeface="Montserrat"/>
                <a:ea typeface="Montserrat"/>
                <a:cs typeface="Montserrat"/>
                <a:sym typeface="Montserrat"/>
              </a:rPr>
              <a:t>un kur tās saturs beidzas </a:t>
            </a:r>
            <a:r>
              <a:rPr b="1" lang="en-US" sz="1300">
                <a:solidFill>
                  <a:schemeClr val="dk1"/>
                </a:solidFill>
                <a:latin typeface="Montserrat"/>
                <a:ea typeface="Montserrat"/>
                <a:cs typeface="Montserrat"/>
                <a:sym typeface="Montserrat"/>
              </a:rPr>
              <a:t>&lt;/</a:t>
            </a:r>
            <a:r>
              <a:rPr b="1" lang="en-US" sz="1300">
                <a:solidFill>
                  <a:schemeClr val="accent1"/>
                </a:solidFill>
                <a:latin typeface="Montserrat"/>
                <a:ea typeface="Montserrat"/>
                <a:cs typeface="Montserrat"/>
                <a:sym typeface="Montserrat"/>
              </a:rPr>
              <a:t>nosaukums</a:t>
            </a:r>
            <a:r>
              <a:rPr b="1" lang="en-US" sz="1300">
                <a:solidFill>
                  <a:schemeClr val="dk1"/>
                </a:solidFill>
                <a:latin typeface="Montserrat"/>
                <a:ea typeface="Montserrat"/>
                <a:cs typeface="Montserrat"/>
                <a:sym typeface="Montserrat"/>
              </a:rPr>
              <a:t>&gt;</a:t>
            </a:r>
            <a:r>
              <a:rPr lang="en-US" sz="1300">
                <a:solidFill>
                  <a:schemeClr val="dk1"/>
                </a:solidFill>
                <a:latin typeface="Montserrat"/>
                <a:ea typeface="Montserrat"/>
                <a:cs typeface="Montserrat"/>
                <a:sym typeface="Montserrat"/>
              </a:rPr>
              <a:t>.</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US" sz="1300">
                <a:solidFill>
                  <a:schemeClr val="dk1"/>
                </a:solidFill>
                <a:latin typeface="Montserrat"/>
                <a:ea typeface="Montserrat"/>
                <a:cs typeface="Montserrat"/>
                <a:sym typeface="Montserrat"/>
              </a:rPr>
              <a:t>Ja tiks izmantota tikai sākuma birka bez beigu birkas - mājaslapa netiks pareizi attēlota.</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b="1" lang="en-US" sz="1300">
                <a:solidFill>
                  <a:schemeClr val="dk1"/>
                </a:solidFill>
                <a:latin typeface="Montserrat"/>
                <a:ea typeface="Montserrat"/>
                <a:cs typeface="Montserrat"/>
                <a:sym typeface="Montserrat"/>
              </a:rPr>
              <a:t>Nesapārotas jeb pašnoslēdzošas birkas </a:t>
            </a:r>
            <a:endParaRPr b="1"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US" sz="1300">
                <a:solidFill>
                  <a:schemeClr val="dk1"/>
                </a:solidFill>
                <a:latin typeface="Montserrat"/>
                <a:ea typeface="Montserrat"/>
                <a:cs typeface="Montserrat"/>
                <a:sym typeface="Montserrat"/>
              </a:rPr>
              <a:t>Vairākas HTML birkas nav paredzētas, lai tās ietvertu sevī tekstu vai citus HTML elementus. Tās pieraksta tikai ar sākuma birku </a:t>
            </a:r>
            <a:r>
              <a:rPr b="1" lang="en-US" sz="1300">
                <a:solidFill>
                  <a:schemeClr val="dk1"/>
                </a:solidFill>
                <a:latin typeface="Montserrat"/>
                <a:ea typeface="Montserrat"/>
                <a:cs typeface="Montserrat"/>
                <a:sym typeface="Montserrat"/>
              </a:rPr>
              <a:t>&lt;</a:t>
            </a:r>
            <a:r>
              <a:rPr b="1" lang="en-US" sz="1300">
                <a:solidFill>
                  <a:schemeClr val="accent1"/>
                </a:solidFill>
                <a:latin typeface="Montserrat"/>
                <a:ea typeface="Montserrat"/>
                <a:cs typeface="Montserrat"/>
                <a:sym typeface="Montserrat"/>
              </a:rPr>
              <a:t>nosaukums</a:t>
            </a:r>
            <a:r>
              <a:rPr b="1" lang="en-US" sz="1300">
                <a:solidFill>
                  <a:schemeClr val="dk1"/>
                </a:solidFill>
                <a:latin typeface="Montserrat"/>
                <a:ea typeface="Montserrat"/>
                <a:cs typeface="Montserrat"/>
                <a:sym typeface="Montserrat"/>
              </a:rPr>
              <a:t>&gt;.</a:t>
            </a:r>
            <a:endParaRPr b="1"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US" sz="1300">
                <a:solidFill>
                  <a:schemeClr val="dk1"/>
                </a:solidFill>
                <a:latin typeface="Montserrat"/>
                <a:ea typeface="Montserrat"/>
                <a:cs typeface="Montserrat"/>
                <a:sym typeface="Montserrat"/>
              </a:rPr>
              <a:t>Piemēram:</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300">
              <a:solidFill>
                <a:schemeClr val="dk1"/>
              </a:solidFill>
              <a:latin typeface="Montserrat"/>
              <a:ea typeface="Montserrat"/>
              <a:cs typeface="Montserrat"/>
              <a:sym typeface="Montserrat"/>
            </a:endParaRPr>
          </a:p>
          <a:p>
            <a:pPr indent="0" lvl="0" marL="0" rtl="0" algn="l">
              <a:lnSpc>
                <a:spcPct val="142857"/>
              </a:lnSpc>
              <a:spcBef>
                <a:spcPts val="0"/>
              </a:spcBef>
              <a:spcAft>
                <a:spcPts val="0"/>
              </a:spcAft>
              <a:buNone/>
            </a:pPr>
            <a:r>
              <a:rPr b="1" lang="en-US" sz="1300">
                <a:solidFill>
                  <a:schemeClr val="dk1"/>
                </a:solidFill>
                <a:latin typeface="Montserrat"/>
                <a:ea typeface="Montserrat"/>
                <a:cs typeface="Montserrat"/>
                <a:sym typeface="Montserrat"/>
              </a:rPr>
              <a:t>&lt;</a:t>
            </a:r>
            <a:r>
              <a:rPr b="1" lang="en-US" sz="1300">
                <a:solidFill>
                  <a:schemeClr val="accent1"/>
                </a:solidFill>
                <a:latin typeface="Montserrat"/>
                <a:ea typeface="Montserrat"/>
                <a:cs typeface="Montserrat"/>
                <a:sym typeface="Montserrat"/>
              </a:rPr>
              <a:t>br</a:t>
            </a:r>
            <a:r>
              <a:rPr b="1" lang="en-US" sz="1300">
                <a:solidFill>
                  <a:schemeClr val="dk1"/>
                </a:solidFill>
                <a:latin typeface="Montserrat"/>
                <a:ea typeface="Montserrat"/>
                <a:cs typeface="Montserrat"/>
                <a:sym typeface="Montserrat"/>
              </a:rPr>
              <a:t>&gt;</a:t>
            </a:r>
            <a:br>
              <a:rPr lang="en-US" sz="1300">
                <a:solidFill>
                  <a:schemeClr val="dk1"/>
                </a:solidFill>
                <a:latin typeface="Montserrat"/>
                <a:ea typeface="Montserrat"/>
                <a:cs typeface="Montserrat"/>
                <a:sym typeface="Montserrat"/>
              </a:rPr>
            </a:br>
            <a:r>
              <a:rPr b="1" lang="en-US" sz="1300">
                <a:solidFill>
                  <a:schemeClr val="dk1"/>
                </a:solidFill>
                <a:latin typeface="Montserrat"/>
                <a:ea typeface="Montserrat"/>
                <a:cs typeface="Montserrat"/>
                <a:sym typeface="Montserrat"/>
              </a:rPr>
              <a:t>&lt;</a:t>
            </a:r>
            <a:r>
              <a:rPr b="1" lang="en-US" sz="1300">
                <a:solidFill>
                  <a:schemeClr val="accent1"/>
                </a:solidFill>
                <a:latin typeface="Montserrat"/>
                <a:ea typeface="Montserrat"/>
                <a:cs typeface="Montserrat"/>
                <a:sym typeface="Montserrat"/>
              </a:rPr>
              <a:t>hr</a:t>
            </a:r>
            <a:r>
              <a:rPr b="1" lang="en-US" sz="1300">
                <a:solidFill>
                  <a:schemeClr val="dk1"/>
                </a:solidFill>
                <a:latin typeface="Montserrat"/>
                <a:ea typeface="Montserrat"/>
                <a:cs typeface="Montserrat"/>
                <a:sym typeface="Montserrat"/>
              </a:rPr>
              <a:t>&gt;</a:t>
            </a:r>
            <a:br>
              <a:rPr lang="en-US" sz="1300">
                <a:solidFill>
                  <a:schemeClr val="dk1"/>
                </a:solidFill>
                <a:latin typeface="Montserrat"/>
                <a:ea typeface="Montserrat"/>
                <a:cs typeface="Montserrat"/>
                <a:sym typeface="Montserrat"/>
              </a:rPr>
            </a:br>
            <a:r>
              <a:rPr b="1" lang="en-US" sz="1300">
                <a:solidFill>
                  <a:schemeClr val="dk1"/>
                </a:solidFill>
                <a:latin typeface="Montserrat"/>
                <a:ea typeface="Montserrat"/>
                <a:cs typeface="Montserrat"/>
                <a:sym typeface="Montserrat"/>
              </a:rPr>
              <a:t>&lt;</a:t>
            </a:r>
            <a:r>
              <a:rPr b="1" lang="en-US" sz="1300">
                <a:solidFill>
                  <a:schemeClr val="accent1"/>
                </a:solidFill>
                <a:latin typeface="Montserrat"/>
                <a:ea typeface="Montserrat"/>
                <a:cs typeface="Montserrat"/>
                <a:sym typeface="Montserrat"/>
              </a:rPr>
              <a:t>meta</a:t>
            </a:r>
            <a:r>
              <a:rPr b="1" lang="en-US" sz="1300">
                <a:solidFill>
                  <a:schemeClr val="dk1"/>
                </a:solidFill>
                <a:latin typeface="Montserrat"/>
                <a:ea typeface="Montserrat"/>
                <a:cs typeface="Montserrat"/>
                <a:sym typeface="Montserrat"/>
              </a:rPr>
              <a:t>&gt;</a:t>
            </a:r>
            <a:br>
              <a:rPr lang="en-US" sz="1300">
                <a:solidFill>
                  <a:schemeClr val="dk1"/>
                </a:solidFill>
                <a:latin typeface="Montserrat"/>
                <a:ea typeface="Montserrat"/>
                <a:cs typeface="Montserrat"/>
                <a:sym typeface="Montserrat"/>
              </a:rPr>
            </a:br>
            <a:r>
              <a:rPr b="1" lang="en-US" sz="1300">
                <a:solidFill>
                  <a:schemeClr val="dk1"/>
                </a:solidFill>
                <a:latin typeface="Montserrat"/>
                <a:ea typeface="Montserrat"/>
                <a:cs typeface="Montserrat"/>
                <a:sym typeface="Montserrat"/>
              </a:rPr>
              <a:t>&lt;</a:t>
            </a:r>
            <a:r>
              <a:rPr b="1" lang="en-US" sz="1300">
                <a:solidFill>
                  <a:schemeClr val="accent1"/>
                </a:solidFill>
                <a:latin typeface="Montserrat"/>
                <a:ea typeface="Montserrat"/>
                <a:cs typeface="Montserrat"/>
                <a:sym typeface="Montserrat"/>
              </a:rPr>
              <a:t>input</a:t>
            </a:r>
            <a:r>
              <a:rPr b="1" lang="en-US" sz="1300">
                <a:solidFill>
                  <a:schemeClr val="dk1"/>
                </a:solidFill>
                <a:latin typeface="Montserrat"/>
                <a:ea typeface="Montserrat"/>
                <a:cs typeface="Montserrat"/>
                <a:sym typeface="Montserrat"/>
              </a:rPr>
              <a:t>&gt;</a:t>
            </a:r>
            <a:endParaRPr b="1" sz="1200">
              <a:highlight>
                <a:srgbClr val="FFFFFF"/>
              </a:highlight>
            </a:endParaRPr>
          </a:p>
          <a:p>
            <a:pPr indent="0" lvl="0" marL="0" marR="0" rtl="0" algn="l">
              <a:lnSpc>
                <a:spcPct val="100000"/>
              </a:lnSpc>
              <a:spcBef>
                <a:spcPts val="1500"/>
              </a:spcBef>
              <a:spcAft>
                <a:spcPts val="0"/>
              </a:spcAft>
              <a:buClr>
                <a:srgbClr val="000000"/>
              </a:buClr>
              <a:buSzPts val="1600"/>
              <a:buFont typeface="Arial"/>
              <a:buNone/>
            </a:pPr>
            <a:r>
              <a:rPr lang="en-US" sz="1300">
                <a:solidFill>
                  <a:schemeClr val="dk1"/>
                </a:solidFill>
                <a:latin typeface="Montserrat"/>
                <a:ea typeface="Montserrat"/>
                <a:cs typeface="Montserrat"/>
                <a:sym typeface="Montserrat"/>
              </a:rPr>
              <a:t>Līdz ar HTML5  ir pieņemts tās dēvēt arī par pašnoslēdzošām birkām (self-closing tags) un uzskatāmības dēl arī pierakstīt kā </a:t>
            </a:r>
            <a:r>
              <a:rPr b="1" lang="en-US" sz="1300">
                <a:solidFill>
                  <a:schemeClr val="dk1"/>
                </a:solidFill>
                <a:latin typeface="Montserrat"/>
                <a:ea typeface="Montserrat"/>
                <a:cs typeface="Montserrat"/>
                <a:sym typeface="Montserrat"/>
              </a:rPr>
              <a:t>&lt;</a:t>
            </a:r>
            <a:r>
              <a:rPr b="1" lang="en-US" sz="1300">
                <a:solidFill>
                  <a:schemeClr val="accent1"/>
                </a:solidFill>
                <a:latin typeface="Montserrat"/>
                <a:ea typeface="Montserrat"/>
                <a:cs typeface="Montserrat"/>
                <a:sym typeface="Montserrat"/>
              </a:rPr>
              <a:t>nosaukums</a:t>
            </a:r>
            <a:r>
              <a:rPr b="1" lang="en-US" sz="1300">
                <a:solidFill>
                  <a:schemeClr val="dk1"/>
                </a:solidFill>
                <a:latin typeface="Montserrat"/>
                <a:ea typeface="Montserrat"/>
                <a:cs typeface="Montserrat"/>
                <a:sym typeface="Montserrat"/>
              </a:rPr>
              <a:t>/&gt;</a:t>
            </a:r>
            <a:r>
              <a:rPr lang="en-US" sz="1300">
                <a:solidFill>
                  <a:schemeClr val="dk1"/>
                </a:solidFill>
                <a:latin typeface="Montserrat"/>
                <a:ea typeface="Montserrat"/>
                <a:cs typeface="Montserrat"/>
                <a:sym typeface="Montserrat"/>
              </a:rPr>
              <a:t> jeb, piem., </a:t>
            </a:r>
            <a:r>
              <a:rPr b="1" lang="en-US" sz="1300">
                <a:solidFill>
                  <a:schemeClr val="dk1"/>
                </a:solidFill>
                <a:latin typeface="Montserrat"/>
                <a:ea typeface="Montserrat"/>
                <a:cs typeface="Montserrat"/>
                <a:sym typeface="Montserrat"/>
              </a:rPr>
              <a:t>&lt;</a:t>
            </a:r>
            <a:r>
              <a:rPr b="1" lang="en-US" sz="1300">
                <a:solidFill>
                  <a:schemeClr val="accent1"/>
                </a:solidFill>
                <a:latin typeface="Montserrat"/>
                <a:ea typeface="Montserrat"/>
                <a:cs typeface="Montserrat"/>
                <a:sym typeface="Montserrat"/>
              </a:rPr>
              <a:t>input</a:t>
            </a:r>
            <a:r>
              <a:rPr b="1" lang="en-US" sz="1300">
                <a:solidFill>
                  <a:schemeClr val="dk1"/>
                </a:solidFill>
                <a:latin typeface="Montserrat"/>
                <a:ea typeface="Montserrat"/>
                <a:cs typeface="Montserrat"/>
                <a:sym typeface="Montserrat"/>
              </a:rPr>
              <a:t>/&gt;</a:t>
            </a:r>
            <a:r>
              <a:rPr lang="en-US" sz="1300">
                <a:solidFill>
                  <a:schemeClr val="dk1"/>
                </a:solidFill>
                <a:latin typeface="Montserrat"/>
                <a:ea typeface="Montserrat"/>
                <a:cs typeface="Montserrat"/>
                <a:sym typeface="Montserrat"/>
              </a:rPr>
              <a:t>, bet tomēr tā nav obligāta prasība.</a:t>
            </a:r>
            <a:endParaRPr sz="1300">
              <a:solidFill>
                <a:schemeClr val="dk1"/>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1" name="Shape 301"/>
        <p:cNvGrpSpPr/>
        <p:nvPr/>
      </p:nvGrpSpPr>
      <p:grpSpPr>
        <a:xfrm>
          <a:off x="0" y="0"/>
          <a:ext cx="0" cy="0"/>
          <a:chOff x="0" y="0"/>
          <a:chExt cx="0" cy="0"/>
        </a:xfrm>
      </p:grpSpPr>
      <p:sp>
        <p:nvSpPr>
          <p:cNvPr id="302" name="Google Shape;302;g123c2184c1e_0_104"/>
          <p:cNvSpPr txBox="1"/>
          <p:nvPr>
            <p:ph idx="11" type="ftr"/>
          </p:nvPr>
        </p:nvSpPr>
        <p:spPr>
          <a:xfrm>
            <a:off x="7612540" y="1079990"/>
            <a:ext cx="4114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FRONTEND mājaslapas izstrāde</a:t>
            </a:r>
            <a:endParaRPr/>
          </a:p>
        </p:txBody>
      </p:sp>
      <p:sp>
        <p:nvSpPr>
          <p:cNvPr id="303" name="Google Shape;303;g123c2184c1e_0_104"/>
          <p:cNvSpPr txBox="1"/>
          <p:nvPr>
            <p:ph idx="12" type="sldNum"/>
          </p:nvPr>
        </p:nvSpPr>
        <p:spPr>
          <a:xfrm>
            <a:off x="9321800" y="6421005"/>
            <a:ext cx="2743200" cy="3651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04" name="Google Shape;304;g123c2184c1e_0_104"/>
          <p:cNvSpPr txBox="1"/>
          <p:nvPr/>
        </p:nvSpPr>
        <p:spPr>
          <a:xfrm>
            <a:off x="743975" y="741400"/>
            <a:ext cx="8359200" cy="727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3200"/>
              <a:buFont typeface="Arial"/>
              <a:buNone/>
            </a:pPr>
            <a:r>
              <a:rPr b="0" i="0" lang="en-US" sz="3200" u="none" cap="none" strike="noStrike">
                <a:solidFill>
                  <a:srgbClr val="297DC1"/>
                </a:solidFill>
                <a:latin typeface="Montserrat SemiBold"/>
                <a:ea typeface="Montserrat SemiBold"/>
                <a:cs typeface="Montserrat SemiBold"/>
                <a:sym typeface="Montserrat SemiBold"/>
              </a:rPr>
              <a:t>Redzamais saturs</a:t>
            </a:r>
            <a:endParaRPr b="0" i="0" sz="2767" u="none" cap="none" strike="noStrike">
              <a:solidFill>
                <a:srgbClr val="297DC1"/>
              </a:solidFill>
              <a:latin typeface="Montserrat SemiBold"/>
              <a:ea typeface="Montserrat SemiBold"/>
              <a:cs typeface="Montserrat SemiBold"/>
              <a:sym typeface="Montserrat SemiBold"/>
            </a:endParaRPr>
          </a:p>
        </p:txBody>
      </p:sp>
      <p:pic>
        <p:nvPicPr>
          <p:cNvPr id="305" name="Google Shape;305;g123c2184c1e_0_104"/>
          <p:cNvPicPr preferRelativeResize="0"/>
          <p:nvPr/>
        </p:nvPicPr>
        <p:blipFill rotWithShape="1">
          <a:blip r:embed="rId4">
            <a:alphaModFix/>
          </a:blip>
          <a:srcRect b="0" l="0" r="0" t="0"/>
          <a:stretch/>
        </p:blipFill>
        <p:spPr>
          <a:xfrm>
            <a:off x="743975" y="2181950"/>
            <a:ext cx="9127775" cy="3832950"/>
          </a:xfrm>
          <a:prstGeom prst="rect">
            <a:avLst/>
          </a:prstGeom>
          <a:noFill/>
          <a:ln>
            <a:noFill/>
          </a:ln>
        </p:spPr>
      </p:pic>
      <p:sp>
        <p:nvSpPr>
          <p:cNvPr id="306" name="Google Shape;306;g123c2184c1e_0_104"/>
          <p:cNvSpPr txBox="1"/>
          <p:nvPr/>
        </p:nvSpPr>
        <p:spPr>
          <a:xfrm>
            <a:off x="744550" y="1797050"/>
            <a:ext cx="87138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300" u="none" cap="none" strike="noStrike">
                <a:solidFill>
                  <a:schemeClr val="dk1"/>
                </a:solidFill>
                <a:latin typeface="Montserrat"/>
                <a:ea typeface="Montserrat"/>
                <a:cs typeface="Montserrat"/>
                <a:sym typeface="Montserrat"/>
              </a:rPr>
              <a:t>Pārlūkprogrammā būs redzams saturs, kas ir ievietots </a:t>
            </a:r>
            <a:r>
              <a:rPr lang="en-US" sz="1300">
                <a:solidFill>
                  <a:schemeClr val="dk1"/>
                </a:solidFill>
                <a:latin typeface="Montserrat"/>
                <a:ea typeface="Montserrat"/>
                <a:cs typeface="Montserrat"/>
                <a:sym typeface="Montserrat"/>
              </a:rPr>
              <a:t>iekš</a:t>
            </a:r>
            <a:r>
              <a:rPr b="0" i="0" lang="en-US" sz="1300" u="none" cap="none" strike="noStrike">
                <a:solidFill>
                  <a:schemeClr val="dk1"/>
                </a:solidFill>
                <a:latin typeface="Montserrat"/>
                <a:ea typeface="Montserrat"/>
                <a:cs typeface="Montserrat"/>
                <a:sym typeface="Montserrat"/>
              </a:rPr>
              <a:t> </a:t>
            </a:r>
            <a:r>
              <a:rPr b="1" i="0" lang="en-US" sz="1300" u="none" cap="none" strike="noStrike">
                <a:solidFill>
                  <a:schemeClr val="accent1"/>
                </a:solidFill>
                <a:latin typeface="Montserrat"/>
                <a:ea typeface="Montserrat"/>
                <a:cs typeface="Montserrat"/>
                <a:sym typeface="Montserrat"/>
              </a:rPr>
              <a:t>&lt;body</a:t>
            </a:r>
            <a:r>
              <a:rPr b="1" i="0" lang="en-US" sz="1300" u="none" cap="none" strike="noStrike">
                <a:solidFill>
                  <a:schemeClr val="dk1"/>
                </a:solidFill>
                <a:latin typeface="Montserrat"/>
                <a:ea typeface="Montserrat"/>
                <a:cs typeface="Montserrat"/>
                <a:sym typeface="Montserrat"/>
              </a:rPr>
              <a:t>&gt;</a:t>
            </a:r>
            <a:r>
              <a:rPr lang="en-US" sz="1300">
                <a:solidFill>
                  <a:schemeClr val="dk1"/>
                </a:solidFill>
                <a:latin typeface="Montserrat"/>
                <a:ea typeface="Montserrat"/>
                <a:cs typeface="Montserrat"/>
                <a:sym typeface="Montserrat"/>
              </a:rPr>
              <a:t>redzamais saturs</a:t>
            </a:r>
            <a:r>
              <a:rPr b="1" i="0" lang="en-US" sz="1300" u="none" cap="none" strike="noStrike">
                <a:solidFill>
                  <a:schemeClr val="dk1"/>
                </a:solidFill>
                <a:latin typeface="Montserrat"/>
                <a:ea typeface="Montserrat"/>
                <a:cs typeface="Montserrat"/>
                <a:sym typeface="Montserrat"/>
              </a:rPr>
              <a:t>&lt;/</a:t>
            </a:r>
            <a:r>
              <a:rPr b="1" i="0" lang="en-US" sz="1300" u="none" cap="none" strike="noStrike">
                <a:solidFill>
                  <a:schemeClr val="accent1"/>
                </a:solidFill>
                <a:latin typeface="Montserrat"/>
                <a:ea typeface="Montserrat"/>
                <a:cs typeface="Montserrat"/>
                <a:sym typeface="Montserrat"/>
              </a:rPr>
              <a:t>body</a:t>
            </a:r>
            <a:r>
              <a:rPr b="1" i="0" lang="en-US" sz="1300" u="none" cap="none" strike="noStrike">
                <a:solidFill>
                  <a:schemeClr val="dk1"/>
                </a:solidFill>
                <a:latin typeface="Montserrat"/>
                <a:ea typeface="Montserrat"/>
                <a:cs typeface="Montserrat"/>
                <a:sym typeface="Montserrat"/>
              </a:rPr>
              <a:t>&gt;</a:t>
            </a:r>
            <a:r>
              <a:rPr b="0" i="0" lang="en-US" sz="1300" u="none" cap="none" strike="noStrike">
                <a:solidFill>
                  <a:schemeClr val="dk1"/>
                </a:solidFill>
                <a:latin typeface="Montserrat"/>
                <a:ea typeface="Montserrat"/>
                <a:cs typeface="Montserrat"/>
                <a:sym typeface="Montserrat"/>
              </a:rPr>
              <a:t>.</a:t>
            </a:r>
            <a:endParaRPr b="0" i="0" sz="13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0" name="Shape 310"/>
        <p:cNvGrpSpPr/>
        <p:nvPr/>
      </p:nvGrpSpPr>
      <p:grpSpPr>
        <a:xfrm>
          <a:off x="0" y="0"/>
          <a:ext cx="0" cy="0"/>
          <a:chOff x="0" y="0"/>
          <a:chExt cx="0" cy="0"/>
        </a:xfrm>
      </p:grpSpPr>
      <p:sp>
        <p:nvSpPr>
          <p:cNvPr id="311" name="Google Shape;311;gf3dfed8730_0_40"/>
          <p:cNvSpPr txBox="1"/>
          <p:nvPr>
            <p:ph idx="11" type="ftr"/>
          </p:nvPr>
        </p:nvSpPr>
        <p:spPr>
          <a:xfrm>
            <a:off x="7612540" y="1079990"/>
            <a:ext cx="4114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FRONTEND mājaslapas izstrāde</a:t>
            </a:r>
            <a:endParaRPr/>
          </a:p>
        </p:txBody>
      </p:sp>
      <p:sp>
        <p:nvSpPr>
          <p:cNvPr id="312" name="Google Shape;312;gf3dfed8730_0_40"/>
          <p:cNvSpPr txBox="1"/>
          <p:nvPr>
            <p:ph idx="12" type="sldNum"/>
          </p:nvPr>
        </p:nvSpPr>
        <p:spPr>
          <a:xfrm>
            <a:off x="9321800" y="6421005"/>
            <a:ext cx="2743200" cy="3651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13" name="Google Shape;313;gf3dfed8730_0_40"/>
          <p:cNvSpPr txBox="1"/>
          <p:nvPr/>
        </p:nvSpPr>
        <p:spPr>
          <a:xfrm>
            <a:off x="676525" y="717900"/>
            <a:ext cx="8359200" cy="727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3200"/>
              <a:buFont typeface="Arial"/>
              <a:buNone/>
            </a:pPr>
            <a:r>
              <a:rPr lang="en-US" sz="3200">
                <a:solidFill>
                  <a:srgbClr val="297DC1"/>
                </a:solidFill>
                <a:latin typeface="Montserrat SemiBold"/>
                <a:ea typeface="Montserrat SemiBold"/>
                <a:cs typeface="Montserrat SemiBold"/>
                <a:sym typeface="Montserrat SemiBold"/>
              </a:rPr>
              <a:t>Birku kategorijas</a:t>
            </a:r>
            <a:endParaRPr b="0" i="0" sz="2767" u="none" cap="none" strike="noStrike">
              <a:solidFill>
                <a:srgbClr val="297DC1"/>
              </a:solidFill>
              <a:latin typeface="Montserrat SemiBold"/>
              <a:ea typeface="Montserrat SemiBold"/>
              <a:cs typeface="Montserrat SemiBold"/>
              <a:sym typeface="Montserrat SemiBold"/>
            </a:endParaRPr>
          </a:p>
        </p:txBody>
      </p:sp>
      <p:sp>
        <p:nvSpPr>
          <p:cNvPr id="314" name="Google Shape;314;gf3dfed8730_0_40"/>
          <p:cNvSpPr txBox="1"/>
          <p:nvPr/>
        </p:nvSpPr>
        <p:spPr>
          <a:xfrm>
            <a:off x="743975" y="1609250"/>
            <a:ext cx="5024100" cy="178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1600"/>
              <a:buFont typeface="Arial"/>
              <a:buNone/>
            </a:pPr>
            <a:r>
              <a:rPr lang="en-US" sz="1300">
                <a:solidFill>
                  <a:schemeClr val="dk1"/>
                </a:solidFill>
                <a:highlight>
                  <a:schemeClr val="lt1"/>
                </a:highlight>
                <a:latin typeface="Montserrat"/>
                <a:ea typeface="Montserrat"/>
                <a:cs typeface="Montserrat"/>
                <a:sym typeface="Montserrat"/>
              </a:rPr>
              <a:t>Ar katras birkas pielietojumu un vizuālu piemēru variet apskatīt </a:t>
            </a:r>
            <a:r>
              <a:rPr lang="en-US" sz="1300" u="sng">
                <a:solidFill>
                  <a:srgbClr val="297DC1"/>
                </a:solidFill>
                <a:highlight>
                  <a:schemeClr val="lt1"/>
                </a:highlight>
                <a:latin typeface="Montserrat"/>
                <a:ea typeface="Montserrat"/>
                <a:cs typeface="Montserrat"/>
                <a:sym typeface="Montserrat"/>
                <a:hlinkClick r:id="rId4">
                  <a:extLst>
                    <a:ext uri="{A12FA001-AC4F-418D-AE19-62706E023703}">
                      <ahyp:hlinkClr val="tx"/>
                    </a:ext>
                  </a:extLst>
                </a:hlinkClick>
              </a:rPr>
              <a:t>W3Schools</a:t>
            </a:r>
            <a:r>
              <a:rPr b="1" lang="en-US" sz="1300">
                <a:solidFill>
                  <a:schemeClr val="dk1"/>
                </a:solidFill>
                <a:latin typeface="Montserrat"/>
                <a:ea typeface="Montserrat"/>
                <a:cs typeface="Montserrat"/>
                <a:sym typeface="Montserrat"/>
              </a:rPr>
              <a:t>.</a:t>
            </a:r>
            <a:endParaRPr b="1"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rPr lang="en-US" sz="1300">
                <a:solidFill>
                  <a:schemeClr val="dk1"/>
                </a:solidFill>
                <a:latin typeface="Montserrat"/>
                <a:ea typeface="Montserrat"/>
                <a:cs typeface="Montserrat"/>
                <a:sym typeface="Montserrat"/>
              </a:rPr>
              <a:t>Visas birkas ko aplūkosim nav jāatcerās. Vairākas no tām neizbēgami iegaumēsiet, jo tās tiks bieži izmantotas. </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rPr lang="en-US" sz="1300">
                <a:solidFill>
                  <a:schemeClr val="dk1"/>
                </a:solidFill>
                <a:latin typeface="Montserrat"/>
                <a:ea typeface="Montserrat"/>
                <a:cs typeface="Montserrat"/>
                <a:sym typeface="Montserrat"/>
              </a:rPr>
              <a:t>Tomēr ir svarīgi sākumā iepazīties ar birku kategorijām pēc to pielietojuma, lai gūtu priekštatu par HTML iespējām.</a:t>
            </a:r>
            <a:endParaRPr sz="1300">
              <a:solidFill>
                <a:schemeClr val="dk1"/>
              </a:solidFill>
              <a:latin typeface="Montserrat"/>
              <a:ea typeface="Montserrat"/>
              <a:cs typeface="Montserrat"/>
              <a:sym typeface="Montserrat"/>
            </a:endParaRPr>
          </a:p>
        </p:txBody>
      </p:sp>
      <p:sp>
        <p:nvSpPr>
          <p:cNvPr id="315" name="Google Shape;315;gf3dfed8730_0_40"/>
          <p:cNvSpPr txBox="1"/>
          <p:nvPr/>
        </p:nvSpPr>
        <p:spPr>
          <a:xfrm>
            <a:off x="6619525" y="1609250"/>
            <a:ext cx="4114800" cy="29862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dk1"/>
              </a:buClr>
              <a:buSzPts val="1300"/>
              <a:buFont typeface="Montserrat"/>
              <a:buChar char="●"/>
            </a:pPr>
            <a:r>
              <a:rPr lang="en-US" sz="1300">
                <a:solidFill>
                  <a:schemeClr val="dk1"/>
                </a:solidFill>
                <a:highlight>
                  <a:schemeClr val="lt1"/>
                </a:highlight>
                <a:uFill>
                  <a:noFill/>
                </a:uFill>
                <a:latin typeface="Montserrat"/>
                <a:ea typeface="Montserrat"/>
                <a:cs typeface="Montserrat"/>
                <a:sym typeface="Montserrat"/>
                <a:hlinkClick r:id="rId5">
                  <a:extLst>
                    <a:ext uri="{A12FA001-AC4F-418D-AE19-62706E023703}">
                      <ahyp:hlinkClr val="tx"/>
                    </a:ext>
                  </a:extLst>
                </a:hlinkClick>
              </a:rPr>
              <a:t>Basic HTML </a:t>
            </a:r>
            <a:r>
              <a:rPr lang="en-US" sz="1300">
                <a:solidFill>
                  <a:schemeClr val="dk1"/>
                </a:solidFill>
                <a:highlight>
                  <a:schemeClr val="lt1"/>
                </a:highlight>
                <a:latin typeface="Montserrat"/>
                <a:ea typeface="Montserrat"/>
                <a:cs typeface="Montserrat"/>
                <a:sym typeface="Montserrat"/>
              </a:rPr>
              <a:t>birkas</a:t>
            </a:r>
            <a:endParaRPr sz="1300">
              <a:solidFill>
                <a:schemeClr val="dk1"/>
              </a:solidFill>
              <a:highlight>
                <a:schemeClr val="lt1"/>
              </a:highlight>
              <a:latin typeface="Montserrat"/>
              <a:ea typeface="Montserrat"/>
              <a:cs typeface="Montserrat"/>
              <a:sym typeface="Montserrat"/>
            </a:endParaRPr>
          </a:p>
          <a:p>
            <a:pPr indent="-311150" lvl="0" marL="457200" rtl="0" algn="l">
              <a:spcBef>
                <a:spcPts val="0"/>
              </a:spcBef>
              <a:spcAft>
                <a:spcPts val="0"/>
              </a:spcAft>
              <a:buClr>
                <a:schemeClr val="dk1"/>
              </a:buClr>
              <a:buSzPts val="1300"/>
              <a:buFont typeface="Montserrat"/>
              <a:buChar char="●"/>
            </a:pPr>
            <a:r>
              <a:rPr lang="en-US" sz="1300">
                <a:solidFill>
                  <a:schemeClr val="dk1"/>
                </a:solidFill>
                <a:highlight>
                  <a:schemeClr val="lt1"/>
                </a:highlight>
                <a:uFill>
                  <a:noFill/>
                </a:uFill>
                <a:latin typeface="Montserrat"/>
                <a:ea typeface="Montserrat"/>
                <a:cs typeface="Montserrat"/>
                <a:sym typeface="Montserrat"/>
                <a:hlinkClick r:id="rId6">
                  <a:extLst>
                    <a:ext uri="{A12FA001-AC4F-418D-AE19-62706E023703}">
                      <ahyp:hlinkClr val="tx"/>
                    </a:ext>
                  </a:extLst>
                </a:hlinkClick>
              </a:rPr>
              <a:t>Formatting HTML </a:t>
            </a:r>
            <a:r>
              <a:rPr lang="en-US" sz="1300">
                <a:solidFill>
                  <a:schemeClr val="dk1"/>
                </a:solidFill>
                <a:highlight>
                  <a:schemeClr val="lt1"/>
                </a:highlight>
                <a:latin typeface="Montserrat"/>
                <a:ea typeface="Montserrat"/>
                <a:cs typeface="Montserrat"/>
                <a:sym typeface="Montserrat"/>
              </a:rPr>
              <a:t>birkas</a:t>
            </a:r>
            <a:endParaRPr sz="1300">
              <a:solidFill>
                <a:schemeClr val="dk1"/>
              </a:solidFill>
              <a:highlight>
                <a:schemeClr val="lt1"/>
              </a:highlight>
              <a:latin typeface="Montserrat"/>
              <a:ea typeface="Montserrat"/>
              <a:cs typeface="Montserrat"/>
              <a:sym typeface="Montserrat"/>
            </a:endParaRPr>
          </a:p>
          <a:p>
            <a:pPr indent="-311150" lvl="0" marL="457200" rtl="0" algn="l">
              <a:spcBef>
                <a:spcPts val="0"/>
              </a:spcBef>
              <a:spcAft>
                <a:spcPts val="0"/>
              </a:spcAft>
              <a:buClr>
                <a:schemeClr val="dk1"/>
              </a:buClr>
              <a:buSzPts val="1300"/>
              <a:buFont typeface="Montserrat"/>
              <a:buChar char="●"/>
            </a:pPr>
            <a:r>
              <a:rPr lang="en-US" sz="1300">
                <a:solidFill>
                  <a:schemeClr val="dk1"/>
                </a:solidFill>
                <a:highlight>
                  <a:schemeClr val="lt1"/>
                </a:highlight>
                <a:uFill>
                  <a:noFill/>
                </a:uFill>
                <a:latin typeface="Montserrat"/>
                <a:ea typeface="Montserrat"/>
                <a:cs typeface="Montserrat"/>
                <a:sym typeface="Montserrat"/>
                <a:hlinkClick r:id="rId7">
                  <a:extLst>
                    <a:ext uri="{A12FA001-AC4F-418D-AE19-62706E023703}">
                      <ahyp:hlinkClr val="tx"/>
                    </a:ext>
                  </a:extLst>
                </a:hlinkClick>
              </a:rPr>
              <a:t>Forms and Input </a:t>
            </a:r>
            <a:r>
              <a:rPr lang="en-US" sz="1300">
                <a:solidFill>
                  <a:schemeClr val="dk1"/>
                </a:solidFill>
                <a:highlight>
                  <a:schemeClr val="lt1"/>
                </a:highlight>
                <a:latin typeface="Montserrat"/>
                <a:ea typeface="Montserrat"/>
                <a:cs typeface="Montserrat"/>
                <a:sym typeface="Montserrat"/>
              </a:rPr>
              <a:t>birkas</a:t>
            </a:r>
            <a:endParaRPr sz="1300">
              <a:solidFill>
                <a:schemeClr val="dk1"/>
              </a:solidFill>
              <a:highlight>
                <a:schemeClr val="lt1"/>
              </a:highlight>
              <a:latin typeface="Montserrat"/>
              <a:ea typeface="Montserrat"/>
              <a:cs typeface="Montserrat"/>
              <a:sym typeface="Montserrat"/>
            </a:endParaRPr>
          </a:p>
          <a:p>
            <a:pPr indent="-311150" lvl="0" marL="457200" rtl="0" algn="l">
              <a:spcBef>
                <a:spcPts val="0"/>
              </a:spcBef>
              <a:spcAft>
                <a:spcPts val="0"/>
              </a:spcAft>
              <a:buClr>
                <a:schemeClr val="dk1"/>
              </a:buClr>
              <a:buSzPts val="1300"/>
              <a:buFont typeface="Montserrat"/>
              <a:buChar char="●"/>
            </a:pPr>
            <a:r>
              <a:rPr lang="en-US" sz="1300">
                <a:solidFill>
                  <a:schemeClr val="dk1"/>
                </a:solidFill>
                <a:highlight>
                  <a:schemeClr val="lt1"/>
                </a:highlight>
                <a:uFill>
                  <a:noFill/>
                </a:uFill>
                <a:latin typeface="Montserrat"/>
                <a:ea typeface="Montserrat"/>
                <a:cs typeface="Montserrat"/>
                <a:sym typeface="Montserrat"/>
                <a:hlinkClick r:id="rId8">
                  <a:extLst>
                    <a:ext uri="{A12FA001-AC4F-418D-AE19-62706E023703}">
                      <ahyp:hlinkClr val="tx"/>
                    </a:ext>
                  </a:extLst>
                </a:hlinkClick>
              </a:rPr>
              <a:t>Frame </a:t>
            </a:r>
            <a:r>
              <a:rPr lang="en-US" sz="1300">
                <a:solidFill>
                  <a:schemeClr val="dk1"/>
                </a:solidFill>
                <a:highlight>
                  <a:schemeClr val="lt1"/>
                </a:highlight>
                <a:latin typeface="Montserrat"/>
                <a:ea typeface="Montserrat"/>
                <a:cs typeface="Montserrat"/>
                <a:sym typeface="Montserrat"/>
              </a:rPr>
              <a:t>birkas</a:t>
            </a:r>
            <a:endParaRPr sz="1300">
              <a:solidFill>
                <a:schemeClr val="dk1"/>
              </a:solidFill>
              <a:highlight>
                <a:schemeClr val="lt1"/>
              </a:highlight>
              <a:latin typeface="Montserrat"/>
              <a:ea typeface="Montserrat"/>
              <a:cs typeface="Montserrat"/>
              <a:sym typeface="Montserrat"/>
            </a:endParaRPr>
          </a:p>
          <a:p>
            <a:pPr indent="-311150" lvl="0" marL="457200" rtl="0" algn="l">
              <a:spcBef>
                <a:spcPts val="0"/>
              </a:spcBef>
              <a:spcAft>
                <a:spcPts val="0"/>
              </a:spcAft>
              <a:buClr>
                <a:schemeClr val="dk1"/>
              </a:buClr>
              <a:buSzPts val="1300"/>
              <a:buFont typeface="Montserrat"/>
              <a:buChar char="●"/>
            </a:pPr>
            <a:r>
              <a:rPr lang="en-US" sz="1300">
                <a:solidFill>
                  <a:schemeClr val="dk1"/>
                </a:solidFill>
                <a:highlight>
                  <a:schemeClr val="lt1"/>
                </a:highlight>
                <a:uFill>
                  <a:noFill/>
                </a:uFill>
                <a:latin typeface="Montserrat"/>
                <a:ea typeface="Montserrat"/>
                <a:cs typeface="Montserrat"/>
                <a:sym typeface="Montserrat"/>
                <a:hlinkClick r:id="rId9">
                  <a:extLst>
                    <a:ext uri="{A12FA001-AC4F-418D-AE19-62706E023703}">
                      <ahyp:hlinkClr val="tx"/>
                    </a:ext>
                  </a:extLst>
                </a:hlinkClick>
              </a:rPr>
              <a:t>Images </a:t>
            </a:r>
            <a:r>
              <a:rPr lang="en-US" sz="1300">
                <a:solidFill>
                  <a:schemeClr val="dk1"/>
                </a:solidFill>
                <a:highlight>
                  <a:schemeClr val="lt1"/>
                </a:highlight>
                <a:latin typeface="Montserrat"/>
                <a:ea typeface="Montserrat"/>
                <a:cs typeface="Montserrat"/>
                <a:sym typeface="Montserrat"/>
              </a:rPr>
              <a:t>birkas</a:t>
            </a:r>
            <a:endParaRPr sz="1300">
              <a:solidFill>
                <a:schemeClr val="dk1"/>
              </a:solidFill>
              <a:highlight>
                <a:schemeClr val="lt1"/>
              </a:highlight>
              <a:latin typeface="Montserrat"/>
              <a:ea typeface="Montserrat"/>
              <a:cs typeface="Montserrat"/>
              <a:sym typeface="Montserrat"/>
            </a:endParaRPr>
          </a:p>
          <a:p>
            <a:pPr indent="-311150" lvl="0" marL="457200" rtl="0" algn="l">
              <a:spcBef>
                <a:spcPts val="0"/>
              </a:spcBef>
              <a:spcAft>
                <a:spcPts val="0"/>
              </a:spcAft>
              <a:buClr>
                <a:schemeClr val="dk1"/>
              </a:buClr>
              <a:buSzPts val="1300"/>
              <a:buFont typeface="Montserrat"/>
              <a:buChar char="●"/>
            </a:pPr>
            <a:r>
              <a:rPr lang="en-US" sz="1300">
                <a:solidFill>
                  <a:schemeClr val="dk1"/>
                </a:solidFill>
                <a:highlight>
                  <a:schemeClr val="lt1"/>
                </a:highlight>
                <a:uFill>
                  <a:noFill/>
                </a:uFill>
                <a:latin typeface="Montserrat"/>
                <a:ea typeface="Montserrat"/>
                <a:cs typeface="Montserrat"/>
                <a:sym typeface="Montserrat"/>
                <a:hlinkClick r:id="rId10">
                  <a:extLst>
                    <a:ext uri="{A12FA001-AC4F-418D-AE19-62706E023703}">
                      <ahyp:hlinkClr val="tx"/>
                    </a:ext>
                  </a:extLst>
                </a:hlinkClick>
              </a:rPr>
              <a:t>Audio/Video </a:t>
            </a:r>
            <a:r>
              <a:rPr lang="en-US" sz="1300">
                <a:solidFill>
                  <a:schemeClr val="dk1"/>
                </a:solidFill>
                <a:highlight>
                  <a:schemeClr val="lt1"/>
                </a:highlight>
                <a:latin typeface="Montserrat"/>
                <a:ea typeface="Montserrat"/>
                <a:cs typeface="Montserrat"/>
                <a:sym typeface="Montserrat"/>
              </a:rPr>
              <a:t>birkas</a:t>
            </a:r>
            <a:endParaRPr sz="1300">
              <a:solidFill>
                <a:schemeClr val="dk1"/>
              </a:solidFill>
              <a:highlight>
                <a:schemeClr val="lt1"/>
              </a:highlight>
              <a:latin typeface="Montserrat"/>
              <a:ea typeface="Montserrat"/>
              <a:cs typeface="Montserrat"/>
              <a:sym typeface="Montserrat"/>
            </a:endParaRPr>
          </a:p>
          <a:p>
            <a:pPr indent="-311150" lvl="0" marL="457200" rtl="0" algn="l">
              <a:spcBef>
                <a:spcPts val="0"/>
              </a:spcBef>
              <a:spcAft>
                <a:spcPts val="0"/>
              </a:spcAft>
              <a:buClr>
                <a:schemeClr val="dk1"/>
              </a:buClr>
              <a:buSzPts val="1300"/>
              <a:buFont typeface="Montserrat"/>
              <a:buChar char="●"/>
            </a:pPr>
            <a:r>
              <a:rPr lang="en-US" sz="1300">
                <a:solidFill>
                  <a:schemeClr val="dk1"/>
                </a:solidFill>
                <a:highlight>
                  <a:schemeClr val="lt1"/>
                </a:highlight>
                <a:uFill>
                  <a:noFill/>
                </a:uFill>
                <a:latin typeface="Montserrat"/>
                <a:ea typeface="Montserrat"/>
                <a:cs typeface="Montserrat"/>
                <a:sym typeface="Montserrat"/>
                <a:hlinkClick r:id="rId11">
                  <a:extLst>
                    <a:ext uri="{A12FA001-AC4F-418D-AE19-62706E023703}">
                      <ahyp:hlinkClr val="tx"/>
                    </a:ext>
                  </a:extLst>
                </a:hlinkClick>
              </a:rPr>
              <a:t>Link </a:t>
            </a:r>
            <a:r>
              <a:rPr lang="en-US" sz="1300">
                <a:solidFill>
                  <a:schemeClr val="dk1"/>
                </a:solidFill>
                <a:highlight>
                  <a:schemeClr val="lt1"/>
                </a:highlight>
                <a:latin typeface="Montserrat"/>
                <a:ea typeface="Montserrat"/>
                <a:cs typeface="Montserrat"/>
                <a:sym typeface="Montserrat"/>
              </a:rPr>
              <a:t>birkas</a:t>
            </a:r>
            <a:endParaRPr sz="1300">
              <a:solidFill>
                <a:schemeClr val="dk1"/>
              </a:solidFill>
              <a:highlight>
                <a:schemeClr val="lt1"/>
              </a:highlight>
              <a:latin typeface="Montserrat"/>
              <a:ea typeface="Montserrat"/>
              <a:cs typeface="Montserrat"/>
              <a:sym typeface="Montserrat"/>
            </a:endParaRPr>
          </a:p>
          <a:p>
            <a:pPr indent="-311150" lvl="0" marL="457200" rtl="0" algn="l">
              <a:spcBef>
                <a:spcPts val="0"/>
              </a:spcBef>
              <a:spcAft>
                <a:spcPts val="0"/>
              </a:spcAft>
              <a:buClr>
                <a:schemeClr val="dk1"/>
              </a:buClr>
              <a:buSzPts val="1300"/>
              <a:buFont typeface="Montserrat"/>
              <a:buChar char="●"/>
            </a:pPr>
            <a:r>
              <a:rPr lang="en-US" sz="1300">
                <a:solidFill>
                  <a:schemeClr val="dk1"/>
                </a:solidFill>
                <a:highlight>
                  <a:schemeClr val="lt1"/>
                </a:highlight>
                <a:uFill>
                  <a:noFill/>
                </a:uFill>
                <a:latin typeface="Montserrat"/>
                <a:ea typeface="Montserrat"/>
                <a:cs typeface="Montserrat"/>
                <a:sym typeface="Montserrat"/>
                <a:hlinkClick r:id="rId12">
                  <a:extLst>
                    <a:ext uri="{A12FA001-AC4F-418D-AE19-62706E023703}">
                      <ahyp:hlinkClr val="tx"/>
                    </a:ext>
                  </a:extLst>
                </a:hlinkClick>
              </a:rPr>
              <a:t>List </a:t>
            </a:r>
            <a:r>
              <a:rPr lang="en-US" sz="1300">
                <a:solidFill>
                  <a:schemeClr val="dk1"/>
                </a:solidFill>
                <a:highlight>
                  <a:schemeClr val="lt1"/>
                </a:highlight>
                <a:latin typeface="Montserrat"/>
                <a:ea typeface="Montserrat"/>
                <a:cs typeface="Montserrat"/>
                <a:sym typeface="Montserrat"/>
              </a:rPr>
              <a:t>birkas</a:t>
            </a:r>
            <a:endParaRPr sz="1300">
              <a:solidFill>
                <a:schemeClr val="dk1"/>
              </a:solidFill>
              <a:highlight>
                <a:schemeClr val="lt1"/>
              </a:highlight>
              <a:latin typeface="Montserrat"/>
              <a:ea typeface="Montserrat"/>
              <a:cs typeface="Montserrat"/>
              <a:sym typeface="Montserrat"/>
            </a:endParaRPr>
          </a:p>
          <a:p>
            <a:pPr indent="-311150" lvl="0" marL="457200" rtl="0" algn="l">
              <a:spcBef>
                <a:spcPts val="0"/>
              </a:spcBef>
              <a:spcAft>
                <a:spcPts val="0"/>
              </a:spcAft>
              <a:buClr>
                <a:schemeClr val="dk1"/>
              </a:buClr>
              <a:buSzPts val="1300"/>
              <a:buFont typeface="Montserrat"/>
              <a:buChar char="●"/>
            </a:pPr>
            <a:r>
              <a:rPr lang="en-US" sz="1300">
                <a:solidFill>
                  <a:schemeClr val="dk1"/>
                </a:solidFill>
                <a:highlight>
                  <a:schemeClr val="lt1"/>
                </a:highlight>
                <a:uFill>
                  <a:noFill/>
                </a:uFill>
                <a:latin typeface="Montserrat"/>
                <a:ea typeface="Montserrat"/>
                <a:cs typeface="Montserrat"/>
                <a:sym typeface="Montserrat"/>
                <a:hlinkClick r:id="rId13">
                  <a:extLst>
                    <a:ext uri="{A12FA001-AC4F-418D-AE19-62706E023703}">
                      <ahyp:hlinkClr val="tx"/>
                    </a:ext>
                  </a:extLst>
                </a:hlinkClick>
              </a:rPr>
              <a:t>Table </a:t>
            </a:r>
            <a:r>
              <a:rPr lang="en-US" sz="1300">
                <a:solidFill>
                  <a:schemeClr val="dk1"/>
                </a:solidFill>
                <a:highlight>
                  <a:schemeClr val="lt1"/>
                </a:highlight>
                <a:latin typeface="Montserrat"/>
                <a:ea typeface="Montserrat"/>
                <a:cs typeface="Montserrat"/>
                <a:sym typeface="Montserrat"/>
              </a:rPr>
              <a:t>birkas</a:t>
            </a:r>
            <a:endParaRPr sz="1300">
              <a:solidFill>
                <a:schemeClr val="dk1"/>
              </a:solidFill>
              <a:highlight>
                <a:schemeClr val="lt1"/>
              </a:highlight>
              <a:latin typeface="Montserrat"/>
              <a:ea typeface="Montserrat"/>
              <a:cs typeface="Montserrat"/>
              <a:sym typeface="Montserrat"/>
            </a:endParaRPr>
          </a:p>
          <a:p>
            <a:pPr indent="-311150" lvl="0" marL="457200" rtl="0" algn="l">
              <a:spcBef>
                <a:spcPts val="0"/>
              </a:spcBef>
              <a:spcAft>
                <a:spcPts val="0"/>
              </a:spcAft>
              <a:buClr>
                <a:schemeClr val="dk1"/>
              </a:buClr>
              <a:buSzPts val="1300"/>
              <a:buFont typeface="Montserrat"/>
              <a:buChar char="●"/>
            </a:pPr>
            <a:r>
              <a:rPr lang="en-US" sz="1300">
                <a:solidFill>
                  <a:schemeClr val="dk1"/>
                </a:solidFill>
                <a:highlight>
                  <a:schemeClr val="lt1"/>
                </a:highlight>
                <a:uFill>
                  <a:noFill/>
                </a:uFill>
                <a:latin typeface="Montserrat"/>
                <a:ea typeface="Montserrat"/>
                <a:cs typeface="Montserrat"/>
                <a:sym typeface="Montserrat"/>
                <a:hlinkClick r:id="rId14">
                  <a:extLst>
                    <a:ext uri="{A12FA001-AC4F-418D-AE19-62706E023703}">
                      <ahyp:hlinkClr val="tx"/>
                    </a:ext>
                  </a:extLst>
                </a:hlinkClick>
              </a:rPr>
              <a:t>Style </a:t>
            </a:r>
            <a:r>
              <a:rPr lang="en-US" sz="1300">
                <a:solidFill>
                  <a:schemeClr val="dk1"/>
                </a:solidFill>
                <a:highlight>
                  <a:schemeClr val="lt1"/>
                </a:highlight>
                <a:latin typeface="Montserrat"/>
                <a:ea typeface="Montserrat"/>
                <a:cs typeface="Montserrat"/>
                <a:sym typeface="Montserrat"/>
              </a:rPr>
              <a:t>birkas</a:t>
            </a:r>
            <a:endParaRPr sz="1300">
              <a:solidFill>
                <a:schemeClr val="dk1"/>
              </a:solidFill>
              <a:highlight>
                <a:schemeClr val="lt1"/>
              </a:highlight>
              <a:latin typeface="Montserrat"/>
              <a:ea typeface="Montserrat"/>
              <a:cs typeface="Montserrat"/>
              <a:sym typeface="Montserrat"/>
            </a:endParaRPr>
          </a:p>
          <a:p>
            <a:pPr indent="-311150" lvl="0" marL="457200" rtl="0" algn="l">
              <a:spcBef>
                <a:spcPts val="0"/>
              </a:spcBef>
              <a:spcAft>
                <a:spcPts val="0"/>
              </a:spcAft>
              <a:buClr>
                <a:schemeClr val="dk1"/>
              </a:buClr>
              <a:buSzPts val="1300"/>
              <a:buFont typeface="Montserrat"/>
              <a:buChar char="●"/>
            </a:pPr>
            <a:r>
              <a:rPr lang="en-US" sz="1300">
                <a:solidFill>
                  <a:schemeClr val="dk1"/>
                </a:solidFill>
                <a:highlight>
                  <a:schemeClr val="lt1"/>
                </a:highlight>
                <a:uFill>
                  <a:noFill/>
                </a:uFill>
                <a:latin typeface="Montserrat"/>
                <a:ea typeface="Montserrat"/>
                <a:cs typeface="Montserrat"/>
                <a:sym typeface="Montserrat"/>
                <a:hlinkClick r:id="rId15">
                  <a:extLst>
                    <a:ext uri="{A12FA001-AC4F-418D-AE19-62706E023703}">
                      <ahyp:hlinkClr val="tx"/>
                    </a:ext>
                  </a:extLst>
                </a:hlinkClick>
              </a:rPr>
              <a:t>Meta </a:t>
            </a:r>
            <a:r>
              <a:rPr lang="en-US" sz="1300">
                <a:solidFill>
                  <a:schemeClr val="dk1"/>
                </a:solidFill>
                <a:highlight>
                  <a:schemeClr val="lt1"/>
                </a:highlight>
                <a:latin typeface="Montserrat"/>
                <a:ea typeface="Montserrat"/>
                <a:cs typeface="Montserrat"/>
                <a:sym typeface="Montserrat"/>
              </a:rPr>
              <a:t>birkas</a:t>
            </a:r>
            <a:endParaRPr sz="1300">
              <a:solidFill>
                <a:schemeClr val="dk1"/>
              </a:solidFill>
              <a:highlight>
                <a:schemeClr val="lt1"/>
              </a:highlight>
              <a:latin typeface="Montserrat"/>
              <a:ea typeface="Montserrat"/>
              <a:cs typeface="Montserrat"/>
              <a:sym typeface="Montserrat"/>
            </a:endParaRPr>
          </a:p>
          <a:p>
            <a:pPr indent="-311150" lvl="0" marL="457200" rtl="0" algn="l">
              <a:spcBef>
                <a:spcPts val="0"/>
              </a:spcBef>
              <a:spcAft>
                <a:spcPts val="0"/>
              </a:spcAft>
              <a:buClr>
                <a:schemeClr val="dk1"/>
              </a:buClr>
              <a:buSzPts val="1300"/>
              <a:buFont typeface="Montserrat"/>
              <a:buChar char="●"/>
            </a:pPr>
            <a:r>
              <a:rPr lang="en-US" sz="1300">
                <a:solidFill>
                  <a:schemeClr val="dk1"/>
                </a:solidFill>
                <a:highlight>
                  <a:schemeClr val="lt1"/>
                </a:highlight>
                <a:uFill>
                  <a:noFill/>
                </a:uFill>
                <a:latin typeface="Montserrat"/>
                <a:ea typeface="Montserrat"/>
                <a:cs typeface="Montserrat"/>
                <a:sym typeface="Montserrat"/>
                <a:hlinkClick r:id="rId16">
                  <a:extLst>
                    <a:ext uri="{A12FA001-AC4F-418D-AE19-62706E023703}">
                      <ahyp:hlinkClr val="tx"/>
                    </a:ext>
                  </a:extLst>
                </a:hlinkClick>
              </a:rPr>
              <a:t>Programming </a:t>
            </a:r>
            <a:r>
              <a:rPr lang="en-US" sz="1300">
                <a:solidFill>
                  <a:schemeClr val="dk1"/>
                </a:solidFill>
                <a:highlight>
                  <a:schemeClr val="lt1"/>
                </a:highlight>
                <a:latin typeface="Montserrat"/>
                <a:ea typeface="Montserrat"/>
                <a:cs typeface="Montserrat"/>
                <a:sym typeface="Montserrat"/>
              </a:rPr>
              <a:t>birkas</a:t>
            </a:r>
            <a:endParaRPr sz="1300">
              <a:solidFill>
                <a:schemeClr val="dk1"/>
              </a:solidFill>
              <a:highlight>
                <a:schemeClr val="lt1"/>
              </a:highlight>
              <a:latin typeface="Montserrat"/>
              <a:ea typeface="Montserrat"/>
              <a:cs typeface="Montserrat"/>
              <a:sym typeface="Montserrat"/>
            </a:endParaRPr>
          </a:p>
          <a:p>
            <a:pPr indent="-311150" lvl="0" marL="457200" rtl="0" algn="l">
              <a:spcBef>
                <a:spcPts val="0"/>
              </a:spcBef>
              <a:spcAft>
                <a:spcPts val="0"/>
              </a:spcAft>
              <a:buClr>
                <a:schemeClr val="dk1"/>
              </a:buClr>
              <a:buSzPts val="1300"/>
              <a:buFont typeface="Montserrat"/>
              <a:buChar char="●"/>
            </a:pPr>
            <a:r>
              <a:rPr lang="en-US" sz="1300">
                <a:solidFill>
                  <a:schemeClr val="dk1"/>
                </a:solidFill>
                <a:highlight>
                  <a:schemeClr val="lt1"/>
                </a:highlight>
                <a:latin typeface="Montserrat"/>
                <a:ea typeface="Montserrat"/>
                <a:cs typeface="Montserrat"/>
                <a:sym typeface="Montserrat"/>
              </a:rPr>
              <a:t>Eksperimentālās / vēl oficiāli neapstiprinātās birkas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9" name="Shape 319"/>
        <p:cNvGrpSpPr/>
        <p:nvPr/>
      </p:nvGrpSpPr>
      <p:grpSpPr>
        <a:xfrm>
          <a:off x="0" y="0"/>
          <a:ext cx="0" cy="0"/>
          <a:chOff x="0" y="0"/>
          <a:chExt cx="0" cy="0"/>
        </a:xfrm>
      </p:grpSpPr>
      <p:sp>
        <p:nvSpPr>
          <p:cNvPr id="320" name="Google Shape;320;gf3dfed8730_0_108"/>
          <p:cNvSpPr txBox="1"/>
          <p:nvPr>
            <p:ph idx="11" type="ftr"/>
          </p:nvPr>
        </p:nvSpPr>
        <p:spPr>
          <a:xfrm>
            <a:off x="7612540" y="1079990"/>
            <a:ext cx="4114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FRONTEND mājaslapas izstrāde</a:t>
            </a:r>
            <a:endParaRPr/>
          </a:p>
        </p:txBody>
      </p:sp>
      <p:sp>
        <p:nvSpPr>
          <p:cNvPr id="321" name="Google Shape;321;gf3dfed8730_0_108"/>
          <p:cNvSpPr txBox="1"/>
          <p:nvPr>
            <p:ph idx="12" type="sldNum"/>
          </p:nvPr>
        </p:nvSpPr>
        <p:spPr>
          <a:xfrm>
            <a:off x="9321800" y="6421005"/>
            <a:ext cx="2743200" cy="3651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22" name="Google Shape;322;gf3dfed8730_0_108"/>
          <p:cNvSpPr txBox="1"/>
          <p:nvPr/>
        </p:nvSpPr>
        <p:spPr>
          <a:xfrm>
            <a:off x="744550" y="717900"/>
            <a:ext cx="8359200" cy="727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3200"/>
              <a:buFont typeface="Arial"/>
              <a:buNone/>
            </a:pPr>
            <a:r>
              <a:rPr lang="en-US" sz="3200">
                <a:solidFill>
                  <a:srgbClr val="297DC1"/>
                </a:solidFill>
                <a:latin typeface="Montserrat SemiBold"/>
                <a:ea typeface="Montserrat SemiBold"/>
                <a:cs typeface="Montserrat SemiBold"/>
                <a:sym typeface="Montserrat SemiBold"/>
              </a:rPr>
              <a:t>Basic b</a:t>
            </a:r>
            <a:r>
              <a:rPr b="0" i="0" lang="en-US" sz="3200" u="none" cap="none" strike="noStrike">
                <a:solidFill>
                  <a:srgbClr val="297DC1"/>
                </a:solidFill>
                <a:latin typeface="Montserrat SemiBold"/>
                <a:ea typeface="Montserrat SemiBold"/>
                <a:cs typeface="Montserrat SemiBold"/>
                <a:sym typeface="Montserrat SemiBold"/>
              </a:rPr>
              <a:t>irkas</a:t>
            </a:r>
            <a:endParaRPr b="0" i="0" sz="2767" u="none" cap="none" strike="noStrike">
              <a:solidFill>
                <a:srgbClr val="297DC1"/>
              </a:solidFill>
              <a:latin typeface="Montserrat SemiBold"/>
              <a:ea typeface="Montserrat SemiBold"/>
              <a:cs typeface="Montserrat SemiBold"/>
              <a:sym typeface="Montserrat SemiBold"/>
            </a:endParaRPr>
          </a:p>
        </p:txBody>
      </p:sp>
      <p:sp>
        <p:nvSpPr>
          <p:cNvPr id="323" name="Google Shape;323;gf3dfed8730_0_108"/>
          <p:cNvSpPr txBox="1"/>
          <p:nvPr/>
        </p:nvSpPr>
        <p:spPr>
          <a:xfrm>
            <a:off x="744550" y="1797050"/>
            <a:ext cx="5341800" cy="4063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US" sz="1300">
                <a:solidFill>
                  <a:schemeClr val="dk1"/>
                </a:solidFill>
                <a:uFill>
                  <a:noFill/>
                </a:uFill>
                <a:latin typeface="Montserrat"/>
                <a:ea typeface="Montserrat"/>
                <a:cs typeface="Montserrat"/>
                <a:sym typeface="Montserrat"/>
                <a:hlinkClick r:id="rId4">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5">
                  <a:extLst>
                    <a:ext uri="{A12FA001-AC4F-418D-AE19-62706E023703}">
                      <ahyp:hlinkClr val="tx"/>
                    </a:ext>
                  </a:extLst>
                </a:hlinkClick>
              </a:rPr>
              <a:t>DOCTYPE</a:t>
            </a:r>
            <a:r>
              <a:rPr b="1" lang="en-US" sz="1300">
                <a:solidFill>
                  <a:schemeClr val="dk1"/>
                </a:solidFill>
                <a:uFill>
                  <a:noFill/>
                </a:uFill>
                <a:latin typeface="Montserrat"/>
                <a:ea typeface="Montserrat"/>
                <a:cs typeface="Montserrat"/>
                <a:sym typeface="Montserrat"/>
                <a:hlinkClick r:id="rId6">
                  <a:extLst>
                    <a:ext uri="{A12FA001-AC4F-418D-AE19-62706E023703}">
                      <ahyp:hlinkClr val="tx"/>
                    </a:ext>
                  </a:extLst>
                </a:hlinkClick>
              </a:rPr>
              <a:t>&gt;</a:t>
            </a:r>
            <a:endParaRPr b="1"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US" sz="1300">
                <a:solidFill>
                  <a:schemeClr val="dk1"/>
                </a:solidFill>
                <a:latin typeface="Montserrat"/>
                <a:ea typeface="Montserrat"/>
                <a:cs typeface="Montserrat"/>
                <a:sym typeface="Montserrat"/>
              </a:rPr>
              <a:t> nosaka dokumenta tipu</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b="1" lang="en-US" sz="1300">
                <a:solidFill>
                  <a:schemeClr val="dk1"/>
                </a:solidFill>
                <a:uFill>
                  <a:noFill/>
                </a:uFill>
                <a:latin typeface="Montserrat"/>
                <a:ea typeface="Montserrat"/>
                <a:cs typeface="Montserrat"/>
                <a:sym typeface="Montserrat"/>
                <a:hlinkClick r:id="rId7">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8">
                  <a:extLst>
                    <a:ext uri="{A12FA001-AC4F-418D-AE19-62706E023703}">
                      <ahyp:hlinkClr val="tx"/>
                    </a:ext>
                  </a:extLst>
                </a:hlinkClick>
              </a:rPr>
              <a:t>htm</a:t>
            </a:r>
            <a:r>
              <a:rPr lang="en-US" sz="1300">
                <a:solidFill>
                  <a:schemeClr val="dk1"/>
                </a:solidFill>
                <a:uFill>
                  <a:noFill/>
                </a:uFill>
                <a:latin typeface="Montserrat"/>
                <a:ea typeface="Montserrat"/>
                <a:cs typeface="Montserrat"/>
                <a:sym typeface="Montserrat"/>
                <a:hlinkClick r:id="rId9">
                  <a:extLst>
                    <a:ext uri="{A12FA001-AC4F-418D-AE19-62706E023703}">
                      <ahyp:hlinkClr val="tx"/>
                    </a:ext>
                  </a:extLst>
                </a:hlinkClick>
              </a:rPr>
              <a:t>l</a:t>
            </a:r>
            <a:r>
              <a:rPr b="1" lang="en-US" sz="1300">
                <a:solidFill>
                  <a:schemeClr val="dk1"/>
                </a:solidFill>
                <a:uFill>
                  <a:noFill/>
                </a:uFill>
                <a:latin typeface="Montserrat"/>
                <a:ea typeface="Montserrat"/>
                <a:cs typeface="Montserrat"/>
                <a:sym typeface="Montserrat"/>
                <a:hlinkClick r:id="rId10">
                  <a:extLst>
                    <a:ext uri="{A12FA001-AC4F-418D-AE19-62706E023703}">
                      <ahyp:hlinkClr val="tx"/>
                    </a:ext>
                  </a:extLst>
                </a:hlinkClick>
              </a:rPr>
              <a:t>&gt;</a:t>
            </a:r>
            <a:endParaRPr b="1"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US" sz="1300">
                <a:solidFill>
                  <a:schemeClr val="dk1"/>
                </a:solidFill>
                <a:latin typeface="Montserrat"/>
                <a:ea typeface="Montserrat"/>
                <a:cs typeface="Montserrat"/>
                <a:sym typeface="Montserrat"/>
              </a:rPr>
              <a:t>nosaka, kur sākās HTML dokuments</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b="1" lang="en-US" sz="1300">
                <a:solidFill>
                  <a:schemeClr val="dk1"/>
                </a:solidFill>
                <a:uFill>
                  <a:noFill/>
                </a:uFill>
                <a:latin typeface="Montserrat"/>
                <a:ea typeface="Montserrat"/>
                <a:cs typeface="Montserrat"/>
                <a:sym typeface="Montserrat"/>
                <a:hlinkClick r:id="rId11">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12">
                  <a:extLst>
                    <a:ext uri="{A12FA001-AC4F-418D-AE19-62706E023703}">
                      <ahyp:hlinkClr val="tx"/>
                    </a:ext>
                  </a:extLst>
                </a:hlinkClick>
              </a:rPr>
              <a:t>head</a:t>
            </a:r>
            <a:r>
              <a:rPr b="1" lang="en-US" sz="1300">
                <a:solidFill>
                  <a:schemeClr val="dk1"/>
                </a:solidFill>
                <a:uFill>
                  <a:noFill/>
                </a:uFill>
                <a:latin typeface="Montserrat"/>
                <a:ea typeface="Montserrat"/>
                <a:cs typeface="Montserrat"/>
                <a:sym typeface="Montserrat"/>
                <a:hlinkClick r:id="rId13">
                  <a:extLst>
                    <a:ext uri="{A12FA001-AC4F-418D-AE19-62706E023703}">
                      <ahyp:hlinkClr val="tx"/>
                    </a:ext>
                  </a:extLst>
                </a:hlinkClick>
              </a:rPr>
              <a:t>&gt;</a:t>
            </a:r>
            <a:endParaRPr b="1"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US" sz="1300">
                <a:solidFill>
                  <a:schemeClr val="dk1"/>
                </a:solidFill>
                <a:latin typeface="Montserrat"/>
                <a:ea typeface="Montserrat"/>
                <a:cs typeface="Montserrat"/>
                <a:sym typeface="Montserrat"/>
              </a:rPr>
              <a:t>satur metadatus un  informāciju pārlūkprogrammai </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b="1" lang="en-US" sz="1300">
                <a:solidFill>
                  <a:schemeClr val="dk1"/>
                </a:solidFill>
                <a:uFill>
                  <a:noFill/>
                </a:uFill>
                <a:latin typeface="Montserrat"/>
                <a:ea typeface="Montserrat"/>
                <a:cs typeface="Montserrat"/>
                <a:sym typeface="Montserrat"/>
                <a:hlinkClick r:id="rId14">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15">
                  <a:extLst>
                    <a:ext uri="{A12FA001-AC4F-418D-AE19-62706E023703}">
                      <ahyp:hlinkClr val="tx"/>
                    </a:ext>
                  </a:extLst>
                </a:hlinkClick>
              </a:rPr>
              <a:t>title</a:t>
            </a:r>
            <a:r>
              <a:rPr b="1" lang="en-US" sz="1300">
                <a:solidFill>
                  <a:schemeClr val="dk1"/>
                </a:solidFill>
                <a:uFill>
                  <a:noFill/>
                </a:uFill>
                <a:latin typeface="Montserrat"/>
                <a:ea typeface="Montserrat"/>
                <a:cs typeface="Montserrat"/>
                <a:sym typeface="Montserrat"/>
                <a:hlinkClick r:id="rId16">
                  <a:extLst>
                    <a:ext uri="{A12FA001-AC4F-418D-AE19-62706E023703}">
                      <ahyp:hlinkClr val="tx"/>
                    </a:ext>
                  </a:extLst>
                </a:hlinkClick>
              </a:rPr>
              <a:t>&gt;</a:t>
            </a:r>
            <a:endParaRPr b="1"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US" sz="1300">
                <a:solidFill>
                  <a:schemeClr val="dk1"/>
                </a:solidFill>
                <a:latin typeface="Montserrat"/>
                <a:ea typeface="Montserrat"/>
                <a:cs typeface="Montserrat"/>
                <a:sym typeface="Montserrat"/>
              </a:rPr>
              <a:t>nosaka dokumenta virsrakstu - nosaukums, ko redzam mājaslapas cilnē</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b="1" lang="en-US" sz="1300">
                <a:solidFill>
                  <a:schemeClr val="dk1"/>
                </a:solidFill>
                <a:uFill>
                  <a:noFill/>
                </a:uFill>
                <a:latin typeface="Montserrat"/>
                <a:ea typeface="Montserrat"/>
                <a:cs typeface="Montserrat"/>
                <a:sym typeface="Montserrat"/>
                <a:hlinkClick r:id="rId17">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18">
                  <a:extLst>
                    <a:ext uri="{A12FA001-AC4F-418D-AE19-62706E023703}">
                      <ahyp:hlinkClr val="tx"/>
                    </a:ext>
                  </a:extLst>
                </a:hlinkClick>
              </a:rPr>
              <a:t>body</a:t>
            </a:r>
            <a:r>
              <a:rPr b="1" lang="en-US" sz="1300">
                <a:solidFill>
                  <a:schemeClr val="dk1"/>
                </a:solidFill>
                <a:uFill>
                  <a:noFill/>
                </a:uFill>
                <a:latin typeface="Montserrat"/>
                <a:ea typeface="Montserrat"/>
                <a:cs typeface="Montserrat"/>
                <a:sym typeface="Montserrat"/>
                <a:hlinkClick r:id="rId19">
                  <a:extLst>
                    <a:ext uri="{A12FA001-AC4F-418D-AE19-62706E023703}">
                      <ahyp:hlinkClr val="tx"/>
                    </a:ext>
                  </a:extLst>
                </a:hlinkClick>
              </a:rPr>
              <a:t>&gt;</a:t>
            </a:r>
            <a:endParaRPr b="1"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US" sz="1300">
                <a:solidFill>
                  <a:schemeClr val="dk1"/>
                </a:solidFill>
                <a:latin typeface="Montserrat"/>
                <a:ea typeface="Montserrat"/>
                <a:cs typeface="Montserrat"/>
                <a:sym typeface="Montserrat"/>
              </a:rPr>
              <a:t>nosaka, kur sākās lietotājam redzamais saturs</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3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US" sz="1300">
                <a:solidFill>
                  <a:schemeClr val="dk1"/>
                </a:solidFill>
                <a:uFill>
                  <a:noFill/>
                </a:uFill>
                <a:latin typeface="Montserrat"/>
                <a:ea typeface="Montserrat"/>
                <a:cs typeface="Montserrat"/>
                <a:sym typeface="Montserrat"/>
                <a:hlinkClick r:id="rId20">
                  <a:extLst>
                    <a:ext uri="{A12FA001-AC4F-418D-AE19-62706E023703}">
                      <ahyp:hlinkClr val="tx"/>
                    </a:ext>
                  </a:extLst>
                </a:hlinkClick>
              </a:rPr>
              <a:t>&lt;!--</a:t>
            </a:r>
            <a:r>
              <a:rPr lang="en-US" sz="1300">
                <a:solidFill>
                  <a:schemeClr val="dk1"/>
                </a:solidFill>
                <a:uFill>
                  <a:noFill/>
                </a:uFill>
                <a:latin typeface="Montserrat"/>
                <a:ea typeface="Montserrat"/>
                <a:cs typeface="Montserrat"/>
                <a:sym typeface="Montserrat"/>
                <a:hlinkClick r:id="rId21">
                  <a:extLst>
                    <a:ext uri="{A12FA001-AC4F-418D-AE19-62706E023703}">
                      <ahyp:hlinkClr val="tx"/>
                    </a:ext>
                  </a:extLst>
                </a:hlinkClick>
              </a:rPr>
              <a:t> komentāra teksts </a:t>
            </a:r>
            <a:r>
              <a:rPr b="1" lang="en-US" sz="1300">
                <a:solidFill>
                  <a:schemeClr val="dk1"/>
                </a:solidFill>
                <a:uFill>
                  <a:noFill/>
                </a:uFill>
                <a:latin typeface="Montserrat"/>
                <a:ea typeface="Montserrat"/>
                <a:cs typeface="Montserrat"/>
                <a:sym typeface="Montserrat"/>
                <a:hlinkClick r:id="rId22">
                  <a:extLst>
                    <a:ext uri="{A12FA001-AC4F-418D-AE19-62706E023703}">
                      <ahyp:hlinkClr val="tx"/>
                    </a:ext>
                  </a:extLst>
                </a:hlinkClick>
              </a:rPr>
              <a:t>--&gt;</a:t>
            </a:r>
            <a:endParaRPr b="1" sz="1300">
              <a:solidFill>
                <a:schemeClr val="dk1"/>
              </a:solidFill>
              <a:latin typeface="Montserrat"/>
              <a:ea typeface="Montserrat"/>
              <a:cs typeface="Montserrat"/>
              <a:sym typeface="Montserrat"/>
            </a:endParaRPr>
          </a:p>
          <a:p>
            <a:pPr indent="0" lvl="0" marL="0" rtl="0" algn="l">
              <a:spcBef>
                <a:spcPts val="0"/>
              </a:spcBef>
              <a:spcAft>
                <a:spcPts val="0"/>
              </a:spcAft>
              <a:buNone/>
            </a:pPr>
            <a:r>
              <a:rPr lang="en-US" sz="1300">
                <a:solidFill>
                  <a:schemeClr val="dk1"/>
                </a:solidFill>
                <a:latin typeface="Montserrat"/>
                <a:ea typeface="Montserrat"/>
                <a:cs typeface="Montserrat"/>
                <a:sym typeface="Montserrat"/>
              </a:rPr>
              <a:t>satur komentāru. Tekstu, ko pārlūkrpogramma neattēlos lietotājam, bet satur informāciju mājaslapu izstrādātājam.</a:t>
            </a:r>
            <a:endParaRPr sz="1300">
              <a:solidFill>
                <a:schemeClr val="dk1"/>
              </a:solidFill>
              <a:latin typeface="Montserrat"/>
              <a:ea typeface="Montserrat"/>
              <a:cs typeface="Montserrat"/>
              <a:sym typeface="Montserrat"/>
            </a:endParaRPr>
          </a:p>
        </p:txBody>
      </p:sp>
      <p:sp>
        <p:nvSpPr>
          <p:cNvPr id="324" name="Google Shape;324;gf3dfed8730_0_108"/>
          <p:cNvSpPr txBox="1"/>
          <p:nvPr/>
        </p:nvSpPr>
        <p:spPr>
          <a:xfrm>
            <a:off x="6086350" y="1797050"/>
            <a:ext cx="4940700" cy="386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300">
                <a:solidFill>
                  <a:schemeClr val="dk1"/>
                </a:solidFill>
                <a:uFill>
                  <a:noFill/>
                </a:uFill>
                <a:latin typeface="Montserrat"/>
                <a:ea typeface="Montserrat"/>
                <a:cs typeface="Montserrat"/>
                <a:sym typeface="Montserrat"/>
                <a:hlinkClick r:id="rId23">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24">
                  <a:extLst>
                    <a:ext uri="{A12FA001-AC4F-418D-AE19-62706E023703}">
                      <ahyp:hlinkClr val="tx"/>
                    </a:ext>
                  </a:extLst>
                </a:hlinkClick>
              </a:rPr>
              <a:t>h1</a:t>
            </a:r>
            <a:r>
              <a:rPr b="1" lang="en-US" sz="1300">
                <a:solidFill>
                  <a:schemeClr val="dk1"/>
                </a:solidFill>
                <a:uFill>
                  <a:noFill/>
                </a:uFill>
                <a:latin typeface="Montserrat"/>
                <a:ea typeface="Montserrat"/>
                <a:cs typeface="Montserrat"/>
                <a:sym typeface="Montserrat"/>
                <a:hlinkClick r:id="rId25">
                  <a:extLst>
                    <a:ext uri="{A12FA001-AC4F-418D-AE19-62706E023703}">
                      <ahyp:hlinkClr val="tx"/>
                    </a:ext>
                  </a:extLst>
                </a:hlinkClick>
              </a:rPr>
              <a:t>&gt;</a:t>
            </a:r>
            <a:r>
              <a:rPr lang="en-US" sz="1300">
                <a:solidFill>
                  <a:schemeClr val="dk1"/>
                </a:solidFill>
                <a:uFill>
                  <a:noFill/>
                </a:uFill>
                <a:latin typeface="Montserrat"/>
                <a:ea typeface="Montserrat"/>
                <a:cs typeface="Montserrat"/>
                <a:sym typeface="Montserrat"/>
                <a:hlinkClick r:id="rId26">
                  <a:extLst>
                    <a:ext uri="{A12FA001-AC4F-418D-AE19-62706E023703}">
                      <ahyp:hlinkClr val="tx"/>
                    </a:ext>
                  </a:extLst>
                </a:hlinkClick>
              </a:rPr>
              <a:t> līdz </a:t>
            </a:r>
            <a:r>
              <a:rPr b="1" lang="en-US" sz="1300">
                <a:solidFill>
                  <a:schemeClr val="dk1"/>
                </a:solidFill>
                <a:uFill>
                  <a:noFill/>
                </a:uFill>
                <a:latin typeface="Montserrat"/>
                <a:ea typeface="Montserrat"/>
                <a:cs typeface="Montserrat"/>
                <a:sym typeface="Montserrat"/>
                <a:hlinkClick r:id="rId27">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28">
                  <a:extLst>
                    <a:ext uri="{A12FA001-AC4F-418D-AE19-62706E023703}">
                      <ahyp:hlinkClr val="tx"/>
                    </a:ext>
                  </a:extLst>
                </a:hlinkClick>
              </a:rPr>
              <a:t>h6</a:t>
            </a:r>
            <a:r>
              <a:rPr b="1" lang="en-US" sz="1300">
                <a:solidFill>
                  <a:schemeClr val="dk1"/>
                </a:solidFill>
                <a:uFill>
                  <a:noFill/>
                </a:uFill>
                <a:latin typeface="Montserrat"/>
                <a:ea typeface="Montserrat"/>
                <a:cs typeface="Montserrat"/>
                <a:sym typeface="Montserrat"/>
                <a:hlinkClick r:id="rId29">
                  <a:extLst>
                    <a:ext uri="{A12FA001-AC4F-418D-AE19-62706E023703}">
                      <ahyp:hlinkClr val="tx"/>
                    </a:ext>
                  </a:extLst>
                </a:hlinkClick>
              </a:rPr>
              <a:t>&gt;</a:t>
            </a:r>
            <a:endParaRPr b="1" sz="1300">
              <a:solidFill>
                <a:schemeClr val="dk1"/>
              </a:solidFill>
              <a:latin typeface="Montserrat"/>
              <a:ea typeface="Montserrat"/>
              <a:cs typeface="Montserrat"/>
              <a:sym typeface="Montserrat"/>
            </a:endParaRPr>
          </a:p>
          <a:p>
            <a:pPr indent="0" lvl="0" marL="0" rtl="0" algn="l">
              <a:spcBef>
                <a:spcPts val="0"/>
              </a:spcBef>
              <a:spcAft>
                <a:spcPts val="0"/>
              </a:spcAft>
              <a:buNone/>
            </a:pPr>
            <a:r>
              <a:rPr lang="en-US" sz="1300">
                <a:solidFill>
                  <a:schemeClr val="dk1"/>
                </a:solidFill>
                <a:latin typeface="Montserrat"/>
                <a:ea typeface="Montserrat"/>
                <a:cs typeface="Montserrat"/>
                <a:sym typeface="Montserrat"/>
              </a:rPr>
              <a:t>izmanto mājaslapas satura virsrakstiem. Nosaukuma numerācija nosaka tā nozīmīgumu un arī noklusēto nofromējumu - izmēru. Arī </a:t>
            </a:r>
            <a:r>
              <a:rPr i="1" lang="en-US" sz="1300">
                <a:solidFill>
                  <a:schemeClr val="dk1"/>
                </a:solidFill>
                <a:latin typeface="Montserrat"/>
                <a:ea typeface="Montserrat"/>
                <a:cs typeface="Montserrat"/>
                <a:sym typeface="Montserrat"/>
              </a:rPr>
              <a:t>crawlers, boti </a:t>
            </a:r>
            <a:r>
              <a:rPr lang="en-US" sz="1300">
                <a:solidFill>
                  <a:schemeClr val="dk1"/>
                </a:solidFill>
                <a:latin typeface="Montserrat"/>
                <a:ea typeface="Montserrat"/>
                <a:cs typeface="Montserrat"/>
                <a:sym typeface="Montserrat"/>
              </a:rPr>
              <a:t>veido savu interpretāciju un vērtējumu par mājaslapu pēc šiem virsrakstiem, kur h1 saturs ir svarīgāks par h6.</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sz="1300">
                <a:solidFill>
                  <a:schemeClr val="dk1"/>
                </a:solidFill>
                <a:uFill>
                  <a:noFill/>
                </a:uFill>
                <a:latin typeface="Montserrat"/>
                <a:ea typeface="Montserrat"/>
                <a:cs typeface="Montserrat"/>
                <a:sym typeface="Montserrat"/>
                <a:hlinkClick r:id="rId30">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31">
                  <a:extLst>
                    <a:ext uri="{A12FA001-AC4F-418D-AE19-62706E023703}">
                      <ahyp:hlinkClr val="tx"/>
                    </a:ext>
                  </a:extLst>
                </a:hlinkClick>
              </a:rPr>
              <a:t>p</a:t>
            </a:r>
            <a:r>
              <a:rPr b="1" lang="en-US" sz="1300">
                <a:solidFill>
                  <a:schemeClr val="dk1"/>
                </a:solidFill>
                <a:uFill>
                  <a:noFill/>
                </a:uFill>
                <a:latin typeface="Montserrat"/>
                <a:ea typeface="Montserrat"/>
                <a:cs typeface="Montserrat"/>
                <a:sym typeface="Montserrat"/>
                <a:hlinkClick r:id="rId32">
                  <a:extLst>
                    <a:ext uri="{A12FA001-AC4F-418D-AE19-62706E023703}">
                      <ahyp:hlinkClr val="tx"/>
                    </a:ext>
                  </a:extLst>
                </a:hlinkClick>
              </a:rPr>
              <a:t>&gt;</a:t>
            </a:r>
            <a:endParaRPr b="1" sz="1300">
              <a:solidFill>
                <a:schemeClr val="dk1"/>
              </a:solidFill>
              <a:latin typeface="Montserrat"/>
              <a:ea typeface="Montserrat"/>
              <a:cs typeface="Montserrat"/>
              <a:sym typeface="Montserrat"/>
            </a:endParaRPr>
          </a:p>
          <a:p>
            <a:pPr indent="0" lvl="0" marL="0" rtl="0" algn="l">
              <a:spcBef>
                <a:spcPts val="0"/>
              </a:spcBef>
              <a:spcAft>
                <a:spcPts val="0"/>
              </a:spcAft>
              <a:buNone/>
            </a:pPr>
            <a:r>
              <a:rPr lang="en-US" sz="1300">
                <a:solidFill>
                  <a:schemeClr val="dk1"/>
                </a:solidFill>
                <a:latin typeface="Montserrat"/>
                <a:ea typeface="Montserrat"/>
                <a:cs typeface="Montserrat"/>
                <a:sym typeface="Montserrat"/>
              </a:rPr>
              <a:t>satur tekstu</a:t>
            </a:r>
            <a:endParaRPr sz="13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3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US" sz="1300">
                <a:solidFill>
                  <a:schemeClr val="dk1"/>
                </a:solidFill>
                <a:uFill>
                  <a:noFill/>
                </a:uFill>
                <a:latin typeface="Montserrat"/>
                <a:ea typeface="Montserrat"/>
                <a:cs typeface="Montserrat"/>
                <a:sym typeface="Montserrat"/>
                <a:hlinkClick r:id="rId33">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34">
                  <a:extLst>
                    <a:ext uri="{A12FA001-AC4F-418D-AE19-62706E023703}">
                      <ahyp:hlinkClr val="tx"/>
                    </a:ext>
                  </a:extLst>
                </a:hlinkClick>
              </a:rPr>
              <a:t>br</a:t>
            </a:r>
            <a:r>
              <a:rPr b="1" lang="en-US" sz="1300">
                <a:solidFill>
                  <a:schemeClr val="dk1"/>
                </a:solidFill>
                <a:uFill>
                  <a:noFill/>
                </a:uFill>
                <a:latin typeface="Montserrat"/>
                <a:ea typeface="Montserrat"/>
                <a:cs typeface="Montserrat"/>
                <a:sym typeface="Montserrat"/>
                <a:hlinkClick r:id="rId35">
                  <a:extLst>
                    <a:ext uri="{A12FA001-AC4F-418D-AE19-62706E023703}">
                      <ahyp:hlinkClr val="tx"/>
                    </a:ext>
                  </a:extLst>
                </a:hlinkClick>
              </a:rPr>
              <a:t>&gt;</a:t>
            </a:r>
            <a:endParaRPr b="1" sz="1300">
              <a:solidFill>
                <a:schemeClr val="dk1"/>
              </a:solidFill>
              <a:latin typeface="Montserrat"/>
              <a:ea typeface="Montserrat"/>
              <a:cs typeface="Montserrat"/>
              <a:sym typeface="Montserrat"/>
            </a:endParaRPr>
          </a:p>
          <a:p>
            <a:pPr indent="0" lvl="0" marL="0" rtl="0" algn="l">
              <a:spcBef>
                <a:spcPts val="0"/>
              </a:spcBef>
              <a:spcAft>
                <a:spcPts val="0"/>
              </a:spcAft>
              <a:buNone/>
            </a:pPr>
            <a:r>
              <a:rPr lang="en-US" sz="1300">
                <a:solidFill>
                  <a:schemeClr val="dk1"/>
                </a:solidFill>
                <a:latin typeface="Montserrat"/>
                <a:ea typeface="Montserrat"/>
                <a:cs typeface="Montserrat"/>
                <a:sym typeface="Montserrat"/>
              </a:rPr>
              <a:t>ievieto vienas līnijas lielu atstarpi</a:t>
            </a:r>
            <a:endParaRPr sz="13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b="1" lang="en-US" sz="1300">
                <a:solidFill>
                  <a:schemeClr val="dk1"/>
                </a:solidFill>
                <a:uFill>
                  <a:noFill/>
                </a:uFill>
                <a:latin typeface="Montserrat"/>
                <a:ea typeface="Montserrat"/>
                <a:cs typeface="Montserrat"/>
                <a:sym typeface="Montserrat"/>
                <a:hlinkClick r:id="rId36">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37">
                  <a:extLst>
                    <a:ext uri="{A12FA001-AC4F-418D-AE19-62706E023703}">
                      <ahyp:hlinkClr val="tx"/>
                    </a:ext>
                  </a:extLst>
                </a:hlinkClick>
              </a:rPr>
              <a:t>hr</a:t>
            </a:r>
            <a:r>
              <a:rPr b="1" lang="en-US" sz="1300">
                <a:solidFill>
                  <a:schemeClr val="dk1"/>
                </a:solidFill>
                <a:uFill>
                  <a:noFill/>
                </a:uFill>
                <a:latin typeface="Montserrat"/>
                <a:ea typeface="Montserrat"/>
                <a:cs typeface="Montserrat"/>
                <a:sym typeface="Montserrat"/>
                <a:hlinkClick r:id="rId38">
                  <a:extLst>
                    <a:ext uri="{A12FA001-AC4F-418D-AE19-62706E023703}">
                      <ahyp:hlinkClr val="tx"/>
                    </a:ext>
                  </a:extLst>
                </a:hlinkClick>
              </a:rPr>
              <a:t>&gt;</a:t>
            </a:r>
            <a:endParaRPr b="1" sz="1300">
              <a:solidFill>
                <a:schemeClr val="dk1"/>
              </a:solidFill>
              <a:latin typeface="Montserrat"/>
              <a:ea typeface="Montserrat"/>
              <a:cs typeface="Montserrat"/>
              <a:sym typeface="Montserrat"/>
            </a:endParaRPr>
          </a:p>
          <a:p>
            <a:pPr indent="0" lvl="0" marL="0" rtl="0" algn="l">
              <a:spcBef>
                <a:spcPts val="0"/>
              </a:spcBef>
              <a:spcAft>
                <a:spcPts val="0"/>
              </a:spcAft>
              <a:buNone/>
            </a:pPr>
            <a:r>
              <a:rPr lang="en-US" sz="1300">
                <a:solidFill>
                  <a:schemeClr val="dk1"/>
                </a:solidFill>
                <a:latin typeface="Montserrat"/>
                <a:ea typeface="Montserrat"/>
                <a:cs typeface="Montserrat"/>
                <a:sym typeface="Montserrat"/>
              </a:rPr>
              <a:t>ievieto redzamu līniju starp html elementiem jeb atšķirīgām satura daļām. Bet vizuālu noformējumu veidošanai ieteicams lietot CSS, šī birka paredzēta semantiski atdalīt saturu nevis vizuāli to noformēt.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4" name="Shape 74"/>
        <p:cNvGrpSpPr/>
        <p:nvPr/>
      </p:nvGrpSpPr>
      <p:grpSpPr>
        <a:xfrm>
          <a:off x="0" y="0"/>
          <a:ext cx="0" cy="0"/>
          <a:chOff x="0" y="0"/>
          <a:chExt cx="0" cy="0"/>
        </a:xfrm>
      </p:grpSpPr>
      <p:sp>
        <p:nvSpPr>
          <p:cNvPr id="75" name="Google Shape;75;p4"/>
          <p:cNvSpPr txBox="1"/>
          <p:nvPr>
            <p:ph idx="11" type="ftr"/>
          </p:nvPr>
        </p:nvSpPr>
        <p:spPr>
          <a:xfrm>
            <a:off x="7612540" y="1079990"/>
            <a:ext cx="411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FRONTEND mājaslapas izstrāde</a:t>
            </a:r>
            <a:endParaRPr/>
          </a:p>
        </p:txBody>
      </p:sp>
      <p:sp>
        <p:nvSpPr>
          <p:cNvPr id="76" name="Google Shape;76;p4"/>
          <p:cNvSpPr txBox="1"/>
          <p:nvPr>
            <p:ph idx="12" type="sldNum"/>
          </p:nvPr>
        </p:nvSpPr>
        <p:spPr>
          <a:xfrm>
            <a:off x="9321800" y="6421005"/>
            <a:ext cx="2743200" cy="365125"/>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77" name="Google Shape;77;p4"/>
          <p:cNvSpPr txBox="1"/>
          <p:nvPr/>
        </p:nvSpPr>
        <p:spPr>
          <a:xfrm>
            <a:off x="743975" y="741400"/>
            <a:ext cx="3977700" cy="727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3200"/>
              <a:buFont typeface="Arial"/>
              <a:buNone/>
            </a:pPr>
            <a:r>
              <a:rPr b="0" i="0" lang="en-US" sz="3200" u="none" cap="none" strike="noStrike">
                <a:solidFill>
                  <a:srgbClr val="297DC1"/>
                </a:solidFill>
                <a:latin typeface="Montserrat SemiBold"/>
                <a:ea typeface="Montserrat SemiBold"/>
                <a:cs typeface="Montserrat SemiBold"/>
                <a:sym typeface="Montserrat SemiBold"/>
              </a:rPr>
              <a:t>GIT plūsma (</a:t>
            </a:r>
            <a:r>
              <a:rPr b="0" i="1" lang="en-US" sz="3200" u="none" cap="none" strike="noStrike">
                <a:solidFill>
                  <a:srgbClr val="297DC1"/>
                </a:solidFill>
                <a:latin typeface="Montserrat SemiBold"/>
                <a:ea typeface="Montserrat SemiBold"/>
                <a:cs typeface="Montserrat SemiBold"/>
                <a:sym typeface="Montserrat SemiBold"/>
              </a:rPr>
              <a:t>flow</a:t>
            </a:r>
            <a:r>
              <a:rPr b="0" i="0" lang="en-US" sz="3200" u="none" cap="none" strike="noStrike">
                <a:solidFill>
                  <a:srgbClr val="297DC1"/>
                </a:solidFill>
                <a:latin typeface="Montserrat SemiBold"/>
                <a:ea typeface="Montserrat SemiBold"/>
                <a:cs typeface="Montserrat SemiBold"/>
                <a:sym typeface="Montserrat SemiBold"/>
              </a:rPr>
              <a:t>)</a:t>
            </a:r>
            <a:endParaRPr b="0" i="0" sz="1400" u="none" cap="none" strike="noStrike">
              <a:solidFill>
                <a:srgbClr val="000000"/>
              </a:solidFill>
              <a:latin typeface="Arial"/>
              <a:ea typeface="Arial"/>
              <a:cs typeface="Arial"/>
              <a:sym typeface="Arial"/>
            </a:endParaRPr>
          </a:p>
        </p:txBody>
      </p:sp>
      <p:pic>
        <p:nvPicPr>
          <p:cNvPr id="78" name="Google Shape;78;p4"/>
          <p:cNvPicPr preferRelativeResize="0"/>
          <p:nvPr/>
        </p:nvPicPr>
        <p:blipFill rotWithShape="1">
          <a:blip r:embed="rId4">
            <a:alphaModFix/>
          </a:blip>
          <a:srcRect b="0" l="0" r="0" t="0"/>
          <a:stretch/>
        </p:blipFill>
        <p:spPr>
          <a:xfrm>
            <a:off x="8019275" y="2514600"/>
            <a:ext cx="3301374" cy="2305474"/>
          </a:xfrm>
          <a:prstGeom prst="rect">
            <a:avLst/>
          </a:prstGeom>
          <a:noFill/>
          <a:ln>
            <a:noFill/>
          </a:ln>
        </p:spPr>
      </p:pic>
      <p:sp>
        <p:nvSpPr>
          <p:cNvPr id="79" name="Google Shape;79;p4"/>
          <p:cNvSpPr txBox="1"/>
          <p:nvPr/>
        </p:nvSpPr>
        <p:spPr>
          <a:xfrm>
            <a:off x="744550" y="1797050"/>
            <a:ext cx="6504600" cy="443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US" sz="1200">
                <a:solidFill>
                  <a:schemeClr val="dk1"/>
                </a:solidFill>
                <a:latin typeface="Montserrat"/>
                <a:ea typeface="Montserrat"/>
                <a:cs typeface="Montserrat"/>
                <a:sym typeface="Montserrat"/>
              </a:rPr>
              <a:t>1. </a:t>
            </a:r>
            <a:r>
              <a:rPr b="0" i="0" lang="en-US" sz="1200" u="none" cap="none" strike="noStrike">
                <a:solidFill>
                  <a:schemeClr val="dk1"/>
                </a:solidFill>
                <a:latin typeface="Montserrat"/>
                <a:ea typeface="Montserrat"/>
                <a:cs typeface="Montserrat"/>
                <a:sym typeface="Montserrat"/>
              </a:rPr>
              <a:t>Pārslēgties uz main branch:</a:t>
            </a:r>
            <a:endParaRPr sz="12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b="1" i="0" lang="en-US" sz="1200" u="none" cap="none" strike="noStrike">
                <a:solidFill>
                  <a:schemeClr val="dk1"/>
                </a:solidFill>
                <a:latin typeface="Montserrat"/>
                <a:ea typeface="Montserrat"/>
                <a:cs typeface="Montserrat"/>
                <a:sym typeface="Montserrat"/>
              </a:rPr>
              <a:t>git checkout main</a:t>
            </a:r>
            <a:endParaRPr b="1" i="0" sz="1200" u="none" cap="none" strike="noStrike">
              <a:solidFill>
                <a:schemeClr val="dk1"/>
              </a:solidFill>
              <a:latin typeface="Montserrat"/>
              <a:ea typeface="Montserrat"/>
              <a:cs typeface="Montserrat"/>
              <a:sym typeface="Montserrat"/>
            </a:endParaRPr>
          </a:p>
          <a:p>
            <a:pPr indent="457200" lvl="0" marL="0" marR="0" rtl="0" algn="l">
              <a:lnSpc>
                <a:spcPct val="100000"/>
              </a:lnSpc>
              <a:spcBef>
                <a:spcPts val="0"/>
              </a:spcBef>
              <a:spcAft>
                <a:spcPts val="0"/>
              </a:spcAft>
              <a:buNone/>
            </a:pPr>
            <a:r>
              <a:t/>
            </a:r>
            <a:endParaRPr b="1" sz="12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lang="en-US" sz="1200">
                <a:solidFill>
                  <a:schemeClr val="dk1"/>
                </a:solidFill>
                <a:latin typeface="Montserrat"/>
                <a:ea typeface="Montserrat"/>
                <a:cs typeface="Montserrat"/>
                <a:sym typeface="Montserrat"/>
              </a:rPr>
              <a:t>2. </a:t>
            </a:r>
            <a:r>
              <a:rPr b="0" i="0" lang="en-US" sz="1200" u="none" cap="none" strike="noStrike">
                <a:solidFill>
                  <a:schemeClr val="dk1"/>
                </a:solidFill>
                <a:latin typeface="Montserrat"/>
                <a:ea typeface="Montserrat"/>
                <a:cs typeface="Montserrat"/>
                <a:sym typeface="Montserrat"/>
              </a:rPr>
              <a:t>Atjaunināt</a:t>
            </a:r>
            <a:r>
              <a:rPr b="0" i="1" lang="en-US" sz="1200" u="none" cap="none" strike="noStrike">
                <a:solidFill>
                  <a:schemeClr val="dk1"/>
                </a:solidFill>
                <a:latin typeface="Montserrat"/>
                <a:ea typeface="Montserrat"/>
                <a:cs typeface="Montserrat"/>
                <a:sym typeface="Montserrat"/>
              </a:rPr>
              <a:t> </a:t>
            </a:r>
            <a:r>
              <a:rPr b="0" i="0" lang="en-US" sz="1200" u="none" cap="none" strike="noStrike">
                <a:solidFill>
                  <a:schemeClr val="dk1"/>
                </a:solidFill>
                <a:latin typeface="Montserrat"/>
                <a:ea typeface="Montserrat"/>
                <a:cs typeface="Montserrat"/>
                <a:sym typeface="Montserrat"/>
              </a:rPr>
              <a:t>local main branch</a:t>
            </a:r>
            <a:r>
              <a:rPr b="0" i="1" lang="en-US" sz="1200" u="none" cap="none" strike="noStrike">
                <a:solidFill>
                  <a:schemeClr val="dk1"/>
                </a:solidFill>
                <a:latin typeface="Montserrat"/>
                <a:ea typeface="Montserrat"/>
                <a:cs typeface="Montserrat"/>
                <a:sym typeface="Montserrat"/>
              </a:rPr>
              <a:t> </a:t>
            </a:r>
            <a:r>
              <a:rPr b="0" i="0" lang="en-US" sz="1200" u="none" cap="none" strike="noStrike">
                <a:solidFill>
                  <a:schemeClr val="dk1"/>
                </a:solidFill>
                <a:latin typeface="Montserrat"/>
                <a:ea typeface="Montserrat"/>
                <a:cs typeface="Montserrat"/>
                <a:sym typeface="Montserrat"/>
              </a:rPr>
              <a:t>ar izmaiņām no GitHub repository: </a:t>
            </a:r>
            <a:endParaRPr b="0" i="0" sz="12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1" i="0" lang="en-US" sz="1200" u="none" cap="none" strike="noStrike">
                <a:solidFill>
                  <a:schemeClr val="dk1"/>
                </a:solidFill>
                <a:latin typeface="Montserrat"/>
                <a:ea typeface="Montserrat"/>
                <a:cs typeface="Montserrat"/>
                <a:sym typeface="Montserrat"/>
              </a:rPr>
              <a:t>git pull</a:t>
            </a:r>
            <a:endParaRPr b="1" i="0" sz="1200" u="none" cap="none" strike="noStrike">
              <a:solidFill>
                <a:schemeClr val="dk1"/>
              </a:solidFill>
              <a:latin typeface="Montserrat"/>
              <a:ea typeface="Montserrat"/>
              <a:cs typeface="Montserrat"/>
              <a:sym typeface="Montserrat"/>
            </a:endParaRPr>
          </a:p>
          <a:p>
            <a:pPr indent="0" lvl="0" marL="457200" marR="0" rtl="0" algn="l">
              <a:lnSpc>
                <a:spcPct val="100000"/>
              </a:lnSpc>
              <a:spcBef>
                <a:spcPts val="0"/>
              </a:spcBef>
              <a:spcAft>
                <a:spcPts val="0"/>
              </a:spcAft>
              <a:buClr>
                <a:srgbClr val="000000"/>
              </a:buClr>
              <a:buSzPts val="1500"/>
              <a:buFont typeface="Arial"/>
              <a:buNone/>
            </a:pPr>
            <a:r>
              <a:t/>
            </a:r>
            <a:endParaRPr b="1" sz="12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US" sz="1200">
                <a:solidFill>
                  <a:schemeClr val="dk1"/>
                </a:solidFill>
                <a:latin typeface="Montserrat"/>
                <a:ea typeface="Montserrat"/>
                <a:cs typeface="Montserrat"/>
                <a:sym typeface="Montserrat"/>
              </a:rPr>
              <a:t>3. </a:t>
            </a:r>
            <a:r>
              <a:rPr b="0" i="0" lang="en-US" sz="1200" u="none" cap="none" strike="noStrike">
                <a:solidFill>
                  <a:schemeClr val="dk1"/>
                </a:solidFill>
                <a:latin typeface="Montserrat"/>
                <a:ea typeface="Montserrat"/>
                <a:cs typeface="Montserrat"/>
                <a:sym typeface="Montserrat"/>
              </a:rPr>
              <a:t>Izveidot jaunu local branch. Izpildot šo komandu, </a:t>
            </a:r>
            <a:r>
              <a:rPr lang="en-US" sz="1200">
                <a:solidFill>
                  <a:schemeClr val="dk1"/>
                </a:solidFill>
                <a:latin typeface="Montserrat"/>
                <a:ea typeface="Montserrat"/>
                <a:cs typeface="Montserrat"/>
                <a:sym typeface="Montserrat"/>
              </a:rPr>
              <a:t>GIT</a:t>
            </a:r>
            <a:r>
              <a:rPr b="0" i="0" lang="en-US" sz="1200" u="none" cap="none" strike="noStrike">
                <a:solidFill>
                  <a:schemeClr val="dk1"/>
                </a:solidFill>
                <a:latin typeface="Montserrat"/>
                <a:ea typeface="Montserrat"/>
                <a:cs typeface="Montserrat"/>
                <a:sym typeface="Montserrat"/>
              </a:rPr>
              <a:t> </a:t>
            </a:r>
            <a:r>
              <a:rPr lang="en-US" sz="1200">
                <a:solidFill>
                  <a:schemeClr val="dk1"/>
                </a:solidFill>
                <a:latin typeface="Montserrat"/>
                <a:ea typeface="Montserrat"/>
                <a:cs typeface="Montserrat"/>
                <a:sym typeface="Montserrat"/>
              </a:rPr>
              <a:t>iestatīs jaunizveidoto branch kā aktīvo</a:t>
            </a:r>
            <a:r>
              <a:rPr b="0" i="0" lang="en-US" sz="1200" u="none" cap="none" strike="noStrike">
                <a:solidFill>
                  <a:schemeClr val="dk1"/>
                </a:solidFill>
                <a:latin typeface="Montserrat"/>
                <a:ea typeface="Montserrat"/>
                <a:cs typeface="Montserrat"/>
                <a:sym typeface="Montserrat"/>
              </a:rPr>
              <a:t>:</a:t>
            </a:r>
            <a:endParaRPr b="0" i="0" sz="12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1" i="0" lang="en-US" sz="1200" u="none" cap="none" strike="noStrike">
                <a:solidFill>
                  <a:schemeClr val="dk1"/>
                </a:solidFill>
                <a:latin typeface="Montserrat"/>
                <a:ea typeface="Montserrat"/>
                <a:cs typeface="Montserrat"/>
                <a:sym typeface="Montserrat"/>
              </a:rPr>
              <a:t>git checkout -b </a:t>
            </a:r>
            <a:r>
              <a:rPr b="1" i="1" lang="en-US" sz="1200" u="none" cap="none" strike="noStrike">
                <a:solidFill>
                  <a:schemeClr val="dk1"/>
                </a:solidFill>
                <a:latin typeface="Montserrat"/>
                <a:ea typeface="Montserrat"/>
                <a:cs typeface="Montserrat"/>
                <a:sym typeface="Montserrat"/>
              </a:rPr>
              <a:t>branch-name</a:t>
            </a:r>
            <a:endParaRPr b="1" i="1" sz="1200" u="none" cap="none" strike="noStrike">
              <a:solidFill>
                <a:schemeClr val="dk1"/>
              </a:solidFill>
              <a:latin typeface="Montserrat"/>
              <a:ea typeface="Montserrat"/>
              <a:cs typeface="Montserrat"/>
              <a:sym typeface="Montserrat"/>
            </a:endParaRPr>
          </a:p>
          <a:p>
            <a:pPr indent="0" lvl="0" marL="457200" marR="0" rtl="0" algn="l">
              <a:lnSpc>
                <a:spcPct val="100000"/>
              </a:lnSpc>
              <a:spcBef>
                <a:spcPts val="0"/>
              </a:spcBef>
              <a:spcAft>
                <a:spcPts val="0"/>
              </a:spcAft>
              <a:buClr>
                <a:srgbClr val="000000"/>
              </a:buClr>
              <a:buSzPts val="1500"/>
              <a:buFont typeface="Arial"/>
              <a:buNone/>
            </a:pPr>
            <a:r>
              <a:t/>
            </a:r>
            <a:endParaRPr b="1" i="1" sz="12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US" sz="1200">
                <a:solidFill>
                  <a:schemeClr val="dk1"/>
                </a:solidFill>
                <a:latin typeface="Montserrat"/>
                <a:ea typeface="Montserrat"/>
                <a:cs typeface="Montserrat"/>
                <a:sym typeface="Montserrat"/>
              </a:rPr>
              <a:t>4. </a:t>
            </a:r>
            <a:r>
              <a:rPr b="0" i="0" lang="en-US" sz="1200" u="none" cap="none" strike="noStrike">
                <a:solidFill>
                  <a:schemeClr val="dk1"/>
                </a:solidFill>
                <a:latin typeface="Montserrat"/>
                <a:ea typeface="Montserrat"/>
                <a:cs typeface="Montserrat"/>
                <a:sym typeface="Montserrat"/>
              </a:rPr>
              <a:t>Veikt imziņas failos jaunajā branch.</a:t>
            </a:r>
            <a:endParaRPr b="0" i="0" sz="1200" u="none" cap="none" strike="noStrike">
              <a:solidFill>
                <a:schemeClr val="dk1"/>
              </a:solidFill>
              <a:latin typeface="Montserrat"/>
              <a:ea typeface="Montserrat"/>
              <a:cs typeface="Montserrat"/>
              <a:sym typeface="Montserrat"/>
            </a:endParaRPr>
          </a:p>
          <a:p>
            <a:pPr indent="0" lvl="0" marL="0" rtl="0" algn="l">
              <a:spcBef>
                <a:spcPts val="0"/>
              </a:spcBef>
              <a:spcAft>
                <a:spcPts val="0"/>
              </a:spcAft>
              <a:buNone/>
            </a:pPr>
            <a:r>
              <a:rPr lang="en-US" sz="1200">
                <a:solidFill>
                  <a:schemeClr val="dk1"/>
                </a:solidFill>
                <a:latin typeface="Montserrat"/>
                <a:ea typeface="Montserrat"/>
                <a:cs typeface="Montserrat"/>
                <a:sym typeface="Montserrat"/>
              </a:rPr>
              <a:t>5</a:t>
            </a:r>
            <a:r>
              <a:rPr lang="en-US" sz="1200">
                <a:solidFill>
                  <a:schemeClr val="dk1"/>
                </a:solidFill>
                <a:latin typeface="Montserrat"/>
                <a:ea typeface="Montserrat"/>
                <a:cs typeface="Montserrat"/>
                <a:sym typeface="Montserrat"/>
              </a:rPr>
              <a:t>. Pievienot visas izmaiņas augšupielādes sarakstam (stage changes). Simbols </a:t>
            </a:r>
            <a:r>
              <a:rPr b="1" lang="en-US" sz="1200">
                <a:solidFill>
                  <a:schemeClr val="dk1"/>
                </a:solidFill>
                <a:latin typeface="Montserrat"/>
                <a:ea typeface="Montserrat"/>
                <a:cs typeface="Montserrat"/>
                <a:sym typeface="Montserrat"/>
              </a:rPr>
              <a:t>*</a:t>
            </a:r>
            <a:r>
              <a:rPr lang="en-US" sz="1200">
                <a:solidFill>
                  <a:schemeClr val="dk1"/>
                </a:solidFill>
                <a:latin typeface="Montserrat"/>
                <a:ea typeface="Montserrat"/>
                <a:cs typeface="Montserrat"/>
                <a:sym typeface="Montserrat"/>
              </a:rPr>
              <a:t> šajā komandā nozīmē, ka tiks iekļauti visi faili ar izmaiņām - tā vietā iespējams norādīt arī konkrētu failu, piem., </a:t>
            </a:r>
            <a:r>
              <a:rPr b="1" lang="en-US" sz="1200">
                <a:solidFill>
                  <a:schemeClr val="dk1"/>
                </a:solidFill>
                <a:latin typeface="Montserrat"/>
                <a:ea typeface="Montserrat"/>
                <a:cs typeface="Montserrat"/>
                <a:sym typeface="Montserrat"/>
              </a:rPr>
              <a:t>index.html</a:t>
            </a:r>
            <a:r>
              <a:rPr lang="en-US" sz="1200">
                <a:solidFill>
                  <a:schemeClr val="dk1"/>
                </a:solidFill>
                <a:latin typeface="Montserrat"/>
                <a:ea typeface="Montserrat"/>
                <a:cs typeface="Montserrat"/>
                <a:sym typeface="Montserrat"/>
              </a:rPr>
              <a:t>:</a:t>
            </a:r>
            <a:endParaRPr sz="12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US" sz="1200">
                <a:solidFill>
                  <a:schemeClr val="dk1"/>
                </a:solidFill>
                <a:latin typeface="Montserrat"/>
                <a:ea typeface="Montserrat"/>
                <a:cs typeface="Montserrat"/>
                <a:sym typeface="Montserrat"/>
              </a:rPr>
              <a:t>git add *</a:t>
            </a:r>
            <a:endParaRPr b="1" sz="1200">
              <a:solidFill>
                <a:schemeClr val="dk1"/>
              </a:solidFill>
              <a:latin typeface="Montserrat"/>
              <a:ea typeface="Montserrat"/>
              <a:cs typeface="Montserrat"/>
              <a:sym typeface="Montserrat"/>
            </a:endParaRPr>
          </a:p>
          <a:p>
            <a:pPr indent="0" lvl="0" marL="0" rtl="0" algn="l">
              <a:spcBef>
                <a:spcPts val="0"/>
              </a:spcBef>
              <a:spcAft>
                <a:spcPts val="0"/>
              </a:spcAft>
              <a:buClr>
                <a:srgbClr val="000000"/>
              </a:buClr>
              <a:buSzPts val="1500"/>
              <a:buFont typeface="Arial"/>
              <a:buNone/>
            </a:pPr>
            <a:r>
              <a:t/>
            </a:r>
            <a:endParaRPr b="1" sz="12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US" sz="1200">
                <a:solidFill>
                  <a:schemeClr val="dk1"/>
                </a:solidFill>
                <a:latin typeface="Montserrat"/>
                <a:ea typeface="Montserrat"/>
                <a:cs typeface="Montserrat"/>
                <a:sym typeface="Montserrat"/>
              </a:rPr>
              <a:t>6. </a:t>
            </a:r>
            <a:r>
              <a:rPr b="0" i="0" lang="en-US" sz="1200" u="none" cap="none" strike="noStrike">
                <a:solidFill>
                  <a:schemeClr val="dk1"/>
                </a:solidFill>
                <a:latin typeface="Montserrat"/>
                <a:ea typeface="Montserrat"/>
                <a:cs typeface="Montserrat"/>
                <a:sym typeface="Montserrat"/>
              </a:rPr>
              <a:t>S</a:t>
            </a:r>
            <a:r>
              <a:rPr b="0" i="0" lang="en-US" sz="1200" u="none" cap="none" strike="noStrike">
                <a:solidFill>
                  <a:schemeClr val="dk1"/>
                </a:solidFill>
                <a:latin typeface="Montserrat"/>
                <a:ea typeface="Montserrat"/>
                <a:cs typeface="Montserrat"/>
                <a:sym typeface="Montserrat"/>
              </a:rPr>
              <a:t>aglabāt aktīvajā branch veiktās izmaiņas no augšupielādes saraksta un apkopot tās vienum</a:t>
            </a:r>
            <a:r>
              <a:rPr lang="en-US" sz="1200">
                <a:solidFill>
                  <a:schemeClr val="dk1"/>
                </a:solidFill>
                <a:latin typeface="Montserrat"/>
                <a:ea typeface="Montserrat"/>
                <a:cs typeface="Montserrat"/>
                <a:sym typeface="Montserrat"/>
              </a:rPr>
              <a:t>ā</a:t>
            </a:r>
            <a:r>
              <a:rPr b="0" i="0" lang="en-US" sz="1200" u="none" cap="none" strike="noStrike">
                <a:solidFill>
                  <a:schemeClr val="dk1"/>
                </a:solidFill>
                <a:latin typeface="Montserrat"/>
                <a:ea typeface="Montserrat"/>
                <a:cs typeface="Montserrat"/>
                <a:sym typeface="Montserrat"/>
              </a:rPr>
              <a:t>(</a:t>
            </a:r>
            <a:r>
              <a:rPr b="0" i="1" lang="en-US" sz="1200" u="none" cap="none" strike="noStrike">
                <a:solidFill>
                  <a:schemeClr val="dk1"/>
                </a:solidFill>
                <a:latin typeface="Montserrat"/>
                <a:ea typeface="Montserrat"/>
                <a:cs typeface="Montserrat"/>
                <a:sym typeface="Montserrat"/>
              </a:rPr>
              <a:t>commit</a:t>
            </a:r>
            <a:r>
              <a:rPr b="0" i="0" lang="en-US" sz="1200" u="none" cap="none" strike="noStrike">
                <a:solidFill>
                  <a:schemeClr val="dk1"/>
                </a:solidFill>
                <a:latin typeface="Montserrat"/>
                <a:ea typeface="Montserrat"/>
                <a:cs typeface="Montserrat"/>
                <a:sym typeface="Montserrat"/>
              </a:rPr>
              <a:t>):</a:t>
            </a:r>
            <a:endParaRPr b="0" i="0" sz="12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1" i="0" lang="en-US" sz="1200" u="none" cap="none" strike="noStrike">
                <a:solidFill>
                  <a:schemeClr val="dk1"/>
                </a:solidFill>
                <a:latin typeface="Montserrat"/>
                <a:ea typeface="Montserrat"/>
                <a:cs typeface="Montserrat"/>
                <a:sym typeface="Montserrat"/>
              </a:rPr>
              <a:t>git commit -m “</a:t>
            </a:r>
            <a:r>
              <a:rPr b="1" i="1" lang="en-US" sz="1200" u="none" cap="none" strike="noStrike">
                <a:solidFill>
                  <a:schemeClr val="dk1"/>
                </a:solidFill>
                <a:latin typeface="Montserrat"/>
                <a:ea typeface="Montserrat"/>
                <a:cs typeface="Montserrat"/>
                <a:sym typeface="Montserrat"/>
              </a:rPr>
              <a:t>commit message</a:t>
            </a:r>
            <a:r>
              <a:rPr b="1" i="0" lang="en-US" sz="1200" u="none" cap="none" strike="noStrike">
                <a:solidFill>
                  <a:schemeClr val="dk1"/>
                </a:solidFill>
                <a:latin typeface="Montserrat"/>
                <a:ea typeface="Montserrat"/>
                <a:cs typeface="Montserrat"/>
                <a:sym typeface="Montserrat"/>
              </a:rPr>
              <a:t>”</a:t>
            </a:r>
            <a:endParaRPr b="1" i="0" sz="1200" u="none" cap="none" strike="noStrike">
              <a:solidFill>
                <a:schemeClr val="dk1"/>
              </a:solidFill>
              <a:latin typeface="Montserrat"/>
              <a:ea typeface="Montserrat"/>
              <a:cs typeface="Montserrat"/>
              <a:sym typeface="Montserrat"/>
            </a:endParaRPr>
          </a:p>
          <a:p>
            <a:pPr indent="0" lvl="0" marL="457200" marR="0" rtl="0" algn="l">
              <a:lnSpc>
                <a:spcPct val="100000"/>
              </a:lnSpc>
              <a:spcBef>
                <a:spcPts val="0"/>
              </a:spcBef>
              <a:spcAft>
                <a:spcPts val="0"/>
              </a:spcAft>
              <a:buClr>
                <a:srgbClr val="000000"/>
              </a:buClr>
              <a:buSzPts val="1500"/>
              <a:buFont typeface="Arial"/>
              <a:buNone/>
            </a:pPr>
            <a:r>
              <a:t/>
            </a:r>
            <a:endParaRPr b="1" sz="12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US" sz="1200">
                <a:solidFill>
                  <a:schemeClr val="dk1"/>
                </a:solidFill>
                <a:latin typeface="Montserrat"/>
                <a:ea typeface="Montserrat"/>
                <a:cs typeface="Montserrat"/>
                <a:sym typeface="Montserrat"/>
              </a:rPr>
              <a:t>7. </a:t>
            </a:r>
            <a:r>
              <a:rPr b="0" i="0" lang="en-US" sz="1200" u="none" cap="none" strike="noStrike">
                <a:solidFill>
                  <a:schemeClr val="dk1"/>
                </a:solidFill>
                <a:latin typeface="Montserrat"/>
                <a:ea typeface="Montserrat"/>
                <a:cs typeface="Montserrat"/>
                <a:sym typeface="Montserrat"/>
              </a:rPr>
              <a:t>Augšupielādēt saglabātās izmaiņas (</a:t>
            </a:r>
            <a:r>
              <a:rPr b="0" i="1" lang="en-US" sz="1200" u="none" cap="none" strike="noStrike">
                <a:solidFill>
                  <a:schemeClr val="dk1"/>
                </a:solidFill>
                <a:latin typeface="Montserrat"/>
                <a:ea typeface="Montserrat"/>
                <a:cs typeface="Montserrat"/>
                <a:sym typeface="Montserrat"/>
              </a:rPr>
              <a:t>commit</a:t>
            </a:r>
            <a:r>
              <a:rPr b="0" i="0" lang="en-US" sz="1200" u="none" cap="none" strike="noStrike">
                <a:solidFill>
                  <a:schemeClr val="dk1"/>
                </a:solidFill>
                <a:latin typeface="Montserrat"/>
                <a:ea typeface="Montserrat"/>
                <a:cs typeface="Montserrat"/>
                <a:sym typeface="Montserrat"/>
              </a:rPr>
              <a:t>), kas pievienotas augšupielādes sarakstam (</a:t>
            </a:r>
            <a:r>
              <a:rPr b="0" i="1" lang="en-US" sz="1200" u="none" cap="none" strike="noStrike">
                <a:solidFill>
                  <a:schemeClr val="dk1"/>
                </a:solidFill>
                <a:latin typeface="Montserrat"/>
                <a:ea typeface="Montserrat"/>
                <a:cs typeface="Montserrat"/>
                <a:sym typeface="Montserrat"/>
              </a:rPr>
              <a:t>staged changes</a:t>
            </a:r>
            <a:r>
              <a:rPr b="0" i="0" lang="en-US" sz="1200" u="none" cap="none" strike="noStrike">
                <a:solidFill>
                  <a:schemeClr val="dk1"/>
                </a:solidFill>
                <a:latin typeface="Montserrat"/>
                <a:ea typeface="Montserrat"/>
                <a:cs typeface="Montserrat"/>
                <a:sym typeface="Montserrat"/>
              </a:rPr>
              <a:t>):</a:t>
            </a:r>
            <a:endParaRPr b="0" i="0" sz="12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rPr b="1" i="0" lang="en-US" sz="1200" u="none" cap="none" strike="noStrike">
                <a:solidFill>
                  <a:schemeClr val="dk1"/>
                </a:solidFill>
                <a:latin typeface="Montserrat"/>
                <a:ea typeface="Montserrat"/>
                <a:cs typeface="Montserrat"/>
                <a:sym typeface="Montserrat"/>
              </a:rPr>
              <a:t>git push</a:t>
            </a:r>
            <a:endParaRPr b="1" i="0" sz="12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8" name="Shape 328"/>
        <p:cNvGrpSpPr/>
        <p:nvPr/>
      </p:nvGrpSpPr>
      <p:grpSpPr>
        <a:xfrm>
          <a:off x="0" y="0"/>
          <a:ext cx="0" cy="0"/>
          <a:chOff x="0" y="0"/>
          <a:chExt cx="0" cy="0"/>
        </a:xfrm>
      </p:grpSpPr>
      <p:sp>
        <p:nvSpPr>
          <p:cNvPr id="329" name="Google Shape;329;gf3dfed8730_0_115"/>
          <p:cNvSpPr txBox="1"/>
          <p:nvPr>
            <p:ph idx="11" type="ftr"/>
          </p:nvPr>
        </p:nvSpPr>
        <p:spPr>
          <a:xfrm>
            <a:off x="7612540" y="1079990"/>
            <a:ext cx="4114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FRONTEND mājaslapas izstrāde</a:t>
            </a:r>
            <a:endParaRPr/>
          </a:p>
        </p:txBody>
      </p:sp>
      <p:sp>
        <p:nvSpPr>
          <p:cNvPr id="330" name="Google Shape;330;gf3dfed8730_0_115"/>
          <p:cNvSpPr txBox="1"/>
          <p:nvPr>
            <p:ph idx="12" type="sldNum"/>
          </p:nvPr>
        </p:nvSpPr>
        <p:spPr>
          <a:xfrm>
            <a:off x="9321800" y="6421005"/>
            <a:ext cx="2743200" cy="3651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31" name="Google Shape;331;gf3dfed8730_0_115"/>
          <p:cNvSpPr txBox="1"/>
          <p:nvPr/>
        </p:nvSpPr>
        <p:spPr>
          <a:xfrm>
            <a:off x="744550" y="717900"/>
            <a:ext cx="8359200" cy="727200"/>
          </a:xfrm>
          <a:prstGeom prst="rect">
            <a:avLst/>
          </a:prstGeom>
          <a:noFill/>
          <a:ln>
            <a:noFill/>
          </a:ln>
        </p:spPr>
        <p:txBody>
          <a:bodyPr anchorCtr="0" anchor="ctr" bIns="45700" lIns="91425" spcFirstLastPara="1" rIns="91425" wrap="square" tIns="45700">
            <a:normAutofit lnSpcReduction="10000"/>
          </a:bodyPr>
          <a:lstStyle/>
          <a:p>
            <a:pPr indent="0" lvl="0" marL="0" marR="0" rtl="0" algn="l">
              <a:lnSpc>
                <a:spcPct val="90000"/>
              </a:lnSpc>
              <a:spcBef>
                <a:spcPts val="0"/>
              </a:spcBef>
              <a:spcAft>
                <a:spcPts val="0"/>
              </a:spcAft>
              <a:buNone/>
            </a:pPr>
            <a:r>
              <a:rPr lang="en-US" sz="3200">
                <a:solidFill>
                  <a:srgbClr val="297DC1"/>
                </a:solidFill>
                <a:latin typeface="Montserrat SemiBold"/>
                <a:ea typeface="Montserrat SemiBold"/>
                <a:cs typeface="Montserrat SemiBold"/>
                <a:sym typeface="Montserrat SemiBold"/>
              </a:rPr>
              <a:t>Formatting birkas (1/3)</a:t>
            </a:r>
            <a:endParaRPr sz="3200">
              <a:solidFill>
                <a:srgbClr val="297DC1"/>
              </a:solidFill>
              <a:latin typeface="Montserrat SemiBold"/>
              <a:ea typeface="Montserrat SemiBold"/>
              <a:cs typeface="Montserrat SemiBold"/>
              <a:sym typeface="Montserrat SemiBold"/>
            </a:endParaRPr>
          </a:p>
          <a:p>
            <a:pPr indent="0" lvl="0" marL="0" rtl="0" algn="l">
              <a:spcBef>
                <a:spcPts val="0"/>
              </a:spcBef>
              <a:spcAft>
                <a:spcPts val="0"/>
              </a:spcAft>
              <a:buNone/>
            </a:pPr>
            <a:r>
              <a:rPr lang="en-US" sz="1705">
                <a:solidFill>
                  <a:srgbClr val="297DC1"/>
                </a:solidFill>
                <a:latin typeface="Montserrat SemiBold"/>
                <a:ea typeface="Montserrat SemiBold"/>
                <a:cs typeface="Montserrat SemiBold"/>
                <a:sym typeface="Montserrat SemiBold"/>
              </a:rPr>
              <a:t>Birkas tiek izmantotas teksta noformēšanai</a:t>
            </a:r>
            <a:endParaRPr sz="1705">
              <a:solidFill>
                <a:srgbClr val="297DC1"/>
              </a:solidFill>
              <a:latin typeface="Montserrat SemiBold"/>
              <a:ea typeface="Montserrat SemiBold"/>
              <a:cs typeface="Montserrat SemiBold"/>
              <a:sym typeface="Montserrat SemiBold"/>
            </a:endParaRPr>
          </a:p>
        </p:txBody>
      </p:sp>
      <p:sp>
        <p:nvSpPr>
          <p:cNvPr id="332" name="Google Shape;332;gf3dfed8730_0_115"/>
          <p:cNvSpPr txBox="1"/>
          <p:nvPr/>
        </p:nvSpPr>
        <p:spPr>
          <a:xfrm>
            <a:off x="744550" y="1797050"/>
            <a:ext cx="5024100" cy="4279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US" sz="1300">
                <a:solidFill>
                  <a:schemeClr val="dk1"/>
                </a:solidFill>
                <a:uFill>
                  <a:noFill/>
                </a:uFill>
                <a:latin typeface="Montserrat"/>
                <a:ea typeface="Montserrat"/>
                <a:cs typeface="Montserrat"/>
                <a:sym typeface="Montserrat"/>
                <a:hlinkClick r:id="rId4">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5">
                  <a:extLst>
                    <a:ext uri="{A12FA001-AC4F-418D-AE19-62706E023703}">
                      <ahyp:hlinkClr val="tx"/>
                    </a:ext>
                  </a:extLst>
                </a:hlinkClick>
              </a:rPr>
              <a:t>abbr</a:t>
            </a:r>
            <a:r>
              <a:rPr b="1" lang="en-US" sz="1300">
                <a:solidFill>
                  <a:schemeClr val="dk1"/>
                </a:solidFill>
                <a:uFill>
                  <a:noFill/>
                </a:uFill>
                <a:latin typeface="Montserrat"/>
                <a:ea typeface="Montserrat"/>
                <a:cs typeface="Montserrat"/>
                <a:sym typeface="Montserrat"/>
                <a:hlinkClick r:id="rId6">
                  <a:extLst>
                    <a:ext uri="{A12FA001-AC4F-418D-AE19-62706E023703}">
                      <ahyp:hlinkClr val="tx"/>
                    </a:ext>
                  </a:extLst>
                </a:hlinkClick>
              </a:rPr>
              <a:t>&gt;</a:t>
            </a:r>
            <a:endParaRPr b="1"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US" sz="1300">
                <a:solidFill>
                  <a:schemeClr val="dk1"/>
                </a:solidFill>
                <a:latin typeface="Montserrat"/>
                <a:ea typeface="Montserrat"/>
                <a:cs typeface="Montserrat"/>
                <a:sym typeface="Montserrat"/>
              </a:rPr>
              <a:t>nosaka akronīvu vai </a:t>
            </a:r>
            <a:r>
              <a:rPr lang="en-US" sz="1300">
                <a:solidFill>
                  <a:schemeClr val="dk1"/>
                </a:solidFill>
                <a:uFill>
                  <a:noFill/>
                </a:uFill>
                <a:latin typeface="Montserrat"/>
                <a:ea typeface="Montserrat"/>
                <a:cs typeface="Montserrat"/>
                <a:sym typeface="Montserrat"/>
                <a:hlinkClick r:id="rId7">
                  <a:extLst>
                    <a:ext uri="{A12FA001-AC4F-418D-AE19-62706E023703}">
                      <ahyp:hlinkClr val="tx"/>
                    </a:ext>
                  </a:extLst>
                </a:hlinkClick>
              </a:rPr>
              <a:t>abreviācij</a:t>
            </a:r>
            <a:r>
              <a:rPr lang="en-US" sz="1300">
                <a:solidFill>
                  <a:schemeClr val="dk1"/>
                </a:solidFill>
                <a:latin typeface="Montserrat"/>
                <a:ea typeface="Montserrat"/>
                <a:cs typeface="Montserrat"/>
                <a:sym typeface="Montserrat"/>
              </a:rPr>
              <a:t>u.</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b="1" lang="en-US" sz="1300">
                <a:solidFill>
                  <a:schemeClr val="dk1"/>
                </a:solidFill>
                <a:uFill>
                  <a:noFill/>
                </a:uFill>
                <a:latin typeface="Montserrat"/>
                <a:ea typeface="Montserrat"/>
                <a:cs typeface="Montserrat"/>
                <a:sym typeface="Montserrat"/>
                <a:hlinkClick r:id="rId8">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9">
                  <a:extLst>
                    <a:ext uri="{A12FA001-AC4F-418D-AE19-62706E023703}">
                      <ahyp:hlinkClr val="tx"/>
                    </a:ext>
                  </a:extLst>
                </a:hlinkClick>
              </a:rPr>
              <a:t>address</a:t>
            </a:r>
            <a:r>
              <a:rPr b="1" lang="en-US" sz="1300">
                <a:solidFill>
                  <a:schemeClr val="dk1"/>
                </a:solidFill>
                <a:uFill>
                  <a:noFill/>
                </a:uFill>
                <a:latin typeface="Montserrat"/>
                <a:ea typeface="Montserrat"/>
                <a:cs typeface="Montserrat"/>
                <a:sym typeface="Montserrat"/>
                <a:hlinkClick r:id="rId10">
                  <a:extLst>
                    <a:ext uri="{A12FA001-AC4F-418D-AE19-62706E023703}">
                      <ahyp:hlinkClr val="tx"/>
                    </a:ext>
                  </a:extLst>
                </a:hlinkClick>
              </a:rPr>
              <a:t>&gt;</a:t>
            </a:r>
            <a:endParaRPr b="1"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US" sz="1300">
                <a:solidFill>
                  <a:schemeClr val="dk1"/>
                </a:solidFill>
                <a:latin typeface="Montserrat"/>
                <a:ea typeface="Montserrat"/>
                <a:cs typeface="Montserrat"/>
                <a:sym typeface="Montserrat"/>
              </a:rPr>
              <a:t>satur mājaslapas izstrādātāja adresi</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b="1" lang="en-US" sz="1300">
                <a:solidFill>
                  <a:schemeClr val="dk1"/>
                </a:solidFill>
                <a:uFill>
                  <a:noFill/>
                </a:uFill>
                <a:latin typeface="Montserrat"/>
                <a:ea typeface="Montserrat"/>
                <a:cs typeface="Montserrat"/>
                <a:sym typeface="Montserrat"/>
                <a:hlinkClick r:id="rId11">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12">
                  <a:extLst>
                    <a:ext uri="{A12FA001-AC4F-418D-AE19-62706E023703}">
                      <ahyp:hlinkClr val="tx"/>
                    </a:ext>
                  </a:extLst>
                </a:hlinkClick>
              </a:rPr>
              <a:t>b</a:t>
            </a:r>
            <a:r>
              <a:rPr b="1" lang="en-US" sz="1300">
                <a:solidFill>
                  <a:schemeClr val="dk1"/>
                </a:solidFill>
                <a:uFill>
                  <a:noFill/>
                </a:uFill>
                <a:latin typeface="Montserrat"/>
                <a:ea typeface="Montserrat"/>
                <a:cs typeface="Montserrat"/>
                <a:sym typeface="Montserrat"/>
                <a:hlinkClick r:id="rId13">
                  <a:extLst>
                    <a:ext uri="{A12FA001-AC4F-418D-AE19-62706E023703}">
                      <ahyp:hlinkClr val="tx"/>
                    </a:ext>
                  </a:extLst>
                </a:hlinkClick>
              </a:rPr>
              <a:t>&gt;</a:t>
            </a:r>
            <a:endParaRPr b="1"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US" sz="1300">
                <a:solidFill>
                  <a:schemeClr val="dk1"/>
                </a:solidFill>
                <a:latin typeface="Montserrat"/>
                <a:ea typeface="Montserrat"/>
                <a:cs typeface="Montserrat"/>
                <a:sym typeface="Montserrat"/>
              </a:rPr>
              <a:t>saturošo teksu padara uzsvērtu</a:t>
            </a:r>
            <a:r>
              <a:rPr b="1" lang="en-US" sz="1300">
                <a:solidFill>
                  <a:schemeClr val="dk1"/>
                </a:solidFill>
                <a:latin typeface="Montserrat"/>
                <a:ea typeface="Montserrat"/>
                <a:cs typeface="Montserrat"/>
                <a:sym typeface="Montserrat"/>
              </a:rPr>
              <a:t> </a:t>
            </a:r>
            <a:r>
              <a:rPr lang="en-US" sz="1300">
                <a:solidFill>
                  <a:schemeClr val="dk1"/>
                </a:solidFill>
                <a:latin typeface="Montserrat"/>
                <a:ea typeface="Montserrat"/>
                <a:cs typeface="Montserrat"/>
                <a:sym typeface="Montserrat"/>
              </a:rPr>
              <a:t>(bold)</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b="1" lang="en-US" sz="1300">
                <a:solidFill>
                  <a:schemeClr val="dk1"/>
                </a:solidFill>
                <a:uFill>
                  <a:noFill/>
                </a:uFill>
                <a:latin typeface="Montserrat"/>
                <a:ea typeface="Montserrat"/>
                <a:cs typeface="Montserrat"/>
                <a:sym typeface="Montserrat"/>
                <a:hlinkClick r:id="rId14">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15">
                  <a:extLst>
                    <a:ext uri="{A12FA001-AC4F-418D-AE19-62706E023703}">
                      <ahyp:hlinkClr val="tx"/>
                    </a:ext>
                  </a:extLst>
                </a:hlinkClick>
              </a:rPr>
              <a:t>bdi</a:t>
            </a:r>
            <a:r>
              <a:rPr b="1" lang="en-US" sz="1300">
                <a:solidFill>
                  <a:schemeClr val="dk1"/>
                </a:solidFill>
                <a:uFill>
                  <a:noFill/>
                </a:uFill>
                <a:latin typeface="Montserrat"/>
                <a:ea typeface="Montserrat"/>
                <a:cs typeface="Montserrat"/>
                <a:sym typeface="Montserrat"/>
                <a:hlinkClick r:id="rId16">
                  <a:extLst>
                    <a:ext uri="{A12FA001-AC4F-418D-AE19-62706E023703}">
                      <ahyp:hlinkClr val="tx"/>
                    </a:ext>
                  </a:extLst>
                </a:hlinkClick>
              </a:rPr>
              <a:t>&gt;</a:t>
            </a:r>
            <a:endParaRPr b="1"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US" sz="1300">
                <a:solidFill>
                  <a:schemeClr val="dk1"/>
                </a:solidFill>
                <a:latin typeface="Montserrat"/>
                <a:ea typeface="Montserrat"/>
                <a:cs typeface="Montserrat"/>
                <a:sym typeface="Montserrat"/>
              </a:rPr>
              <a:t>nodala teksa daļu, kas atšķirīgās rakstības dēļ varētu traucēt pareizi attēlot teksu pārlūkprogrammai. </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US" sz="1300">
                <a:solidFill>
                  <a:schemeClr val="dk1"/>
                </a:solidFill>
                <a:latin typeface="Montserrat"/>
                <a:ea typeface="Montserrat"/>
                <a:cs typeface="Montserrat"/>
                <a:sym typeface="Montserrat"/>
              </a:rPr>
              <a:t>Piem., retos gadījumos, kad izmanto arābu alfabētu, kas rakstās no labās uz kreiso pusi), iekš angļu valodas teksta.</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US" sz="1300">
                <a:solidFill>
                  <a:schemeClr val="dk1"/>
                </a:solidFill>
                <a:latin typeface="Montserrat"/>
                <a:ea typeface="Montserrat"/>
                <a:cs typeface="Montserrat"/>
                <a:sym typeface="Montserrat"/>
              </a:rPr>
              <a:t> </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b="1" lang="en-US" sz="1300">
                <a:solidFill>
                  <a:schemeClr val="dk1"/>
                </a:solidFill>
                <a:uFill>
                  <a:noFill/>
                </a:uFill>
                <a:latin typeface="Montserrat"/>
                <a:ea typeface="Montserrat"/>
                <a:cs typeface="Montserrat"/>
                <a:sym typeface="Montserrat"/>
                <a:hlinkClick r:id="rId17">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18">
                  <a:extLst>
                    <a:ext uri="{A12FA001-AC4F-418D-AE19-62706E023703}">
                      <ahyp:hlinkClr val="tx"/>
                    </a:ext>
                  </a:extLst>
                </a:hlinkClick>
              </a:rPr>
              <a:t>bdo</a:t>
            </a:r>
            <a:r>
              <a:rPr b="1" lang="en-US" sz="1300">
                <a:solidFill>
                  <a:schemeClr val="dk1"/>
                </a:solidFill>
                <a:uFill>
                  <a:noFill/>
                </a:uFill>
                <a:latin typeface="Montserrat"/>
                <a:ea typeface="Montserrat"/>
                <a:cs typeface="Montserrat"/>
                <a:sym typeface="Montserrat"/>
                <a:hlinkClick r:id="rId19">
                  <a:extLst>
                    <a:ext uri="{A12FA001-AC4F-418D-AE19-62706E023703}">
                      <ahyp:hlinkClr val="tx"/>
                    </a:ext>
                  </a:extLst>
                </a:hlinkClick>
              </a:rPr>
              <a:t>&gt;</a:t>
            </a:r>
            <a:endParaRPr b="1"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US" sz="1300">
                <a:solidFill>
                  <a:schemeClr val="dk1"/>
                </a:solidFill>
                <a:latin typeface="Montserrat"/>
                <a:ea typeface="Montserrat"/>
                <a:cs typeface="Montserrat"/>
                <a:sym typeface="Montserrat"/>
              </a:rPr>
              <a:t>pavērš pretēji saturošā teksta rakstības virzienu</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3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US" sz="1300">
                <a:solidFill>
                  <a:schemeClr val="dk1"/>
                </a:solidFill>
                <a:uFill>
                  <a:noFill/>
                </a:uFill>
                <a:latin typeface="Montserrat"/>
                <a:ea typeface="Montserrat"/>
                <a:cs typeface="Montserrat"/>
                <a:sym typeface="Montserrat"/>
                <a:hlinkClick r:id="rId20">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21">
                  <a:extLst>
                    <a:ext uri="{A12FA001-AC4F-418D-AE19-62706E023703}">
                      <ahyp:hlinkClr val="tx"/>
                    </a:ext>
                  </a:extLst>
                </a:hlinkClick>
              </a:rPr>
              <a:t>blockquote</a:t>
            </a:r>
            <a:r>
              <a:rPr b="1" lang="en-US" sz="1300">
                <a:solidFill>
                  <a:schemeClr val="dk1"/>
                </a:solidFill>
                <a:uFill>
                  <a:noFill/>
                </a:uFill>
                <a:latin typeface="Montserrat"/>
                <a:ea typeface="Montserrat"/>
                <a:cs typeface="Montserrat"/>
                <a:sym typeface="Montserrat"/>
                <a:hlinkClick r:id="rId22">
                  <a:extLst>
                    <a:ext uri="{A12FA001-AC4F-418D-AE19-62706E023703}">
                      <ahyp:hlinkClr val="tx"/>
                    </a:ext>
                  </a:extLst>
                </a:hlinkClick>
              </a:rPr>
              <a:t>&gt;</a:t>
            </a:r>
            <a:endParaRPr b="1" sz="1300">
              <a:solidFill>
                <a:schemeClr val="dk1"/>
              </a:solidFill>
              <a:latin typeface="Montserrat"/>
              <a:ea typeface="Montserrat"/>
              <a:cs typeface="Montserrat"/>
              <a:sym typeface="Montserrat"/>
            </a:endParaRPr>
          </a:p>
          <a:p>
            <a:pPr indent="0" lvl="0" marL="0" rtl="0" algn="l">
              <a:spcBef>
                <a:spcPts val="0"/>
              </a:spcBef>
              <a:spcAft>
                <a:spcPts val="0"/>
              </a:spcAft>
              <a:buNone/>
            </a:pPr>
            <a:r>
              <a:rPr lang="en-US" sz="1300">
                <a:solidFill>
                  <a:schemeClr val="dk1"/>
                </a:solidFill>
                <a:latin typeface="Montserrat"/>
                <a:ea typeface="Montserrat"/>
                <a:cs typeface="Montserrat"/>
                <a:sym typeface="Montserrat"/>
              </a:rPr>
              <a:t>satur citātu</a:t>
            </a:r>
            <a:endParaRPr b="0" i="0" sz="1400" u="none" cap="none" strike="noStrike">
              <a:solidFill>
                <a:srgbClr val="000000"/>
              </a:solidFill>
              <a:latin typeface="Roboto"/>
              <a:ea typeface="Roboto"/>
              <a:cs typeface="Roboto"/>
              <a:sym typeface="Roboto"/>
            </a:endParaRPr>
          </a:p>
        </p:txBody>
      </p:sp>
      <p:sp>
        <p:nvSpPr>
          <p:cNvPr id="333" name="Google Shape;333;gf3dfed8730_0_115"/>
          <p:cNvSpPr txBox="1"/>
          <p:nvPr/>
        </p:nvSpPr>
        <p:spPr>
          <a:xfrm>
            <a:off x="5768650" y="1797050"/>
            <a:ext cx="3405300" cy="409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300">
                <a:solidFill>
                  <a:schemeClr val="dk1"/>
                </a:solidFill>
                <a:uFill>
                  <a:noFill/>
                </a:uFill>
                <a:latin typeface="Montserrat"/>
                <a:ea typeface="Montserrat"/>
                <a:cs typeface="Montserrat"/>
                <a:sym typeface="Montserrat"/>
                <a:hlinkClick r:id="rId23">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24">
                  <a:extLst>
                    <a:ext uri="{A12FA001-AC4F-418D-AE19-62706E023703}">
                      <ahyp:hlinkClr val="tx"/>
                    </a:ext>
                  </a:extLst>
                </a:hlinkClick>
              </a:rPr>
              <a:t>cite</a:t>
            </a:r>
            <a:r>
              <a:rPr b="1" lang="en-US" sz="1300">
                <a:solidFill>
                  <a:schemeClr val="dk1"/>
                </a:solidFill>
                <a:uFill>
                  <a:noFill/>
                </a:uFill>
                <a:latin typeface="Montserrat"/>
                <a:ea typeface="Montserrat"/>
                <a:cs typeface="Montserrat"/>
                <a:sym typeface="Montserrat"/>
                <a:hlinkClick r:id="rId25">
                  <a:extLst>
                    <a:ext uri="{A12FA001-AC4F-418D-AE19-62706E023703}">
                      <ahyp:hlinkClr val="tx"/>
                    </a:ext>
                  </a:extLst>
                </a:hlinkClick>
              </a:rPr>
              <a:t>&gt;</a:t>
            </a:r>
            <a:endParaRPr b="1" sz="1300">
              <a:solidFill>
                <a:schemeClr val="dk1"/>
              </a:solidFill>
              <a:latin typeface="Montserrat"/>
              <a:ea typeface="Montserrat"/>
              <a:cs typeface="Montserrat"/>
              <a:sym typeface="Montserrat"/>
            </a:endParaRPr>
          </a:p>
          <a:p>
            <a:pPr indent="0" lvl="0" marL="0" rtl="0" algn="l">
              <a:spcBef>
                <a:spcPts val="0"/>
              </a:spcBef>
              <a:spcAft>
                <a:spcPts val="0"/>
              </a:spcAft>
              <a:buNone/>
            </a:pPr>
            <a:r>
              <a:rPr lang="en-US" sz="1300">
                <a:solidFill>
                  <a:schemeClr val="dk1"/>
                </a:solidFill>
                <a:latin typeface="Montserrat"/>
                <a:ea typeface="Montserrat"/>
                <a:cs typeface="Montserrat"/>
                <a:sym typeface="Montserrat"/>
              </a:rPr>
              <a:t>atsauces uz sveša satura nosaukums</a:t>
            </a:r>
            <a:endParaRPr sz="13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3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US" sz="1300">
                <a:solidFill>
                  <a:schemeClr val="dk1"/>
                </a:solidFill>
                <a:uFill>
                  <a:noFill/>
                </a:uFill>
                <a:latin typeface="Montserrat"/>
                <a:ea typeface="Montserrat"/>
                <a:cs typeface="Montserrat"/>
                <a:sym typeface="Montserrat"/>
                <a:hlinkClick r:id="rId26">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27">
                  <a:extLst>
                    <a:ext uri="{A12FA001-AC4F-418D-AE19-62706E023703}">
                      <ahyp:hlinkClr val="tx"/>
                    </a:ext>
                  </a:extLst>
                </a:hlinkClick>
              </a:rPr>
              <a:t>code</a:t>
            </a:r>
            <a:r>
              <a:rPr b="1" lang="en-US" sz="1300">
                <a:solidFill>
                  <a:schemeClr val="dk1"/>
                </a:solidFill>
                <a:uFill>
                  <a:noFill/>
                </a:uFill>
                <a:latin typeface="Montserrat"/>
                <a:ea typeface="Montserrat"/>
                <a:cs typeface="Montserrat"/>
                <a:sym typeface="Montserrat"/>
                <a:hlinkClick r:id="rId28">
                  <a:extLst>
                    <a:ext uri="{A12FA001-AC4F-418D-AE19-62706E023703}">
                      <ahyp:hlinkClr val="tx"/>
                    </a:ext>
                  </a:extLst>
                </a:hlinkClick>
              </a:rPr>
              <a:t>&gt;</a:t>
            </a:r>
            <a:endParaRPr b="1" sz="1300">
              <a:solidFill>
                <a:schemeClr val="dk1"/>
              </a:solidFill>
              <a:latin typeface="Montserrat"/>
              <a:ea typeface="Montserrat"/>
              <a:cs typeface="Montserrat"/>
              <a:sym typeface="Montserrat"/>
            </a:endParaRPr>
          </a:p>
          <a:p>
            <a:pPr indent="0" lvl="0" marL="0" rtl="0" algn="l">
              <a:spcBef>
                <a:spcPts val="0"/>
              </a:spcBef>
              <a:spcAft>
                <a:spcPts val="0"/>
              </a:spcAft>
              <a:buNone/>
            </a:pPr>
            <a:r>
              <a:rPr lang="en-US" sz="1300">
                <a:solidFill>
                  <a:schemeClr val="dk1"/>
                </a:solidFill>
                <a:latin typeface="Montserrat"/>
                <a:ea typeface="Montserrat"/>
                <a:cs typeface="Montserrat"/>
                <a:sym typeface="Montserrat"/>
              </a:rPr>
              <a:t>satur koda fragmentu kā tekstu</a:t>
            </a:r>
            <a:endParaRPr sz="13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300">
              <a:solidFill>
                <a:schemeClr val="dk1"/>
              </a:solidFill>
              <a:latin typeface="Montserrat"/>
              <a:ea typeface="Montserrat"/>
              <a:cs typeface="Montserrat"/>
              <a:sym typeface="Montserrat"/>
            </a:endParaRPr>
          </a:p>
          <a:p>
            <a:pPr indent="0" lvl="0" marL="0" rtl="0" algn="l">
              <a:spcBef>
                <a:spcPts val="0"/>
              </a:spcBef>
              <a:spcAft>
                <a:spcPts val="0"/>
              </a:spcAft>
              <a:buNone/>
            </a:pPr>
            <a:r>
              <a:rPr lang="en-US" sz="1300">
                <a:solidFill>
                  <a:schemeClr val="dk1"/>
                </a:solidFill>
                <a:uFill>
                  <a:noFill/>
                </a:uFill>
                <a:latin typeface="Montserrat"/>
                <a:ea typeface="Montserrat"/>
                <a:cs typeface="Montserrat"/>
                <a:sym typeface="Montserrat"/>
                <a:hlinkClick r:id="rId29">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30">
                  <a:extLst>
                    <a:ext uri="{A12FA001-AC4F-418D-AE19-62706E023703}">
                      <ahyp:hlinkClr val="tx"/>
                    </a:ext>
                  </a:extLst>
                </a:hlinkClick>
              </a:rPr>
              <a:t>del</a:t>
            </a:r>
            <a:r>
              <a:rPr lang="en-US" sz="1300">
                <a:solidFill>
                  <a:schemeClr val="dk1"/>
                </a:solidFill>
                <a:uFill>
                  <a:noFill/>
                </a:uFill>
                <a:latin typeface="Montserrat"/>
                <a:ea typeface="Montserrat"/>
                <a:cs typeface="Montserrat"/>
                <a:sym typeface="Montserrat"/>
                <a:hlinkClick r:id="rId31">
                  <a:extLst>
                    <a:ext uri="{A12FA001-AC4F-418D-AE19-62706E023703}">
                      <ahyp:hlinkClr val="tx"/>
                    </a:ext>
                  </a:extLst>
                </a:hlinkClick>
              </a:rPr>
              <a:t>&gt;</a:t>
            </a:r>
            <a:endParaRPr sz="1300">
              <a:solidFill>
                <a:schemeClr val="dk1"/>
              </a:solidFill>
              <a:latin typeface="Montserrat"/>
              <a:ea typeface="Montserrat"/>
              <a:cs typeface="Montserrat"/>
              <a:sym typeface="Montserrat"/>
            </a:endParaRPr>
          </a:p>
          <a:p>
            <a:pPr indent="0" lvl="0" marL="0" rtl="0" algn="l">
              <a:spcBef>
                <a:spcPts val="0"/>
              </a:spcBef>
              <a:spcAft>
                <a:spcPts val="0"/>
              </a:spcAft>
              <a:buNone/>
            </a:pPr>
            <a:r>
              <a:rPr lang="en-US" sz="1300">
                <a:solidFill>
                  <a:schemeClr val="dk1"/>
                </a:solidFill>
                <a:latin typeface="Montserrat"/>
                <a:ea typeface="Montserrat"/>
                <a:cs typeface="Montserrat"/>
                <a:sym typeface="Montserrat"/>
              </a:rPr>
              <a:t>izsvītro tekstu</a:t>
            </a:r>
            <a:endParaRPr sz="13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3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US" sz="1300">
                <a:solidFill>
                  <a:schemeClr val="dk1"/>
                </a:solidFill>
                <a:uFill>
                  <a:noFill/>
                </a:uFill>
                <a:latin typeface="Montserrat"/>
                <a:ea typeface="Montserrat"/>
                <a:cs typeface="Montserrat"/>
                <a:sym typeface="Montserrat"/>
                <a:hlinkClick r:id="rId32">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33">
                  <a:extLst>
                    <a:ext uri="{A12FA001-AC4F-418D-AE19-62706E023703}">
                      <ahyp:hlinkClr val="tx"/>
                    </a:ext>
                  </a:extLst>
                </a:hlinkClick>
              </a:rPr>
              <a:t>dfn</a:t>
            </a:r>
            <a:r>
              <a:rPr b="1" lang="en-US" sz="1300">
                <a:solidFill>
                  <a:schemeClr val="dk1"/>
                </a:solidFill>
                <a:uFill>
                  <a:noFill/>
                </a:uFill>
                <a:latin typeface="Montserrat"/>
                <a:ea typeface="Montserrat"/>
                <a:cs typeface="Montserrat"/>
                <a:sym typeface="Montserrat"/>
                <a:hlinkClick r:id="rId34">
                  <a:extLst>
                    <a:ext uri="{A12FA001-AC4F-418D-AE19-62706E023703}">
                      <ahyp:hlinkClr val="tx"/>
                    </a:ext>
                  </a:extLst>
                </a:hlinkClick>
              </a:rPr>
              <a:t>&gt;</a:t>
            </a:r>
            <a:endParaRPr b="1" sz="1300">
              <a:solidFill>
                <a:schemeClr val="dk1"/>
              </a:solidFill>
              <a:latin typeface="Montserrat"/>
              <a:ea typeface="Montserrat"/>
              <a:cs typeface="Montserrat"/>
              <a:sym typeface="Montserrat"/>
            </a:endParaRPr>
          </a:p>
          <a:p>
            <a:pPr indent="0" lvl="0" marL="0" rtl="0" algn="l">
              <a:spcBef>
                <a:spcPts val="0"/>
              </a:spcBef>
              <a:spcAft>
                <a:spcPts val="0"/>
              </a:spcAft>
              <a:buNone/>
            </a:pPr>
            <a:r>
              <a:rPr lang="en-US" sz="1300">
                <a:solidFill>
                  <a:schemeClr val="dk1"/>
                </a:solidFill>
                <a:latin typeface="Montserrat"/>
                <a:ea typeface="Montserrat"/>
                <a:cs typeface="Montserrat"/>
                <a:sym typeface="Montserrat"/>
              </a:rPr>
              <a:t>satur teksta definīciju, attēlots slīprakstā</a:t>
            </a:r>
            <a:endParaRPr sz="13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3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US" sz="1300">
                <a:solidFill>
                  <a:schemeClr val="dk1"/>
                </a:solidFill>
                <a:uFill>
                  <a:noFill/>
                </a:uFill>
                <a:latin typeface="Montserrat"/>
                <a:ea typeface="Montserrat"/>
                <a:cs typeface="Montserrat"/>
                <a:sym typeface="Montserrat"/>
                <a:hlinkClick r:id="rId35">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36">
                  <a:extLst>
                    <a:ext uri="{A12FA001-AC4F-418D-AE19-62706E023703}">
                      <ahyp:hlinkClr val="tx"/>
                    </a:ext>
                  </a:extLst>
                </a:hlinkClick>
              </a:rPr>
              <a:t>em</a:t>
            </a:r>
            <a:r>
              <a:rPr b="1" lang="en-US" sz="1300">
                <a:solidFill>
                  <a:schemeClr val="dk1"/>
                </a:solidFill>
                <a:uFill>
                  <a:noFill/>
                </a:uFill>
                <a:latin typeface="Montserrat"/>
                <a:ea typeface="Montserrat"/>
                <a:cs typeface="Montserrat"/>
                <a:sym typeface="Montserrat"/>
                <a:hlinkClick r:id="rId37">
                  <a:extLst>
                    <a:ext uri="{A12FA001-AC4F-418D-AE19-62706E023703}">
                      <ahyp:hlinkClr val="tx"/>
                    </a:ext>
                  </a:extLst>
                </a:hlinkClick>
              </a:rPr>
              <a:t>&gt;</a:t>
            </a:r>
            <a:endParaRPr b="1" sz="1300">
              <a:solidFill>
                <a:schemeClr val="dk1"/>
              </a:solidFill>
              <a:latin typeface="Montserrat"/>
              <a:ea typeface="Montserrat"/>
              <a:cs typeface="Montserrat"/>
              <a:sym typeface="Montserrat"/>
            </a:endParaRPr>
          </a:p>
          <a:p>
            <a:pPr indent="0" lvl="0" marL="0" rtl="0" algn="l">
              <a:spcBef>
                <a:spcPts val="0"/>
              </a:spcBef>
              <a:spcAft>
                <a:spcPts val="0"/>
              </a:spcAft>
              <a:buNone/>
            </a:pPr>
            <a:r>
              <a:rPr lang="en-US" sz="1300">
                <a:solidFill>
                  <a:schemeClr val="dk1"/>
                </a:solidFill>
                <a:latin typeface="Montserrat"/>
                <a:ea typeface="Montserrat"/>
                <a:cs typeface="Montserrat"/>
                <a:sym typeface="Montserrat"/>
              </a:rPr>
              <a:t>izcelts teksts, attēlots slīprakstā</a:t>
            </a:r>
            <a:endParaRPr sz="13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p>
          <a:p>
            <a:pPr indent="0" lvl="0" marL="0" rtl="0" algn="l">
              <a:spcBef>
                <a:spcPts val="0"/>
              </a:spcBef>
              <a:spcAft>
                <a:spcPts val="0"/>
              </a:spcAft>
              <a:buNone/>
            </a:pPr>
            <a:r>
              <a:rPr b="1" lang="en-US" sz="1300">
                <a:solidFill>
                  <a:schemeClr val="dk1"/>
                </a:solidFill>
                <a:uFill>
                  <a:noFill/>
                </a:uFill>
                <a:latin typeface="Montserrat"/>
                <a:ea typeface="Montserrat"/>
                <a:cs typeface="Montserrat"/>
                <a:sym typeface="Montserrat"/>
                <a:hlinkClick r:id="rId38">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39">
                  <a:extLst>
                    <a:ext uri="{A12FA001-AC4F-418D-AE19-62706E023703}">
                      <ahyp:hlinkClr val="tx"/>
                    </a:ext>
                  </a:extLst>
                </a:hlinkClick>
              </a:rPr>
              <a:t>i</a:t>
            </a:r>
            <a:r>
              <a:rPr b="1" lang="en-US" sz="1300">
                <a:solidFill>
                  <a:schemeClr val="dk1"/>
                </a:solidFill>
                <a:uFill>
                  <a:noFill/>
                </a:uFill>
                <a:latin typeface="Montserrat"/>
                <a:ea typeface="Montserrat"/>
                <a:cs typeface="Montserrat"/>
                <a:sym typeface="Montserrat"/>
                <a:hlinkClick r:id="rId40">
                  <a:extLst>
                    <a:ext uri="{A12FA001-AC4F-418D-AE19-62706E023703}">
                      <ahyp:hlinkClr val="tx"/>
                    </a:ext>
                  </a:extLst>
                </a:hlinkClick>
              </a:rPr>
              <a:t>&gt;</a:t>
            </a:r>
            <a:endParaRPr b="1" sz="1300">
              <a:solidFill>
                <a:schemeClr val="dk1"/>
              </a:solidFill>
              <a:latin typeface="Montserrat"/>
              <a:ea typeface="Montserrat"/>
              <a:cs typeface="Montserrat"/>
              <a:sym typeface="Montserrat"/>
            </a:endParaRPr>
          </a:p>
          <a:p>
            <a:pPr indent="0" lvl="0" marL="0" rtl="0" algn="l">
              <a:spcBef>
                <a:spcPts val="0"/>
              </a:spcBef>
              <a:spcAft>
                <a:spcPts val="0"/>
              </a:spcAft>
              <a:buNone/>
            </a:pPr>
            <a:r>
              <a:rPr lang="en-US" sz="1300">
                <a:solidFill>
                  <a:schemeClr val="dk1"/>
                </a:solidFill>
                <a:latin typeface="Montserrat"/>
                <a:ea typeface="Montserrat"/>
                <a:cs typeface="Montserrat"/>
                <a:sym typeface="Montserrat"/>
              </a:rPr>
              <a:t>atšķirīga motīva teksts,  attēlots slīprakstā</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7" name="Shape 337"/>
        <p:cNvGrpSpPr/>
        <p:nvPr/>
      </p:nvGrpSpPr>
      <p:grpSpPr>
        <a:xfrm>
          <a:off x="0" y="0"/>
          <a:ext cx="0" cy="0"/>
          <a:chOff x="0" y="0"/>
          <a:chExt cx="0" cy="0"/>
        </a:xfrm>
      </p:grpSpPr>
      <p:sp>
        <p:nvSpPr>
          <p:cNvPr id="338" name="Google Shape;338;gf3dfed8730_0_122"/>
          <p:cNvSpPr txBox="1"/>
          <p:nvPr>
            <p:ph idx="11" type="ftr"/>
          </p:nvPr>
        </p:nvSpPr>
        <p:spPr>
          <a:xfrm>
            <a:off x="7612540" y="1079990"/>
            <a:ext cx="4114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FRONTEND mājaslapas izstrāde</a:t>
            </a:r>
            <a:endParaRPr/>
          </a:p>
        </p:txBody>
      </p:sp>
      <p:sp>
        <p:nvSpPr>
          <p:cNvPr id="339" name="Google Shape;339;gf3dfed8730_0_122"/>
          <p:cNvSpPr txBox="1"/>
          <p:nvPr>
            <p:ph idx="12" type="sldNum"/>
          </p:nvPr>
        </p:nvSpPr>
        <p:spPr>
          <a:xfrm>
            <a:off x="9321800" y="6421005"/>
            <a:ext cx="2743200" cy="3651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40" name="Google Shape;340;gf3dfed8730_0_122"/>
          <p:cNvSpPr txBox="1"/>
          <p:nvPr/>
        </p:nvSpPr>
        <p:spPr>
          <a:xfrm>
            <a:off x="744550" y="717900"/>
            <a:ext cx="8359200" cy="727200"/>
          </a:xfrm>
          <a:prstGeom prst="rect">
            <a:avLst/>
          </a:prstGeom>
          <a:noFill/>
          <a:ln>
            <a:noFill/>
          </a:ln>
        </p:spPr>
        <p:txBody>
          <a:bodyPr anchorCtr="0" anchor="ctr" bIns="45700" lIns="91425" spcFirstLastPara="1" rIns="91425" wrap="square" tIns="45700">
            <a:normAutofit fontScale="92500" lnSpcReduction="20000"/>
          </a:bodyPr>
          <a:lstStyle/>
          <a:p>
            <a:pPr indent="0" lvl="0" marL="0" rtl="0" algn="l">
              <a:lnSpc>
                <a:spcPct val="90000"/>
              </a:lnSpc>
              <a:spcBef>
                <a:spcPts val="0"/>
              </a:spcBef>
              <a:spcAft>
                <a:spcPts val="0"/>
              </a:spcAft>
              <a:buNone/>
            </a:pPr>
            <a:r>
              <a:rPr lang="en-US" sz="3200">
                <a:solidFill>
                  <a:schemeClr val="accent1"/>
                </a:solidFill>
                <a:latin typeface="Montserrat SemiBold"/>
                <a:ea typeface="Montserrat SemiBold"/>
                <a:cs typeface="Montserrat SemiBold"/>
                <a:sym typeface="Montserrat SemiBold"/>
              </a:rPr>
              <a:t>Formatting birkas (2/3)</a:t>
            </a:r>
            <a:endParaRPr sz="3200">
              <a:solidFill>
                <a:schemeClr val="accent1"/>
              </a:solidFill>
              <a:latin typeface="Montserrat SemiBold"/>
              <a:ea typeface="Montserrat SemiBold"/>
              <a:cs typeface="Montserrat SemiBold"/>
              <a:sym typeface="Montserrat SemiBold"/>
            </a:endParaRPr>
          </a:p>
          <a:p>
            <a:pPr indent="0" lvl="0" marL="0" rtl="0" algn="l">
              <a:spcBef>
                <a:spcPts val="0"/>
              </a:spcBef>
              <a:spcAft>
                <a:spcPts val="0"/>
              </a:spcAft>
              <a:buNone/>
            </a:pPr>
            <a:r>
              <a:rPr lang="en-US" sz="1705">
                <a:solidFill>
                  <a:schemeClr val="accent1"/>
                </a:solidFill>
                <a:latin typeface="Montserrat SemiBold"/>
                <a:ea typeface="Montserrat SemiBold"/>
                <a:cs typeface="Montserrat SemiBold"/>
                <a:sym typeface="Montserrat SemiBold"/>
              </a:rPr>
              <a:t>Birkas tiek izmantotas teksta noformēšanai</a:t>
            </a:r>
            <a:endParaRPr sz="3200">
              <a:solidFill>
                <a:schemeClr val="accent1"/>
              </a:solidFill>
              <a:latin typeface="Montserrat SemiBold"/>
              <a:ea typeface="Montserrat SemiBold"/>
              <a:cs typeface="Montserrat SemiBold"/>
              <a:sym typeface="Montserrat SemiBold"/>
            </a:endParaRPr>
          </a:p>
        </p:txBody>
      </p:sp>
      <p:sp>
        <p:nvSpPr>
          <p:cNvPr id="341" name="Google Shape;341;gf3dfed8730_0_122"/>
          <p:cNvSpPr txBox="1"/>
          <p:nvPr/>
        </p:nvSpPr>
        <p:spPr>
          <a:xfrm>
            <a:off x="744550" y="1802725"/>
            <a:ext cx="5024100" cy="326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300">
                <a:solidFill>
                  <a:schemeClr val="dk1"/>
                </a:solidFill>
                <a:uFill>
                  <a:noFill/>
                </a:uFill>
                <a:latin typeface="Montserrat"/>
                <a:ea typeface="Montserrat"/>
                <a:cs typeface="Montserrat"/>
                <a:sym typeface="Montserrat"/>
                <a:hlinkClick r:id="rId4">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5">
                  <a:extLst>
                    <a:ext uri="{A12FA001-AC4F-418D-AE19-62706E023703}">
                      <ahyp:hlinkClr val="tx"/>
                    </a:ext>
                  </a:extLst>
                </a:hlinkClick>
              </a:rPr>
              <a:t>ins</a:t>
            </a:r>
            <a:r>
              <a:rPr b="1" lang="en-US" sz="1300">
                <a:solidFill>
                  <a:schemeClr val="dk1"/>
                </a:solidFill>
                <a:uFill>
                  <a:noFill/>
                </a:uFill>
                <a:latin typeface="Montserrat"/>
                <a:ea typeface="Montserrat"/>
                <a:cs typeface="Montserrat"/>
                <a:sym typeface="Montserrat"/>
                <a:hlinkClick r:id="rId6">
                  <a:extLst>
                    <a:ext uri="{A12FA001-AC4F-418D-AE19-62706E023703}">
                      <ahyp:hlinkClr val="tx"/>
                    </a:ext>
                  </a:extLst>
                </a:hlinkClick>
              </a:rPr>
              <a:t>&gt;</a:t>
            </a:r>
            <a:endParaRPr b="1" sz="1300">
              <a:solidFill>
                <a:schemeClr val="dk1"/>
              </a:solidFill>
              <a:latin typeface="Montserrat"/>
              <a:ea typeface="Montserrat"/>
              <a:cs typeface="Montserrat"/>
              <a:sym typeface="Montserrat"/>
            </a:endParaRPr>
          </a:p>
          <a:p>
            <a:pPr indent="0" lvl="0" marL="0" rtl="0" algn="l">
              <a:spcBef>
                <a:spcPts val="0"/>
              </a:spcBef>
              <a:spcAft>
                <a:spcPts val="0"/>
              </a:spcAft>
              <a:buNone/>
            </a:pPr>
            <a:r>
              <a:rPr lang="en-US" sz="1300">
                <a:solidFill>
                  <a:schemeClr val="dk1"/>
                </a:solidFill>
                <a:latin typeface="Montserrat"/>
                <a:ea typeface="Montserrat"/>
                <a:cs typeface="Montserrat"/>
                <a:sym typeface="Montserrat"/>
              </a:rPr>
              <a:t>teksts ar apakšlīniju.</a:t>
            </a:r>
            <a:endParaRPr sz="13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3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US" sz="1300">
                <a:solidFill>
                  <a:schemeClr val="dk1"/>
                </a:solidFill>
                <a:uFill>
                  <a:noFill/>
                </a:uFill>
                <a:latin typeface="Montserrat"/>
                <a:ea typeface="Montserrat"/>
                <a:cs typeface="Montserrat"/>
                <a:sym typeface="Montserrat"/>
                <a:hlinkClick r:id="rId7">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8">
                  <a:extLst>
                    <a:ext uri="{A12FA001-AC4F-418D-AE19-62706E023703}">
                      <ahyp:hlinkClr val="tx"/>
                    </a:ext>
                  </a:extLst>
                </a:hlinkClick>
              </a:rPr>
              <a:t>kbd</a:t>
            </a:r>
            <a:r>
              <a:rPr b="1" lang="en-US" sz="1300">
                <a:solidFill>
                  <a:schemeClr val="dk1"/>
                </a:solidFill>
                <a:uFill>
                  <a:noFill/>
                </a:uFill>
                <a:latin typeface="Montserrat"/>
                <a:ea typeface="Montserrat"/>
                <a:cs typeface="Montserrat"/>
                <a:sym typeface="Montserrat"/>
                <a:hlinkClick r:id="rId9">
                  <a:extLst>
                    <a:ext uri="{A12FA001-AC4F-418D-AE19-62706E023703}">
                      <ahyp:hlinkClr val="tx"/>
                    </a:ext>
                  </a:extLst>
                </a:hlinkClick>
              </a:rPr>
              <a:t>&gt;</a:t>
            </a:r>
            <a:endParaRPr b="1" sz="1300">
              <a:solidFill>
                <a:schemeClr val="dk1"/>
              </a:solidFill>
              <a:latin typeface="Montserrat"/>
              <a:ea typeface="Montserrat"/>
              <a:cs typeface="Montserrat"/>
              <a:sym typeface="Montserrat"/>
            </a:endParaRPr>
          </a:p>
          <a:p>
            <a:pPr indent="0" lvl="0" marL="0" rtl="0" algn="l">
              <a:spcBef>
                <a:spcPts val="0"/>
              </a:spcBef>
              <a:spcAft>
                <a:spcPts val="0"/>
              </a:spcAft>
              <a:buNone/>
            </a:pPr>
            <a:r>
              <a:rPr lang="en-US" sz="1300">
                <a:solidFill>
                  <a:schemeClr val="dk1"/>
                </a:solidFill>
                <a:latin typeface="Montserrat"/>
                <a:ea typeface="Montserrat"/>
                <a:cs typeface="Montserrat"/>
                <a:sym typeface="Montserrat"/>
              </a:rPr>
              <a:t>noformē tekstu kā taustiņu kombināciju.</a:t>
            </a:r>
            <a:endParaRPr sz="13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3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US" sz="1300">
                <a:solidFill>
                  <a:schemeClr val="dk1"/>
                </a:solidFill>
                <a:uFill>
                  <a:noFill/>
                </a:uFill>
                <a:latin typeface="Montserrat"/>
                <a:ea typeface="Montserrat"/>
                <a:cs typeface="Montserrat"/>
                <a:sym typeface="Montserrat"/>
                <a:hlinkClick r:id="rId10">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11">
                  <a:extLst>
                    <a:ext uri="{A12FA001-AC4F-418D-AE19-62706E023703}">
                      <ahyp:hlinkClr val="tx"/>
                    </a:ext>
                  </a:extLst>
                </a:hlinkClick>
              </a:rPr>
              <a:t>mark</a:t>
            </a:r>
            <a:r>
              <a:rPr b="1" lang="en-US" sz="1300">
                <a:solidFill>
                  <a:schemeClr val="dk1"/>
                </a:solidFill>
                <a:uFill>
                  <a:noFill/>
                </a:uFill>
                <a:latin typeface="Montserrat"/>
                <a:ea typeface="Montserrat"/>
                <a:cs typeface="Montserrat"/>
                <a:sym typeface="Montserrat"/>
                <a:hlinkClick r:id="rId12">
                  <a:extLst>
                    <a:ext uri="{A12FA001-AC4F-418D-AE19-62706E023703}">
                      <ahyp:hlinkClr val="tx"/>
                    </a:ext>
                  </a:extLst>
                </a:hlinkClick>
              </a:rPr>
              <a:t>&gt;</a:t>
            </a:r>
            <a:endParaRPr b="1" sz="1300">
              <a:solidFill>
                <a:schemeClr val="dk1"/>
              </a:solidFill>
              <a:latin typeface="Montserrat"/>
              <a:ea typeface="Montserrat"/>
              <a:cs typeface="Montserrat"/>
              <a:sym typeface="Montserrat"/>
            </a:endParaRPr>
          </a:p>
          <a:p>
            <a:pPr indent="0" lvl="0" marL="0" rtl="0" algn="l">
              <a:spcBef>
                <a:spcPts val="0"/>
              </a:spcBef>
              <a:spcAft>
                <a:spcPts val="0"/>
              </a:spcAft>
              <a:buNone/>
            </a:pPr>
            <a:r>
              <a:rPr lang="en-US" sz="1300">
                <a:solidFill>
                  <a:schemeClr val="dk1"/>
                </a:solidFill>
                <a:latin typeface="Montserrat"/>
                <a:ea typeface="Montserrat"/>
                <a:cs typeface="Montserrat"/>
                <a:sym typeface="Montserrat"/>
              </a:rPr>
              <a:t>kā ar marķieri pārzīmēts teksts.</a:t>
            </a:r>
            <a:endParaRPr sz="13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3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US" sz="1300">
                <a:solidFill>
                  <a:schemeClr val="dk1"/>
                </a:solidFill>
                <a:uFill>
                  <a:noFill/>
                </a:uFill>
                <a:latin typeface="Montserrat"/>
                <a:ea typeface="Montserrat"/>
                <a:cs typeface="Montserrat"/>
                <a:sym typeface="Montserrat"/>
                <a:hlinkClick r:id="rId13">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14">
                  <a:extLst>
                    <a:ext uri="{A12FA001-AC4F-418D-AE19-62706E023703}">
                      <ahyp:hlinkClr val="tx"/>
                    </a:ext>
                  </a:extLst>
                </a:hlinkClick>
              </a:rPr>
              <a:t>meter</a:t>
            </a:r>
            <a:r>
              <a:rPr b="1" lang="en-US" sz="1300">
                <a:solidFill>
                  <a:schemeClr val="dk1"/>
                </a:solidFill>
                <a:uFill>
                  <a:noFill/>
                </a:uFill>
                <a:latin typeface="Montserrat"/>
                <a:ea typeface="Montserrat"/>
                <a:cs typeface="Montserrat"/>
                <a:sym typeface="Montserrat"/>
                <a:hlinkClick r:id="rId15">
                  <a:extLst>
                    <a:ext uri="{A12FA001-AC4F-418D-AE19-62706E023703}">
                      <ahyp:hlinkClr val="tx"/>
                    </a:ext>
                  </a:extLst>
                </a:hlinkClick>
              </a:rPr>
              <a:t>&gt;</a:t>
            </a:r>
            <a:endParaRPr b="1" sz="1300">
              <a:solidFill>
                <a:schemeClr val="dk1"/>
              </a:solidFill>
              <a:latin typeface="Montserrat"/>
              <a:ea typeface="Montserrat"/>
              <a:cs typeface="Montserrat"/>
              <a:sym typeface="Montserrat"/>
            </a:endParaRPr>
          </a:p>
          <a:p>
            <a:pPr indent="0" lvl="0" marL="0" rtl="0" algn="l">
              <a:spcBef>
                <a:spcPts val="0"/>
              </a:spcBef>
              <a:spcAft>
                <a:spcPts val="0"/>
              </a:spcAft>
              <a:buNone/>
            </a:pPr>
            <a:r>
              <a:rPr lang="en-US" sz="1300">
                <a:solidFill>
                  <a:schemeClr val="dk1"/>
                </a:solidFill>
                <a:latin typeface="Montserrat"/>
                <a:ea typeface="Montserrat"/>
                <a:cs typeface="Montserrat"/>
                <a:sym typeface="Montserrat"/>
              </a:rPr>
              <a:t>izmantojot attribūtus, attēlo tekstu kā mērījuma stabiņu.</a:t>
            </a:r>
            <a:endParaRPr sz="13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3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US" sz="1300">
                <a:solidFill>
                  <a:schemeClr val="dk1"/>
                </a:solidFill>
                <a:uFill>
                  <a:noFill/>
                </a:uFill>
                <a:latin typeface="Montserrat"/>
                <a:ea typeface="Montserrat"/>
                <a:cs typeface="Montserrat"/>
                <a:sym typeface="Montserrat"/>
                <a:hlinkClick r:id="rId16">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17">
                  <a:extLst>
                    <a:ext uri="{A12FA001-AC4F-418D-AE19-62706E023703}">
                      <ahyp:hlinkClr val="tx"/>
                    </a:ext>
                  </a:extLst>
                </a:hlinkClick>
              </a:rPr>
              <a:t>pre</a:t>
            </a:r>
            <a:r>
              <a:rPr b="1" lang="en-US" sz="1300">
                <a:solidFill>
                  <a:schemeClr val="dk1"/>
                </a:solidFill>
                <a:uFill>
                  <a:noFill/>
                </a:uFill>
                <a:latin typeface="Montserrat"/>
                <a:ea typeface="Montserrat"/>
                <a:cs typeface="Montserrat"/>
                <a:sym typeface="Montserrat"/>
                <a:hlinkClick r:id="rId18">
                  <a:extLst>
                    <a:ext uri="{A12FA001-AC4F-418D-AE19-62706E023703}">
                      <ahyp:hlinkClr val="tx"/>
                    </a:ext>
                  </a:extLst>
                </a:hlinkClick>
              </a:rPr>
              <a:t>&gt;</a:t>
            </a:r>
            <a:endParaRPr b="1" sz="1300">
              <a:solidFill>
                <a:schemeClr val="dk1"/>
              </a:solidFill>
              <a:latin typeface="Montserrat"/>
              <a:ea typeface="Montserrat"/>
              <a:cs typeface="Montserrat"/>
              <a:sym typeface="Montserrat"/>
            </a:endParaRPr>
          </a:p>
          <a:p>
            <a:pPr indent="0" lvl="0" marL="0" rtl="0" algn="l">
              <a:spcBef>
                <a:spcPts val="0"/>
              </a:spcBef>
              <a:spcAft>
                <a:spcPts val="0"/>
              </a:spcAft>
              <a:buNone/>
            </a:pPr>
            <a:r>
              <a:rPr lang="en-US" sz="1300">
                <a:solidFill>
                  <a:schemeClr val="dk1"/>
                </a:solidFill>
                <a:latin typeface="Montserrat"/>
                <a:ea typeface="Montserrat"/>
                <a:cs typeface="Montserrat"/>
                <a:sym typeface="Montserrat"/>
              </a:rPr>
              <a:t>neformatēts teksts pēc pārlūkprogammas noklusētajiem uzstādījumiem.</a:t>
            </a:r>
            <a:endParaRPr sz="1200">
              <a:solidFill>
                <a:srgbClr val="737373"/>
              </a:solidFill>
            </a:endParaRPr>
          </a:p>
        </p:txBody>
      </p:sp>
      <p:sp>
        <p:nvSpPr>
          <p:cNvPr id="342" name="Google Shape;342;gf3dfed8730_0_122"/>
          <p:cNvSpPr txBox="1"/>
          <p:nvPr/>
        </p:nvSpPr>
        <p:spPr>
          <a:xfrm>
            <a:off x="5932800" y="1802725"/>
            <a:ext cx="5484600" cy="367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300">
                <a:solidFill>
                  <a:schemeClr val="dk1"/>
                </a:solidFill>
                <a:uFill>
                  <a:noFill/>
                </a:uFill>
                <a:latin typeface="Montserrat"/>
                <a:ea typeface="Montserrat"/>
                <a:cs typeface="Montserrat"/>
                <a:sym typeface="Montserrat"/>
                <a:hlinkClick r:id="rId19">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20">
                  <a:extLst>
                    <a:ext uri="{A12FA001-AC4F-418D-AE19-62706E023703}">
                      <ahyp:hlinkClr val="tx"/>
                    </a:ext>
                  </a:extLst>
                </a:hlinkClick>
              </a:rPr>
              <a:t>progress</a:t>
            </a:r>
            <a:r>
              <a:rPr b="1" lang="en-US" sz="1300">
                <a:solidFill>
                  <a:schemeClr val="dk1"/>
                </a:solidFill>
                <a:uFill>
                  <a:noFill/>
                </a:uFill>
                <a:latin typeface="Montserrat"/>
                <a:ea typeface="Montserrat"/>
                <a:cs typeface="Montserrat"/>
                <a:sym typeface="Montserrat"/>
                <a:hlinkClick r:id="rId21">
                  <a:extLst>
                    <a:ext uri="{A12FA001-AC4F-418D-AE19-62706E023703}">
                      <ahyp:hlinkClr val="tx"/>
                    </a:ext>
                  </a:extLst>
                </a:hlinkClick>
              </a:rPr>
              <a:t>&gt;</a:t>
            </a:r>
            <a:endParaRPr b="1" sz="1300">
              <a:solidFill>
                <a:schemeClr val="dk1"/>
              </a:solidFill>
              <a:latin typeface="Montserrat"/>
              <a:ea typeface="Montserrat"/>
              <a:cs typeface="Montserrat"/>
              <a:sym typeface="Montserrat"/>
            </a:endParaRPr>
          </a:p>
          <a:p>
            <a:pPr indent="0" lvl="0" marL="0" rtl="0" algn="l">
              <a:spcBef>
                <a:spcPts val="0"/>
              </a:spcBef>
              <a:spcAft>
                <a:spcPts val="0"/>
              </a:spcAft>
              <a:buNone/>
            </a:pPr>
            <a:r>
              <a:rPr lang="en-US" sz="1300">
                <a:solidFill>
                  <a:schemeClr val="dk1"/>
                </a:solidFill>
                <a:latin typeface="Montserrat"/>
                <a:ea typeface="Montserrat"/>
                <a:cs typeface="Montserrat"/>
                <a:sym typeface="Montserrat"/>
              </a:rPr>
              <a:t>izmantojot attribūtus, attēlo tekstu kā progresa stabiņu.</a:t>
            </a:r>
            <a:endParaRPr sz="13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3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US" sz="1300">
                <a:solidFill>
                  <a:schemeClr val="dk1"/>
                </a:solidFill>
                <a:uFill>
                  <a:noFill/>
                </a:uFill>
                <a:latin typeface="Montserrat"/>
                <a:ea typeface="Montserrat"/>
                <a:cs typeface="Montserrat"/>
                <a:sym typeface="Montserrat"/>
                <a:hlinkClick r:id="rId22">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23">
                  <a:extLst>
                    <a:ext uri="{A12FA001-AC4F-418D-AE19-62706E023703}">
                      <ahyp:hlinkClr val="tx"/>
                    </a:ext>
                  </a:extLst>
                </a:hlinkClick>
              </a:rPr>
              <a:t>q</a:t>
            </a:r>
            <a:r>
              <a:rPr b="1" lang="en-US" sz="1300">
                <a:solidFill>
                  <a:schemeClr val="dk1"/>
                </a:solidFill>
                <a:uFill>
                  <a:noFill/>
                </a:uFill>
                <a:latin typeface="Montserrat"/>
                <a:ea typeface="Montserrat"/>
                <a:cs typeface="Montserrat"/>
                <a:sym typeface="Montserrat"/>
                <a:hlinkClick r:id="rId24">
                  <a:extLst>
                    <a:ext uri="{A12FA001-AC4F-418D-AE19-62706E023703}">
                      <ahyp:hlinkClr val="tx"/>
                    </a:ext>
                  </a:extLst>
                </a:hlinkClick>
              </a:rPr>
              <a:t>&gt;</a:t>
            </a:r>
            <a:endParaRPr b="1" sz="1300">
              <a:solidFill>
                <a:schemeClr val="dk1"/>
              </a:solidFill>
              <a:latin typeface="Montserrat"/>
              <a:ea typeface="Montserrat"/>
              <a:cs typeface="Montserrat"/>
              <a:sym typeface="Montserrat"/>
            </a:endParaRPr>
          </a:p>
          <a:p>
            <a:pPr indent="0" lvl="0" marL="0" rtl="0" algn="l">
              <a:spcBef>
                <a:spcPts val="0"/>
              </a:spcBef>
              <a:spcAft>
                <a:spcPts val="0"/>
              </a:spcAft>
              <a:buNone/>
            </a:pPr>
            <a:r>
              <a:rPr lang="en-US" sz="1300">
                <a:solidFill>
                  <a:schemeClr val="dk1"/>
                </a:solidFill>
                <a:latin typeface="Montserrat"/>
                <a:ea typeface="Montserrat"/>
                <a:cs typeface="Montserrat"/>
                <a:sym typeface="Montserrat"/>
              </a:rPr>
              <a:t>citāta teksts.</a:t>
            </a:r>
            <a:endParaRPr sz="13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3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US" sz="1300">
                <a:solidFill>
                  <a:schemeClr val="dk1"/>
                </a:solidFill>
                <a:uFill>
                  <a:noFill/>
                </a:uFill>
                <a:latin typeface="Montserrat"/>
                <a:ea typeface="Montserrat"/>
                <a:cs typeface="Montserrat"/>
                <a:sym typeface="Montserrat"/>
                <a:hlinkClick r:id="rId25">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26">
                  <a:extLst>
                    <a:ext uri="{A12FA001-AC4F-418D-AE19-62706E023703}">
                      <ahyp:hlinkClr val="tx"/>
                    </a:ext>
                  </a:extLst>
                </a:hlinkClick>
              </a:rPr>
              <a:t>rp</a:t>
            </a:r>
            <a:r>
              <a:rPr b="1" lang="en-US" sz="1300">
                <a:solidFill>
                  <a:schemeClr val="dk1"/>
                </a:solidFill>
                <a:uFill>
                  <a:noFill/>
                </a:uFill>
                <a:latin typeface="Montserrat"/>
                <a:ea typeface="Montserrat"/>
                <a:cs typeface="Montserrat"/>
                <a:sym typeface="Montserrat"/>
                <a:hlinkClick r:id="rId27">
                  <a:extLst>
                    <a:ext uri="{A12FA001-AC4F-418D-AE19-62706E023703}">
                      <ahyp:hlinkClr val="tx"/>
                    </a:ext>
                  </a:extLst>
                </a:hlinkClick>
              </a:rPr>
              <a:t>&gt;</a:t>
            </a:r>
            <a:endParaRPr b="1" sz="1300">
              <a:solidFill>
                <a:schemeClr val="dk1"/>
              </a:solidFill>
              <a:latin typeface="Montserrat"/>
              <a:ea typeface="Montserrat"/>
              <a:cs typeface="Montserrat"/>
              <a:sym typeface="Montserrat"/>
            </a:endParaRPr>
          </a:p>
          <a:p>
            <a:pPr indent="0" lvl="0" marL="0" rtl="0" algn="l">
              <a:spcBef>
                <a:spcPts val="0"/>
              </a:spcBef>
              <a:spcAft>
                <a:spcPts val="0"/>
              </a:spcAft>
              <a:buNone/>
            </a:pPr>
            <a:r>
              <a:rPr lang="en-US" sz="1300">
                <a:solidFill>
                  <a:schemeClr val="dk1"/>
                </a:solidFill>
                <a:latin typeface="Montserrat"/>
                <a:ea typeface="Montserrat"/>
                <a:cs typeface="Montserrat"/>
                <a:sym typeface="Montserrat"/>
              </a:rPr>
              <a:t>satur alternatīvu tekstu, ja pārlūkprogramma nespēj attēlot orģinālo valodu. Izmantots āzijas hieroglifu valodu kontekstā. </a:t>
            </a:r>
            <a:endParaRPr sz="13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3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US" sz="1300">
                <a:solidFill>
                  <a:schemeClr val="dk1"/>
                </a:solidFill>
                <a:uFill>
                  <a:noFill/>
                </a:uFill>
                <a:latin typeface="Montserrat"/>
                <a:ea typeface="Montserrat"/>
                <a:cs typeface="Montserrat"/>
                <a:sym typeface="Montserrat"/>
                <a:hlinkClick r:id="rId28">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29">
                  <a:extLst>
                    <a:ext uri="{A12FA001-AC4F-418D-AE19-62706E023703}">
                      <ahyp:hlinkClr val="tx"/>
                    </a:ext>
                  </a:extLst>
                </a:hlinkClick>
              </a:rPr>
              <a:t>rt</a:t>
            </a:r>
            <a:r>
              <a:rPr b="1" lang="en-US" sz="1300">
                <a:solidFill>
                  <a:schemeClr val="dk1"/>
                </a:solidFill>
                <a:uFill>
                  <a:noFill/>
                </a:uFill>
                <a:latin typeface="Montserrat"/>
                <a:ea typeface="Montserrat"/>
                <a:cs typeface="Montserrat"/>
                <a:sym typeface="Montserrat"/>
                <a:hlinkClick r:id="rId30">
                  <a:extLst>
                    <a:ext uri="{A12FA001-AC4F-418D-AE19-62706E023703}">
                      <ahyp:hlinkClr val="tx"/>
                    </a:ext>
                  </a:extLst>
                </a:hlinkClick>
              </a:rPr>
              <a:t>&gt;</a:t>
            </a:r>
            <a:endParaRPr b="1" sz="1300">
              <a:solidFill>
                <a:schemeClr val="dk1"/>
              </a:solidFill>
              <a:latin typeface="Montserrat"/>
              <a:ea typeface="Montserrat"/>
              <a:cs typeface="Montserrat"/>
              <a:sym typeface="Montserrat"/>
            </a:endParaRPr>
          </a:p>
          <a:p>
            <a:pPr indent="0" lvl="0" marL="0" rtl="0" algn="l">
              <a:spcBef>
                <a:spcPts val="0"/>
              </a:spcBef>
              <a:spcAft>
                <a:spcPts val="0"/>
              </a:spcAft>
              <a:buNone/>
            </a:pPr>
            <a:r>
              <a:rPr lang="en-US" sz="1300">
                <a:solidFill>
                  <a:schemeClr val="dk1"/>
                </a:solidFill>
                <a:latin typeface="Montserrat"/>
                <a:ea typeface="Montserrat"/>
                <a:cs typeface="Montserrat"/>
                <a:sym typeface="Montserrat"/>
              </a:rPr>
              <a:t>satur paskaidrojuma nozīmi vai fonētisko īpatnību, izmantots āzijas hieroglifu kontekstā.</a:t>
            </a:r>
            <a:endParaRPr sz="13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3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US" sz="1300">
                <a:solidFill>
                  <a:schemeClr val="dk1"/>
                </a:solidFill>
                <a:uFill>
                  <a:noFill/>
                </a:uFill>
                <a:latin typeface="Montserrat"/>
                <a:ea typeface="Montserrat"/>
                <a:cs typeface="Montserrat"/>
                <a:sym typeface="Montserrat"/>
                <a:hlinkClick r:id="rId31">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32">
                  <a:extLst>
                    <a:ext uri="{A12FA001-AC4F-418D-AE19-62706E023703}">
                      <ahyp:hlinkClr val="tx"/>
                    </a:ext>
                  </a:extLst>
                </a:hlinkClick>
              </a:rPr>
              <a:t>ruby</a:t>
            </a:r>
            <a:r>
              <a:rPr b="1" lang="en-US" sz="1300">
                <a:solidFill>
                  <a:schemeClr val="dk1"/>
                </a:solidFill>
                <a:uFill>
                  <a:noFill/>
                </a:uFill>
                <a:latin typeface="Montserrat"/>
                <a:ea typeface="Montserrat"/>
                <a:cs typeface="Montserrat"/>
                <a:sym typeface="Montserrat"/>
                <a:hlinkClick r:id="rId33">
                  <a:extLst>
                    <a:ext uri="{A12FA001-AC4F-418D-AE19-62706E023703}">
                      <ahyp:hlinkClr val="tx"/>
                    </a:ext>
                  </a:extLst>
                </a:hlinkClick>
              </a:rPr>
              <a:t>&gt;</a:t>
            </a:r>
            <a:endParaRPr b="1" sz="1300">
              <a:solidFill>
                <a:schemeClr val="dk1"/>
              </a:solidFill>
              <a:latin typeface="Montserrat"/>
              <a:ea typeface="Montserrat"/>
              <a:cs typeface="Montserrat"/>
              <a:sym typeface="Montserrat"/>
            </a:endParaRPr>
          </a:p>
          <a:p>
            <a:pPr indent="0" lvl="0" marL="0" rtl="0" algn="l">
              <a:spcBef>
                <a:spcPts val="0"/>
              </a:spcBef>
              <a:spcAft>
                <a:spcPts val="0"/>
              </a:spcAft>
              <a:buNone/>
            </a:pPr>
            <a:r>
              <a:rPr lang="en-US" sz="1300">
                <a:solidFill>
                  <a:schemeClr val="dk1"/>
                </a:solidFill>
                <a:latin typeface="Montserrat"/>
                <a:ea typeface="Montserrat"/>
                <a:cs typeface="Montserrat"/>
                <a:sym typeface="Montserrat"/>
              </a:rPr>
              <a:t>satur anotāciju āzijas hieroglifu valodu kontekstā.</a:t>
            </a:r>
            <a:endParaRPr sz="13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6" name="Shape 346"/>
        <p:cNvGrpSpPr/>
        <p:nvPr/>
      </p:nvGrpSpPr>
      <p:grpSpPr>
        <a:xfrm>
          <a:off x="0" y="0"/>
          <a:ext cx="0" cy="0"/>
          <a:chOff x="0" y="0"/>
          <a:chExt cx="0" cy="0"/>
        </a:xfrm>
      </p:grpSpPr>
      <p:sp>
        <p:nvSpPr>
          <p:cNvPr id="347" name="Google Shape;347;gf3dfed8730_0_129"/>
          <p:cNvSpPr txBox="1"/>
          <p:nvPr>
            <p:ph idx="11" type="ftr"/>
          </p:nvPr>
        </p:nvSpPr>
        <p:spPr>
          <a:xfrm>
            <a:off x="7612540" y="1079990"/>
            <a:ext cx="4114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FRONTEND mājaslapas izstrāde</a:t>
            </a:r>
            <a:endParaRPr/>
          </a:p>
        </p:txBody>
      </p:sp>
      <p:sp>
        <p:nvSpPr>
          <p:cNvPr id="348" name="Google Shape;348;gf3dfed8730_0_129"/>
          <p:cNvSpPr txBox="1"/>
          <p:nvPr>
            <p:ph idx="12" type="sldNum"/>
          </p:nvPr>
        </p:nvSpPr>
        <p:spPr>
          <a:xfrm>
            <a:off x="9321800" y="6421005"/>
            <a:ext cx="2743200" cy="3651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49" name="Google Shape;349;gf3dfed8730_0_129"/>
          <p:cNvSpPr txBox="1"/>
          <p:nvPr/>
        </p:nvSpPr>
        <p:spPr>
          <a:xfrm>
            <a:off x="744550" y="717900"/>
            <a:ext cx="8359200" cy="727200"/>
          </a:xfrm>
          <a:prstGeom prst="rect">
            <a:avLst/>
          </a:prstGeom>
          <a:noFill/>
          <a:ln>
            <a:noFill/>
          </a:ln>
        </p:spPr>
        <p:txBody>
          <a:bodyPr anchorCtr="0" anchor="ctr" bIns="45700" lIns="91425" spcFirstLastPara="1" rIns="91425" wrap="square" tIns="45700">
            <a:normAutofit fontScale="92500" lnSpcReduction="20000"/>
          </a:bodyPr>
          <a:lstStyle/>
          <a:p>
            <a:pPr indent="0" lvl="0" marL="0" rtl="0" algn="l">
              <a:lnSpc>
                <a:spcPct val="90000"/>
              </a:lnSpc>
              <a:spcBef>
                <a:spcPts val="0"/>
              </a:spcBef>
              <a:spcAft>
                <a:spcPts val="0"/>
              </a:spcAft>
              <a:buNone/>
            </a:pPr>
            <a:r>
              <a:rPr lang="en-US" sz="3200">
                <a:solidFill>
                  <a:schemeClr val="accent1"/>
                </a:solidFill>
                <a:latin typeface="Montserrat SemiBold"/>
                <a:ea typeface="Montserrat SemiBold"/>
                <a:cs typeface="Montserrat SemiBold"/>
                <a:sym typeface="Montserrat SemiBold"/>
              </a:rPr>
              <a:t>Formatting birkas (3/3)</a:t>
            </a:r>
            <a:endParaRPr sz="3200">
              <a:solidFill>
                <a:schemeClr val="accent1"/>
              </a:solidFill>
              <a:latin typeface="Montserrat SemiBold"/>
              <a:ea typeface="Montserrat SemiBold"/>
              <a:cs typeface="Montserrat SemiBold"/>
              <a:sym typeface="Montserrat SemiBold"/>
            </a:endParaRPr>
          </a:p>
          <a:p>
            <a:pPr indent="0" lvl="0" marL="0" rtl="0" algn="l">
              <a:spcBef>
                <a:spcPts val="0"/>
              </a:spcBef>
              <a:spcAft>
                <a:spcPts val="0"/>
              </a:spcAft>
              <a:buNone/>
            </a:pPr>
            <a:r>
              <a:rPr lang="en-US" sz="1705">
                <a:solidFill>
                  <a:schemeClr val="accent1"/>
                </a:solidFill>
                <a:latin typeface="Montserrat SemiBold"/>
                <a:ea typeface="Montserrat SemiBold"/>
                <a:cs typeface="Montserrat SemiBold"/>
                <a:sym typeface="Montserrat SemiBold"/>
              </a:rPr>
              <a:t>Birkas tiek izmantotas teksta noformēšanai</a:t>
            </a:r>
            <a:endParaRPr sz="3200">
              <a:solidFill>
                <a:schemeClr val="accent1"/>
              </a:solidFill>
              <a:latin typeface="Montserrat SemiBold"/>
              <a:ea typeface="Montserrat SemiBold"/>
              <a:cs typeface="Montserrat SemiBold"/>
              <a:sym typeface="Montserrat SemiBold"/>
            </a:endParaRPr>
          </a:p>
        </p:txBody>
      </p:sp>
      <p:sp>
        <p:nvSpPr>
          <p:cNvPr id="350" name="Google Shape;350;gf3dfed8730_0_129"/>
          <p:cNvSpPr txBox="1"/>
          <p:nvPr/>
        </p:nvSpPr>
        <p:spPr>
          <a:xfrm>
            <a:off x="867750" y="1609250"/>
            <a:ext cx="50241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300">
                <a:solidFill>
                  <a:schemeClr val="dk1"/>
                </a:solidFill>
                <a:uFill>
                  <a:noFill/>
                </a:uFill>
                <a:latin typeface="Montserrat"/>
                <a:ea typeface="Montserrat"/>
                <a:cs typeface="Montserrat"/>
                <a:sym typeface="Montserrat"/>
                <a:hlinkClick r:id="rId4">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5">
                  <a:extLst>
                    <a:ext uri="{A12FA001-AC4F-418D-AE19-62706E023703}">
                      <ahyp:hlinkClr val="tx"/>
                    </a:ext>
                  </a:extLst>
                </a:hlinkClick>
              </a:rPr>
              <a:t>s</a:t>
            </a:r>
            <a:r>
              <a:rPr b="1" lang="en-US" sz="1300">
                <a:solidFill>
                  <a:schemeClr val="dk1"/>
                </a:solidFill>
                <a:uFill>
                  <a:noFill/>
                </a:uFill>
                <a:latin typeface="Montserrat"/>
                <a:ea typeface="Montserrat"/>
                <a:cs typeface="Montserrat"/>
                <a:sym typeface="Montserrat"/>
                <a:hlinkClick r:id="rId6">
                  <a:extLst>
                    <a:ext uri="{A12FA001-AC4F-418D-AE19-62706E023703}">
                      <ahyp:hlinkClr val="tx"/>
                    </a:ext>
                  </a:extLst>
                </a:hlinkClick>
              </a:rPr>
              <a:t>&gt;</a:t>
            </a:r>
            <a:endParaRPr sz="1300">
              <a:solidFill>
                <a:schemeClr val="dk1"/>
              </a:solidFill>
              <a:latin typeface="Montserrat"/>
              <a:ea typeface="Montserrat"/>
              <a:cs typeface="Montserrat"/>
              <a:sym typeface="Montserrat"/>
            </a:endParaRPr>
          </a:p>
          <a:p>
            <a:pPr indent="0" lvl="0" marL="0" rtl="0" algn="l">
              <a:spcBef>
                <a:spcPts val="0"/>
              </a:spcBef>
              <a:spcAft>
                <a:spcPts val="0"/>
              </a:spcAft>
              <a:buNone/>
            </a:pPr>
            <a:r>
              <a:rPr lang="en-US" sz="1300">
                <a:solidFill>
                  <a:schemeClr val="dk1"/>
                </a:solidFill>
                <a:latin typeface="Montserrat"/>
                <a:ea typeface="Montserrat"/>
                <a:cs typeface="Montserrat"/>
                <a:sym typeface="Montserrat"/>
              </a:rPr>
              <a:t>nosvītrotrs teksts, norāda, ka vairs nav pareizs.</a:t>
            </a:r>
            <a:endParaRPr sz="13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3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US" sz="1300">
                <a:solidFill>
                  <a:schemeClr val="dk1"/>
                </a:solidFill>
                <a:uFill>
                  <a:noFill/>
                </a:uFill>
                <a:latin typeface="Montserrat"/>
                <a:ea typeface="Montserrat"/>
                <a:cs typeface="Montserrat"/>
                <a:sym typeface="Montserrat"/>
                <a:hlinkClick r:id="rId7">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8">
                  <a:extLst>
                    <a:ext uri="{A12FA001-AC4F-418D-AE19-62706E023703}">
                      <ahyp:hlinkClr val="tx"/>
                    </a:ext>
                  </a:extLst>
                </a:hlinkClick>
              </a:rPr>
              <a:t>samp</a:t>
            </a:r>
            <a:r>
              <a:rPr b="1" lang="en-US" sz="1300">
                <a:solidFill>
                  <a:schemeClr val="dk1"/>
                </a:solidFill>
                <a:uFill>
                  <a:noFill/>
                </a:uFill>
                <a:latin typeface="Montserrat"/>
                <a:ea typeface="Montserrat"/>
                <a:cs typeface="Montserrat"/>
                <a:sym typeface="Montserrat"/>
                <a:hlinkClick r:id="rId9">
                  <a:extLst>
                    <a:ext uri="{A12FA001-AC4F-418D-AE19-62706E023703}">
                      <ahyp:hlinkClr val="tx"/>
                    </a:ext>
                  </a:extLst>
                </a:hlinkClick>
              </a:rPr>
              <a:t>&gt;</a:t>
            </a:r>
            <a:endParaRPr b="1" sz="1300">
              <a:solidFill>
                <a:schemeClr val="dk1"/>
              </a:solidFill>
              <a:latin typeface="Montserrat"/>
              <a:ea typeface="Montserrat"/>
              <a:cs typeface="Montserrat"/>
              <a:sym typeface="Montserrat"/>
            </a:endParaRPr>
          </a:p>
          <a:p>
            <a:pPr indent="0" lvl="0" marL="0" rtl="0" algn="l">
              <a:spcBef>
                <a:spcPts val="0"/>
              </a:spcBef>
              <a:spcAft>
                <a:spcPts val="0"/>
              </a:spcAft>
              <a:buNone/>
            </a:pPr>
            <a:r>
              <a:rPr lang="en-US" sz="1300">
                <a:solidFill>
                  <a:schemeClr val="dk1"/>
                </a:solidFill>
                <a:latin typeface="Montserrat"/>
                <a:ea typeface="Montserrat"/>
                <a:cs typeface="Montserrat"/>
                <a:sym typeface="Montserrat"/>
              </a:rPr>
              <a:t>koda piemērs kā teksts.</a:t>
            </a:r>
            <a:endParaRPr sz="13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3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US" sz="1300">
                <a:solidFill>
                  <a:schemeClr val="dk1"/>
                </a:solidFill>
                <a:uFill>
                  <a:noFill/>
                </a:uFill>
                <a:latin typeface="Montserrat"/>
                <a:ea typeface="Montserrat"/>
                <a:cs typeface="Montserrat"/>
                <a:sym typeface="Montserrat"/>
                <a:hlinkClick r:id="rId10">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11">
                  <a:extLst>
                    <a:ext uri="{A12FA001-AC4F-418D-AE19-62706E023703}">
                      <ahyp:hlinkClr val="tx"/>
                    </a:ext>
                  </a:extLst>
                </a:hlinkClick>
              </a:rPr>
              <a:t>small</a:t>
            </a:r>
            <a:r>
              <a:rPr b="1" lang="en-US" sz="1300">
                <a:solidFill>
                  <a:schemeClr val="dk1"/>
                </a:solidFill>
                <a:uFill>
                  <a:noFill/>
                </a:uFill>
                <a:latin typeface="Montserrat"/>
                <a:ea typeface="Montserrat"/>
                <a:cs typeface="Montserrat"/>
                <a:sym typeface="Montserrat"/>
                <a:hlinkClick r:id="rId12">
                  <a:extLst>
                    <a:ext uri="{A12FA001-AC4F-418D-AE19-62706E023703}">
                      <ahyp:hlinkClr val="tx"/>
                    </a:ext>
                  </a:extLst>
                </a:hlinkClick>
              </a:rPr>
              <a:t>&gt;</a:t>
            </a:r>
            <a:endParaRPr b="1" sz="1300">
              <a:solidFill>
                <a:schemeClr val="dk1"/>
              </a:solidFill>
              <a:latin typeface="Montserrat"/>
              <a:ea typeface="Montserrat"/>
              <a:cs typeface="Montserrat"/>
              <a:sym typeface="Montserrat"/>
            </a:endParaRPr>
          </a:p>
          <a:p>
            <a:pPr indent="0" lvl="0" marL="0" rtl="0" algn="l">
              <a:spcBef>
                <a:spcPts val="0"/>
              </a:spcBef>
              <a:spcAft>
                <a:spcPts val="0"/>
              </a:spcAft>
              <a:buNone/>
            </a:pPr>
            <a:r>
              <a:rPr lang="en-US" sz="1300">
                <a:solidFill>
                  <a:schemeClr val="dk1"/>
                </a:solidFill>
                <a:latin typeface="Montserrat"/>
                <a:ea typeface="Montserrat"/>
                <a:cs typeface="Montserrat"/>
                <a:sym typeface="Montserrat"/>
              </a:rPr>
              <a:t>pārvērs tekstu mazākā izmērā.</a:t>
            </a:r>
            <a:endParaRPr sz="13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3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US" sz="1300">
                <a:solidFill>
                  <a:schemeClr val="dk1"/>
                </a:solidFill>
                <a:uFill>
                  <a:noFill/>
                </a:uFill>
                <a:latin typeface="Montserrat"/>
                <a:ea typeface="Montserrat"/>
                <a:cs typeface="Montserrat"/>
                <a:sym typeface="Montserrat"/>
                <a:hlinkClick r:id="rId13">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14">
                  <a:extLst>
                    <a:ext uri="{A12FA001-AC4F-418D-AE19-62706E023703}">
                      <ahyp:hlinkClr val="tx"/>
                    </a:ext>
                  </a:extLst>
                </a:hlinkClick>
              </a:rPr>
              <a:t>strong</a:t>
            </a:r>
            <a:r>
              <a:rPr b="1" lang="en-US" sz="1300">
                <a:solidFill>
                  <a:schemeClr val="dk1"/>
                </a:solidFill>
                <a:uFill>
                  <a:noFill/>
                </a:uFill>
                <a:latin typeface="Montserrat"/>
                <a:ea typeface="Montserrat"/>
                <a:cs typeface="Montserrat"/>
                <a:sym typeface="Montserrat"/>
                <a:hlinkClick r:id="rId15">
                  <a:extLst>
                    <a:ext uri="{A12FA001-AC4F-418D-AE19-62706E023703}">
                      <ahyp:hlinkClr val="tx"/>
                    </a:ext>
                  </a:extLst>
                </a:hlinkClick>
              </a:rPr>
              <a:t>&gt;</a:t>
            </a:r>
            <a:endParaRPr b="1" sz="1300">
              <a:solidFill>
                <a:schemeClr val="dk1"/>
              </a:solidFill>
              <a:latin typeface="Montserrat"/>
              <a:ea typeface="Montserrat"/>
              <a:cs typeface="Montserrat"/>
              <a:sym typeface="Montserrat"/>
            </a:endParaRPr>
          </a:p>
          <a:p>
            <a:pPr indent="0" lvl="0" marL="0" rtl="0" algn="l">
              <a:spcBef>
                <a:spcPts val="0"/>
              </a:spcBef>
              <a:spcAft>
                <a:spcPts val="0"/>
              </a:spcAft>
              <a:buNone/>
            </a:pPr>
            <a:r>
              <a:rPr lang="en-US" sz="1300">
                <a:solidFill>
                  <a:schemeClr val="dk1"/>
                </a:solidFill>
                <a:latin typeface="Montserrat"/>
                <a:ea typeface="Montserrat"/>
                <a:cs typeface="Montserrat"/>
                <a:sym typeface="Montserrat"/>
              </a:rPr>
              <a:t>saturošo teksu padara uzsvērtu</a:t>
            </a:r>
            <a:r>
              <a:rPr b="1" lang="en-US" sz="1300">
                <a:solidFill>
                  <a:schemeClr val="dk1"/>
                </a:solidFill>
                <a:latin typeface="Montserrat"/>
                <a:ea typeface="Montserrat"/>
                <a:cs typeface="Montserrat"/>
                <a:sym typeface="Montserrat"/>
              </a:rPr>
              <a:t> </a:t>
            </a:r>
            <a:r>
              <a:rPr lang="en-US" sz="1300">
                <a:solidFill>
                  <a:schemeClr val="dk1"/>
                </a:solidFill>
                <a:latin typeface="Montserrat"/>
                <a:ea typeface="Montserrat"/>
                <a:cs typeface="Montserrat"/>
                <a:sym typeface="Montserrat"/>
              </a:rPr>
              <a:t>(bold), norāda, ka teksts ir svarīgs.</a:t>
            </a:r>
            <a:endParaRPr sz="13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3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US" sz="1300">
                <a:solidFill>
                  <a:schemeClr val="dk1"/>
                </a:solidFill>
                <a:uFill>
                  <a:noFill/>
                </a:uFill>
                <a:latin typeface="Montserrat"/>
                <a:ea typeface="Montserrat"/>
                <a:cs typeface="Montserrat"/>
                <a:sym typeface="Montserrat"/>
                <a:hlinkClick r:id="rId16">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17">
                  <a:extLst>
                    <a:ext uri="{A12FA001-AC4F-418D-AE19-62706E023703}">
                      <ahyp:hlinkClr val="tx"/>
                    </a:ext>
                  </a:extLst>
                </a:hlinkClick>
              </a:rPr>
              <a:t>sub</a:t>
            </a:r>
            <a:r>
              <a:rPr b="1" lang="en-US" sz="1300">
                <a:solidFill>
                  <a:schemeClr val="dk1"/>
                </a:solidFill>
                <a:uFill>
                  <a:noFill/>
                </a:uFill>
                <a:latin typeface="Montserrat"/>
                <a:ea typeface="Montserrat"/>
                <a:cs typeface="Montserrat"/>
                <a:sym typeface="Montserrat"/>
                <a:hlinkClick r:id="rId18">
                  <a:extLst>
                    <a:ext uri="{A12FA001-AC4F-418D-AE19-62706E023703}">
                      <ahyp:hlinkClr val="tx"/>
                    </a:ext>
                  </a:extLst>
                </a:hlinkClick>
              </a:rPr>
              <a:t>&gt;</a:t>
            </a:r>
            <a:endParaRPr b="1" sz="1300">
              <a:solidFill>
                <a:schemeClr val="dk1"/>
              </a:solidFill>
              <a:latin typeface="Montserrat"/>
              <a:ea typeface="Montserrat"/>
              <a:cs typeface="Montserrat"/>
              <a:sym typeface="Montserrat"/>
            </a:endParaRPr>
          </a:p>
          <a:p>
            <a:pPr indent="0" lvl="0" marL="0" rtl="0" algn="l">
              <a:spcBef>
                <a:spcPts val="0"/>
              </a:spcBef>
              <a:spcAft>
                <a:spcPts val="0"/>
              </a:spcAft>
              <a:buNone/>
            </a:pPr>
            <a:r>
              <a:rPr lang="en-US" sz="1300">
                <a:solidFill>
                  <a:schemeClr val="dk1"/>
                </a:solidFill>
                <a:latin typeface="Montserrat"/>
                <a:ea typeface="Montserrat"/>
                <a:cs typeface="Montserrat"/>
                <a:sym typeface="Montserrat"/>
              </a:rPr>
              <a:t>pārvērš tekstu </a:t>
            </a:r>
            <a:r>
              <a:rPr i="1" lang="en-US" sz="1300">
                <a:solidFill>
                  <a:schemeClr val="dk1"/>
                </a:solidFill>
                <a:latin typeface="Montserrat"/>
                <a:ea typeface="Montserrat"/>
                <a:cs typeface="Montserrat"/>
                <a:sym typeface="Montserrat"/>
              </a:rPr>
              <a:t>subscript.</a:t>
            </a:r>
            <a:endParaRPr i="1" sz="13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3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US" sz="1300">
                <a:solidFill>
                  <a:schemeClr val="dk1"/>
                </a:solidFill>
                <a:uFill>
                  <a:noFill/>
                </a:uFill>
                <a:latin typeface="Montserrat"/>
                <a:ea typeface="Montserrat"/>
                <a:cs typeface="Montserrat"/>
                <a:sym typeface="Montserrat"/>
                <a:hlinkClick r:id="rId19">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20">
                  <a:extLst>
                    <a:ext uri="{A12FA001-AC4F-418D-AE19-62706E023703}">
                      <ahyp:hlinkClr val="tx"/>
                    </a:ext>
                  </a:extLst>
                </a:hlinkClick>
              </a:rPr>
              <a:t>sup</a:t>
            </a:r>
            <a:r>
              <a:rPr b="1" lang="en-US" sz="1300">
                <a:solidFill>
                  <a:schemeClr val="dk1"/>
                </a:solidFill>
                <a:uFill>
                  <a:noFill/>
                </a:uFill>
                <a:latin typeface="Montserrat"/>
                <a:ea typeface="Montserrat"/>
                <a:cs typeface="Montserrat"/>
                <a:sym typeface="Montserrat"/>
                <a:hlinkClick r:id="rId21">
                  <a:extLst>
                    <a:ext uri="{A12FA001-AC4F-418D-AE19-62706E023703}">
                      <ahyp:hlinkClr val="tx"/>
                    </a:ext>
                  </a:extLst>
                </a:hlinkClick>
              </a:rPr>
              <a:t>&gt;</a:t>
            </a:r>
            <a:endParaRPr b="1" sz="1300">
              <a:solidFill>
                <a:schemeClr val="dk1"/>
              </a:solidFill>
              <a:latin typeface="Montserrat"/>
              <a:ea typeface="Montserrat"/>
              <a:cs typeface="Montserrat"/>
              <a:sym typeface="Montserrat"/>
            </a:endParaRPr>
          </a:p>
          <a:p>
            <a:pPr indent="0" lvl="0" marL="0" rtl="0" algn="l">
              <a:spcBef>
                <a:spcPts val="0"/>
              </a:spcBef>
              <a:spcAft>
                <a:spcPts val="0"/>
              </a:spcAft>
              <a:buNone/>
            </a:pPr>
            <a:r>
              <a:rPr lang="en-US" sz="1300">
                <a:solidFill>
                  <a:schemeClr val="dk1"/>
                </a:solidFill>
                <a:latin typeface="Montserrat"/>
                <a:ea typeface="Montserrat"/>
                <a:cs typeface="Montserrat"/>
                <a:sym typeface="Montserrat"/>
              </a:rPr>
              <a:t>pārvērš tekstu </a:t>
            </a:r>
            <a:r>
              <a:rPr i="1" lang="en-US" sz="1300">
                <a:solidFill>
                  <a:schemeClr val="dk1"/>
                </a:solidFill>
                <a:latin typeface="Montserrat"/>
                <a:ea typeface="Montserrat"/>
                <a:cs typeface="Montserrat"/>
                <a:sym typeface="Montserrat"/>
              </a:rPr>
              <a:t>superscript.</a:t>
            </a:r>
            <a:endParaRPr i="1" sz="1300">
              <a:solidFill>
                <a:schemeClr val="dk1"/>
              </a:solidFill>
              <a:latin typeface="Montserrat"/>
              <a:ea typeface="Montserrat"/>
              <a:cs typeface="Montserrat"/>
              <a:sym typeface="Montserrat"/>
            </a:endParaRPr>
          </a:p>
        </p:txBody>
      </p:sp>
      <p:sp>
        <p:nvSpPr>
          <p:cNvPr id="351" name="Google Shape;351;gf3dfed8730_0_129"/>
          <p:cNvSpPr txBox="1"/>
          <p:nvPr/>
        </p:nvSpPr>
        <p:spPr>
          <a:xfrm>
            <a:off x="5827850" y="1609250"/>
            <a:ext cx="5112600" cy="366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300">
                <a:solidFill>
                  <a:schemeClr val="dk1"/>
                </a:solidFill>
                <a:uFill>
                  <a:noFill/>
                </a:uFill>
                <a:latin typeface="Montserrat"/>
                <a:ea typeface="Montserrat"/>
                <a:cs typeface="Montserrat"/>
                <a:sym typeface="Montserrat"/>
                <a:hlinkClick r:id="rId22">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23">
                  <a:extLst>
                    <a:ext uri="{A12FA001-AC4F-418D-AE19-62706E023703}">
                      <ahyp:hlinkClr val="tx"/>
                    </a:ext>
                  </a:extLst>
                </a:hlinkClick>
              </a:rPr>
              <a:t>template</a:t>
            </a:r>
            <a:r>
              <a:rPr b="1" lang="en-US" sz="1300">
                <a:solidFill>
                  <a:schemeClr val="dk1"/>
                </a:solidFill>
                <a:uFill>
                  <a:noFill/>
                </a:uFill>
                <a:latin typeface="Montserrat"/>
                <a:ea typeface="Montserrat"/>
                <a:cs typeface="Montserrat"/>
                <a:sym typeface="Montserrat"/>
                <a:hlinkClick r:id="rId24">
                  <a:extLst>
                    <a:ext uri="{A12FA001-AC4F-418D-AE19-62706E023703}">
                      <ahyp:hlinkClr val="tx"/>
                    </a:ext>
                  </a:extLst>
                </a:hlinkClick>
              </a:rPr>
              <a:t>&gt;</a:t>
            </a:r>
            <a:endParaRPr b="1" sz="1300">
              <a:solidFill>
                <a:schemeClr val="dk1"/>
              </a:solidFill>
              <a:latin typeface="Montserrat"/>
              <a:ea typeface="Montserrat"/>
              <a:cs typeface="Montserrat"/>
              <a:sym typeface="Montserrat"/>
            </a:endParaRPr>
          </a:p>
          <a:p>
            <a:pPr indent="0" lvl="0" marL="0" rtl="0" algn="l">
              <a:spcBef>
                <a:spcPts val="0"/>
              </a:spcBef>
              <a:spcAft>
                <a:spcPts val="0"/>
              </a:spcAft>
              <a:buNone/>
            </a:pPr>
            <a:r>
              <a:rPr lang="en-US" sz="1300">
                <a:solidFill>
                  <a:schemeClr val="dk1"/>
                </a:solidFill>
                <a:latin typeface="Montserrat"/>
                <a:ea typeface="Montserrat"/>
                <a:cs typeface="Montserrat"/>
                <a:sym typeface="Montserrat"/>
              </a:rPr>
              <a:t>saturs ko pārlūkprogramma paslēpj tiklīdz mājaslapa ir ielādēta. Saturu var parādīt ar JS.</a:t>
            </a:r>
            <a:endParaRPr sz="13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3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US" sz="1300">
                <a:solidFill>
                  <a:schemeClr val="dk1"/>
                </a:solidFill>
                <a:uFill>
                  <a:noFill/>
                </a:uFill>
                <a:latin typeface="Montserrat"/>
                <a:ea typeface="Montserrat"/>
                <a:cs typeface="Montserrat"/>
                <a:sym typeface="Montserrat"/>
                <a:hlinkClick r:id="rId25">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26">
                  <a:extLst>
                    <a:ext uri="{A12FA001-AC4F-418D-AE19-62706E023703}">
                      <ahyp:hlinkClr val="tx"/>
                    </a:ext>
                  </a:extLst>
                </a:hlinkClick>
              </a:rPr>
              <a:t>time</a:t>
            </a:r>
            <a:r>
              <a:rPr b="1" lang="en-US" sz="1300">
                <a:solidFill>
                  <a:schemeClr val="dk1"/>
                </a:solidFill>
                <a:uFill>
                  <a:noFill/>
                </a:uFill>
                <a:latin typeface="Montserrat"/>
                <a:ea typeface="Montserrat"/>
                <a:cs typeface="Montserrat"/>
                <a:sym typeface="Montserrat"/>
                <a:hlinkClick r:id="rId27">
                  <a:extLst>
                    <a:ext uri="{A12FA001-AC4F-418D-AE19-62706E023703}">
                      <ahyp:hlinkClr val="tx"/>
                    </a:ext>
                  </a:extLst>
                </a:hlinkClick>
              </a:rPr>
              <a:t>&gt;</a:t>
            </a:r>
            <a:endParaRPr b="1" sz="1300">
              <a:solidFill>
                <a:schemeClr val="dk1"/>
              </a:solidFill>
              <a:latin typeface="Montserrat"/>
              <a:ea typeface="Montserrat"/>
              <a:cs typeface="Montserrat"/>
              <a:sym typeface="Montserrat"/>
            </a:endParaRPr>
          </a:p>
          <a:p>
            <a:pPr indent="0" lvl="0" marL="0" rtl="0" algn="l">
              <a:spcBef>
                <a:spcPts val="0"/>
              </a:spcBef>
              <a:spcAft>
                <a:spcPts val="0"/>
              </a:spcAft>
              <a:buNone/>
            </a:pPr>
            <a:r>
              <a:rPr lang="en-US" sz="1300">
                <a:solidFill>
                  <a:schemeClr val="dk1"/>
                </a:solidFill>
                <a:latin typeface="Montserrat"/>
                <a:ea typeface="Montserrat"/>
                <a:cs typeface="Montserrat"/>
                <a:sym typeface="Montserrat"/>
              </a:rPr>
              <a:t>nosaka tekstu kā laika vienību.</a:t>
            </a:r>
            <a:endParaRPr sz="13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3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US" sz="1300">
                <a:solidFill>
                  <a:schemeClr val="dk1"/>
                </a:solidFill>
                <a:uFill>
                  <a:noFill/>
                </a:uFill>
                <a:latin typeface="Montserrat"/>
                <a:ea typeface="Montserrat"/>
                <a:cs typeface="Montserrat"/>
                <a:sym typeface="Montserrat"/>
                <a:hlinkClick r:id="rId28">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29">
                  <a:extLst>
                    <a:ext uri="{A12FA001-AC4F-418D-AE19-62706E023703}">
                      <ahyp:hlinkClr val="tx"/>
                    </a:ext>
                  </a:extLst>
                </a:hlinkClick>
              </a:rPr>
              <a:t>u</a:t>
            </a:r>
            <a:r>
              <a:rPr b="1" lang="en-US" sz="1300">
                <a:solidFill>
                  <a:schemeClr val="dk1"/>
                </a:solidFill>
                <a:uFill>
                  <a:noFill/>
                </a:uFill>
                <a:latin typeface="Montserrat"/>
                <a:ea typeface="Montserrat"/>
                <a:cs typeface="Montserrat"/>
                <a:sym typeface="Montserrat"/>
                <a:hlinkClick r:id="rId30">
                  <a:extLst>
                    <a:ext uri="{A12FA001-AC4F-418D-AE19-62706E023703}">
                      <ahyp:hlinkClr val="tx"/>
                    </a:ext>
                  </a:extLst>
                </a:hlinkClick>
              </a:rPr>
              <a:t>&gt;</a:t>
            </a:r>
            <a:endParaRPr b="1" sz="1300">
              <a:solidFill>
                <a:schemeClr val="dk1"/>
              </a:solidFill>
              <a:latin typeface="Montserrat"/>
              <a:ea typeface="Montserrat"/>
              <a:cs typeface="Montserrat"/>
              <a:sym typeface="Montserrat"/>
            </a:endParaRPr>
          </a:p>
          <a:p>
            <a:pPr indent="0" lvl="0" marL="0" rtl="0" algn="l">
              <a:spcBef>
                <a:spcPts val="0"/>
              </a:spcBef>
              <a:spcAft>
                <a:spcPts val="0"/>
              </a:spcAft>
              <a:buNone/>
            </a:pPr>
            <a:r>
              <a:rPr lang="en-US" sz="1300">
                <a:solidFill>
                  <a:schemeClr val="dk1"/>
                </a:solidFill>
                <a:latin typeface="Montserrat"/>
                <a:ea typeface="Montserrat"/>
                <a:cs typeface="Montserrat"/>
                <a:sym typeface="Montserrat"/>
              </a:rPr>
              <a:t>pavītrots teksts, nosaka, ka teksts ir stilistiski atšķirīgs no pārējā teksta.</a:t>
            </a:r>
            <a:endParaRPr sz="13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3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US" sz="1300">
                <a:solidFill>
                  <a:schemeClr val="dk1"/>
                </a:solidFill>
                <a:uFill>
                  <a:noFill/>
                </a:uFill>
                <a:latin typeface="Montserrat"/>
                <a:ea typeface="Montserrat"/>
                <a:cs typeface="Montserrat"/>
                <a:sym typeface="Montserrat"/>
                <a:hlinkClick r:id="rId31">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32">
                  <a:extLst>
                    <a:ext uri="{A12FA001-AC4F-418D-AE19-62706E023703}">
                      <ahyp:hlinkClr val="tx"/>
                    </a:ext>
                  </a:extLst>
                </a:hlinkClick>
              </a:rPr>
              <a:t>var</a:t>
            </a:r>
            <a:r>
              <a:rPr b="1" lang="en-US" sz="1300">
                <a:solidFill>
                  <a:schemeClr val="dk1"/>
                </a:solidFill>
                <a:uFill>
                  <a:noFill/>
                </a:uFill>
                <a:latin typeface="Montserrat"/>
                <a:ea typeface="Montserrat"/>
                <a:cs typeface="Montserrat"/>
                <a:sym typeface="Montserrat"/>
                <a:hlinkClick r:id="rId33">
                  <a:extLst>
                    <a:ext uri="{A12FA001-AC4F-418D-AE19-62706E023703}">
                      <ahyp:hlinkClr val="tx"/>
                    </a:ext>
                  </a:extLst>
                </a:hlinkClick>
              </a:rPr>
              <a:t>&gt;</a:t>
            </a:r>
            <a:endParaRPr b="1" sz="1300">
              <a:solidFill>
                <a:schemeClr val="dk1"/>
              </a:solidFill>
              <a:latin typeface="Montserrat"/>
              <a:ea typeface="Montserrat"/>
              <a:cs typeface="Montserrat"/>
              <a:sym typeface="Montserrat"/>
            </a:endParaRPr>
          </a:p>
          <a:p>
            <a:pPr indent="0" lvl="0" marL="0" rtl="0" algn="l">
              <a:spcBef>
                <a:spcPts val="0"/>
              </a:spcBef>
              <a:spcAft>
                <a:spcPts val="0"/>
              </a:spcAft>
              <a:buNone/>
            </a:pPr>
            <a:r>
              <a:rPr lang="en-US" sz="1300">
                <a:solidFill>
                  <a:schemeClr val="dk1"/>
                </a:solidFill>
                <a:latin typeface="Montserrat"/>
                <a:ea typeface="Montserrat"/>
                <a:cs typeface="Montserrat"/>
                <a:sym typeface="Montserrat"/>
              </a:rPr>
              <a:t>teksta matemātiskam pierakstam, norāda uz mainīgo.</a:t>
            </a:r>
            <a:endParaRPr sz="13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3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US" sz="1300">
                <a:solidFill>
                  <a:schemeClr val="dk1"/>
                </a:solidFill>
                <a:uFill>
                  <a:noFill/>
                </a:uFill>
                <a:latin typeface="Montserrat"/>
                <a:ea typeface="Montserrat"/>
                <a:cs typeface="Montserrat"/>
                <a:sym typeface="Montserrat"/>
                <a:hlinkClick r:id="rId34">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35">
                  <a:extLst>
                    <a:ext uri="{A12FA001-AC4F-418D-AE19-62706E023703}">
                      <ahyp:hlinkClr val="tx"/>
                    </a:ext>
                  </a:extLst>
                </a:hlinkClick>
              </a:rPr>
              <a:t>wbr</a:t>
            </a:r>
            <a:r>
              <a:rPr b="1" lang="en-US" sz="1300">
                <a:solidFill>
                  <a:schemeClr val="dk1"/>
                </a:solidFill>
                <a:uFill>
                  <a:noFill/>
                </a:uFill>
                <a:latin typeface="Montserrat"/>
                <a:ea typeface="Montserrat"/>
                <a:cs typeface="Montserrat"/>
                <a:sym typeface="Montserrat"/>
                <a:hlinkClick r:id="rId36">
                  <a:extLst>
                    <a:ext uri="{A12FA001-AC4F-418D-AE19-62706E023703}">
                      <ahyp:hlinkClr val="tx"/>
                    </a:ext>
                  </a:extLst>
                </a:hlinkClick>
              </a:rPr>
              <a:t>&gt;</a:t>
            </a:r>
            <a:endParaRPr b="1" sz="1300">
              <a:solidFill>
                <a:schemeClr val="dk1"/>
              </a:solidFill>
              <a:latin typeface="Montserrat"/>
              <a:ea typeface="Montserrat"/>
              <a:cs typeface="Montserrat"/>
              <a:sym typeface="Montserrat"/>
            </a:endParaRPr>
          </a:p>
          <a:p>
            <a:pPr indent="0" lvl="0" marL="0" rtl="0" algn="l">
              <a:spcBef>
                <a:spcPts val="0"/>
              </a:spcBef>
              <a:spcAft>
                <a:spcPts val="0"/>
              </a:spcAft>
              <a:buNone/>
            </a:pPr>
            <a:r>
              <a:rPr lang="en-US" sz="1300">
                <a:solidFill>
                  <a:schemeClr val="dk1"/>
                </a:solidFill>
                <a:latin typeface="Montserrat"/>
                <a:ea typeface="Montserrat"/>
                <a:cs typeface="Montserrat"/>
                <a:sym typeface="Montserrat"/>
              </a:rPr>
              <a:t>norāda pārlūkrpogrammai, kur ieteicams lauzt tekstu jaunā līnijā, ja tas nepieciešams ekrāna izmēra dēļ.</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5" name="Shape 355"/>
        <p:cNvGrpSpPr/>
        <p:nvPr/>
      </p:nvGrpSpPr>
      <p:grpSpPr>
        <a:xfrm>
          <a:off x="0" y="0"/>
          <a:ext cx="0" cy="0"/>
          <a:chOff x="0" y="0"/>
          <a:chExt cx="0" cy="0"/>
        </a:xfrm>
      </p:grpSpPr>
      <p:sp>
        <p:nvSpPr>
          <p:cNvPr id="356" name="Google Shape;356;gf3dfed8730_0_136"/>
          <p:cNvSpPr txBox="1"/>
          <p:nvPr>
            <p:ph idx="11" type="ftr"/>
          </p:nvPr>
        </p:nvSpPr>
        <p:spPr>
          <a:xfrm>
            <a:off x="7612540" y="1079990"/>
            <a:ext cx="4114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FRONTEND mājaslapas izstrāde</a:t>
            </a:r>
            <a:endParaRPr/>
          </a:p>
        </p:txBody>
      </p:sp>
      <p:sp>
        <p:nvSpPr>
          <p:cNvPr id="357" name="Google Shape;357;gf3dfed8730_0_136"/>
          <p:cNvSpPr txBox="1"/>
          <p:nvPr>
            <p:ph idx="12" type="sldNum"/>
          </p:nvPr>
        </p:nvSpPr>
        <p:spPr>
          <a:xfrm>
            <a:off x="9321800" y="6421005"/>
            <a:ext cx="2743200" cy="3651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58" name="Google Shape;358;gf3dfed8730_0_136"/>
          <p:cNvSpPr txBox="1"/>
          <p:nvPr/>
        </p:nvSpPr>
        <p:spPr>
          <a:xfrm>
            <a:off x="744550" y="717900"/>
            <a:ext cx="8359200" cy="727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3200"/>
              <a:buFont typeface="Arial"/>
              <a:buNone/>
            </a:pPr>
            <a:r>
              <a:rPr lang="en-US" sz="3200">
                <a:solidFill>
                  <a:srgbClr val="297DC1"/>
                </a:solidFill>
                <a:latin typeface="Montserrat SemiBold"/>
                <a:ea typeface="Montserrat SemiBold"/>
                <a:cs typeface="Montserrat SemiBold"/>
                <a:sym typeface="Montserrat SemiBold"/>
              </a:rPr>
              <a:t>Forms and inputs birkas</a:t>
            </a:r>
            <a:endParaRPr b="0" i="0" sz="2767" u="none" cap="none" strike="noStrike">
              <a:solidFill>
                <a:srgbClr val="297DC1"/>
              </a:solidFill>
              <a:latin typeface="Montserrat SemiBold"/>
              <a:ea typeface="Montserrat SemiBold"/>
              <a:cs typeface="Montserrat SemiBold"/>
              <a:sym typeface="Montserrat SemiBold"/>
            </a:endParaRPr>
          </a:p>
        </p:txBody>
      </p:sp>
      <p:sp>
        <p:nvSpPr>
          <p:cNvPr id="359" name="Google Shape;359;gf3dfed8730_0_136"/>
          <p:cNvSpPr txBox="1"/>
          <p:nvPr/>
        </p:nvSpPr>
        <p:spPr>
          <a:xfrm>
            <a:off x="867750" y="1609250"/>
            <a:ext cx="5024100" cy="4279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US" sz="1300">
                <a:solidFill>
                  <a:schemeClr val="dk1"/>
                </a:solidFill>
                <a:uFill>
                  <a:noFill/>
                </a:uFill>
                <a:latin typeface="Montserrat"/>
                <a:ea typeface="Montserrat"/>
                <a:cs typeface="Montserrat"/>
                <a:sym typeface="Montserrat"/>
                <a:hlinkClick r:id="rId4">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5">
                  <a:extLst>
                    <a:ext uri="{A12FA001-AC4F-418D-AE19-62706E023703}">
                      <ahyp:hlinkClr val="tx"/>
                    </a:ext>
                  </a:extLst>
                </a:hlinkClick>
              </a:rPr>
              <a:t>form</a:t>
            </a:r>
            <a:r>
              <a:rPr b="1" lang="en-US" sz="1300">
                <a:solidFill>
                  <a:schemeClr val="dk1"/>
                </a:solidFill>
                <a:uFill>
                  <a:noFill/>
                </a:uFill>
                <a:latin typeface="Montserrat"/>
                <a:ea typeface="Montserrat"/>
                <a:cs typeface="Montserrat"/>
                <a:sym typeface="Montserrat"/>
                <a:hlinkClick r:id="rId6">
                  <a:extLst>
                    <a:ext uri="{A12FA001-AC4F-418D-AE19-62706E023703}">
                      <ahyp:hlinkClr val="tx"/>
                    </a:ext>
                  </a:extLst>
                </a:hlinkClick>
              </a:rPr>
              <a:t>&gt;</a:t>
            </a:r>
            <a:r>
              <a:rPr b="1" lang="en-US" sz="1300">
                <a:solidFill>
                  <a:schemeClr val="dk1"/>
                </a:solidFill>
                <a:uFill>
                  <a:noFill/>
                </a:uFill>
                <a:latin typeface="Montserrat"/>
                <a:ea typeface="Montserrat"/>
                <a:cs typeface="Montserrat"/>
                <a:sym typeface="Montserrat"/>
                <a:hlinkClick r:id="rId7">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8">
                  <a:extLst>
                    <a:ext uri="{A12FA001-AC4F-418D-AE19-62706E023703}">
                      <ahyp:hlinkClr val="tx"/>
                    </a:ext>
                  </a:extLst>
                </a:hlinkClick>
              </a:rPr>
              <a:t>form</a:t>
            </a:r>
            <a:r>
              <a:rPr b="1" lang="en-US" sz="1300">
                <a:solidFill>
                  <a:schemeClr val="dk1"/>
                </a:solidFill>
                <a:uFill>
                  <a:noFill/>
                </a:uFill>
                <a:latin typeface="Montserrat"/>
                <a:ea typeface="Montserrat"/>
                <a:cs typeface="Montserrat"/>
                <a:sym typeface="Montserrat"/>
                <a:hlinkClick r:id="rId9">
                  <a:extLst>
                    <a:ext uri="{A12FA001-AC4F-418D-AE19-62706E023703}">
                      <ahyp:hlinkClr val="tx"/>
                    </a:ext>
                  </a:extLst>
                </a:hlinkClick>
              </a:rPr>
              <a:t>&gt;</a:t>
            </a:r>
            <a:endParaRPr b="1"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US" sz="1300">
                <a:solidFill>
                  <a:schemeClr val="dk1"/>
                </a:solidFill>
                <a:latin typeface="Montserrat"/>
                <a:ea typeface="Montserrat"/>
                <a:cs typeface="Montserrat"/>
                <a:sym typeface="Montserrat"/>
              </a:rPr>
              <a:t>nosaka ievades formu lietotāja datiem, apkopo visus saturošos ievades lauku elementus vieglākais datu apstrādei un nosūtīšanai serverim.</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b="1" lang="en-US" sz="1300">
                <a:solidFill>
                  <a:schemeClr val="dk1"/>
                </a:solidFill>
                <a:uFill>
                  <a:noFill/>
                </a:uFill>
                <a:latin typeface="Montserrat"/>
                <a:ea typeface="Montserrat"/>
                <a:cs typeface="Montserrat"/>
                <a:sym typeface="Montserrat"/>
                <a:hlinkClick r:id="rId10">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11">
                  <a:extLst>
                    <a:ext uri="{A12FA001-AC4F-418D-AE19-62706E023703}">
                      <ahyp:hlinkClr val="tx"/>
                    </a:ext>
                  </a:extLst>
                </a:hlinkClick>
              </a:rPr>
              <a:t>input</a:t>
            </a:r>
            <a:r>
              <a:rPr b="1" lang="en-US">
                <a:solidFill>
                  <a:schemeClr val="dk1"/>
                </a:solidFill>
                <a:uFill>
                  <a:noFill/>
                </a:uFill>
                <a:latin typeface="Montserrat"/>
                <a:ea typeface="Montserrat"/>
                <a:cs typeface="Montserrat"/>
                <a:sym typeface="Montserrat"/>
                <a:hlinkClick r:id="rId12">
                  <a:extLst>
                    <a:ext uri="{A12FA001-AC4F-418D-AE19-62706E023703}">
                      <ahyp:hlinkClr val="tx"/>
                    </a:ext>
                  </a:extLst>
                </a:hlinkClick>
              </a:rPr>
              <a:t>/</a:t>
            </a:r>
            <a:r>
              <a:rPr b="1" lang="en-US" sz="1300">
                <a:solidFill>
                  <a:schemeClr val="dk1"/>
                </a:solidFill>
                <a:uFill>
                  <a:noFill/>
                </a:uFill>
                <a:latin typeface="Montserrat"/>
                <a:ea typeface="Montserrat"/>
                <a:cs typeface="Montserrat"/>
                <a:sym typeface="Montserrat"/>
                <a:hlinkClick r:id="rId13">
                  <a:extLst>
                    <a:ext uri="{A12FA001-AC4F-418D-AE19-62706E023703}">
                      <ahyp:hlinkClr val="tx"/>
                    </a:ext>
                  </a:extLst>
                </a:hlinkClick>
              </a:rPr>
              <a:t>&gt;</a:t>
            </a:r>
            <a:endParaRPr b="1"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US" sz="1300">
                <a:solidFill>
                  <a:schemeClr val="dk1"/>
                </a:solidFill>
                <a:latin typeface="Montserrat"/>
                <a:ea typeface="Montserrat"/>
                <a:cs typeface="Montserrat"/>
                <a:sym typeface="Montserrat"/>
              </a:rPr>
              <a:t>teksta ievades lauks (viena teksta rindiņa)</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b="1" lang="en-US" sz="1300">
                <a:solidFill>
                  <a:schemeClr val="dk1"/>
                </a:solidFill>
                <a:uFill>
                  <a:noFill/>
                </a:uFill>
                <a:latin typeface="Montserrat"/>
                <a:ea typeface="Montserrat"/>
                <a:cs typeface="Montserrat"/>
                <a:sym typeface="Montserrat"/>
                <a:hlinkClick r:id="rId14">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15">
                  <a:extLst>
                    <a:ext uri="{A12FA001-AC4F-418D-AE19-62706E023703}">
                      <ahyp:hlinkClr val="tx"/>
                    </a:ext>
                  </a:extLst>
                </a:hlinkClick>
              </a:rPr>
              <a:t>textarea</a:t>
            </a:r>
            <a:r>
              <a:rPr b="1" lang="en-US" sz="1300">
                <a:solidFill>
                  <a:schemeClr val="dk1"/>
                </a:solidFill>
                <a:uFill>
                  <a:noFill/>
                </a:uFill>
                <a:latin typeface="Montserrat"/>
                <a:ea typeface="Montserrat"/>
                <a:cs typeface="Montserrat"/>
                <a:sym typeface="Montserrat"/>
                <a:hlinkClick r:id="rId16">
                  <a:extLst>
                    <a:ext uri="{A12FA001-AC4F-418D-AE19-62706E023703}">
                      <ahyp:hlinkClr val="tx"/>
                    </a:ext>
                  </a:extLst>
                </a:hlinkClick>
              </a:rPr>
              <a:t>&gt;</a:t>
            </a:r>
            <a:endParaRPr b="1" sz="1300">
              <a:solidFill>
                <a:schemeClr val="dk1"/>
              </a:solidFill>
              <a:latin typeface="Montserrat"/>
              <a:ea typeface="Montserrat"/>
              <a:cs typeface="Montserrat"/>
              <a:sym typeface="Montserrat"/>
            </a:endParaRPr>
          </a:p>
          <a:p>
            <a:pPr indent="0" lvl="0" marL="0" rtl="0" algn="l">
              <a:spcBef>
                <a:spcPts val="0"/>
              </a:spcBef>
              <a:spcAft>
                <a:spcPts val="0"/>
              </a:spcAft>
              <a:buNone/>
            </a:pPr>
            <a:r>
              <a:rPr lang="en-US" sz="1300">
                <a:solidFill>
                  <a:schemeClr val="dk1"/>
                </a:solidFill>
                <a:latin typeface="Montserrat"/>
                <a:ea typeface="Montserrat"/>
                <a:cs typeface="Montserrat"/>
                <a:sym typeface="Montserrat"/>
              </a:rPr>
              <a:t>teksta ievades lauks (vairākas teksta rindiņas)</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b="1" lang="en-US" sz="1300">
                <a:solidFill>
                  <a:schemeClr val="dk1"/>
                </a:solidFill>
                <a:uFill>
                  <a:noFill/>
                </a:uFill>
                <a:latin typeface="Montserrat"/>
                <a:ea typeface="Montserrat"/>
                <a:cs typeface="Montserrat"/>
                <a:sym typeface="Montserrat"/>
                <a:hlinkClick r:id="rId17">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18">
                  <a:extLst>
                    <a:ext uri="{A12FA001-AC4F-418D-AE19-62706E023703}">
                      <ahyp:hlinkClr val="tx"/>
                    </a:ext>
                  </a:extLst>
                </a:hlinkClick>
              </a:rPr>
              <a:t>button</a:t>
            </a:r>
            <a:r>
              <a:rPr b="1" lang="en-US">
                <a:solidFill>
                  <a:schemeClr val="dk1"/>
                </a:solidFill>
                <a:uFill>
                  <a:noFill/>
                </a:uFill>
                <a:latin typeface="Montserrat"/>
                <a:ea typeface="Montserrat"/>
                <a:cs typeface="Montserrat"/>
                <a:sym typeface="Montserrat"/>
                <a:hlinkClick r:id="rId19">
                  <a:extLst>
                    <a:ext uri="{A12FA001-AC4F-418D-AE19-62706E023703}">
                      <ahyp:hlinkClr val="tx"/>
                    </a:ext>
                  </a:extLst>
                </a:hlinkClick>
              </a:rPr>
              <a:t>/</a:t>
            </a:r>
            <a:r>
              <a:rPr b="1" lang="en-US" sz="1300">
                <a:solidFill>
                  <a:schemeClr val="dk1"/>
                </a:solidFill>
                <a:uFill>
                  <a:noFill/>
                </a:uFill>
                <a:latin typeface="Montserrat"/>
                <a:ea typeface="Montserrat"/>
                <a:cs typeface="Montserrat"/>
                <a:sym typeface="Montserrat"/>
                <a:hlinkClick r:id="rId20">
                  <a:extLst>
                    <a:ext uri="{A12FA001-AC4F-418D-AE19-62706E023703}">
                      <ahyp:hlinkClr val="tx"/>
                    </a:ext>
                  </a:extLst>
                </a:hlinkClick>
              </a:rPr>
              <a:t>&gt;</a:t>
            </a:r>
            <a:endParaRPr b="1"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US" sz="1300">
                <a:solidFill>
                  <a:schemeClr val="dk1"/>
                </a:solidFill>
                <a:latin typeface="Montserrat"/>
                <a:ea typeface="Montserrat"/>
                <a:cs typeface="Montserrat"/>
                <a:sym typeface="Montserrat"/>
              </a:rPr>
              <a:t>izveido podu ar saturošo tekstu, funkcionalitāti var piešķirt ar arttribūtiem un/vai JS.</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b="1" lang="en-US" sz="1300">
                <a:solidFill>
                  <a:schemeClr val="dk1"/>
                </a:solidFill>
                <a:uFill>
                  <a:noFill/>
                </a:uFill>
                <a:latin typeface="Montserrat"/>
                <a:ea typeface="Montserrat"/>
                <a:cs typeface="Montserrat"/>
                <a:sym typeface="Montserrat"/>
                <a:hlinkClick r:id="rId21">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22">
                  <a:extLst>
                    <a:ext uri="{A12FA001-AC4F-418D-AE19-62706E023703}">
                      <ahyp:hlinkClr val="tx"/>
                    </a:ext>
                  </a:extLst>
                </a:hlinkClick>
              </a:rPr>
              <a:t>select</a:t>
            </a:r>
            <a:r>
              <a:rPr b="1" lang="en-US" sz="1300">
                <a:solidFill>
                  <a:schemeClr val="dk1"/>
                </a:solidFill>
                <a:uFill>
                  <a:noFill/>
                </a:uFill>
                <a:latin typeface="Montserrat"/>
                <a:ea typeface="Montserrat"/>
                <a:cs typeface="Montserrat"/>
                <a:sym typeface="Montserrat"/>
                <a:hlinkClick r:id="rId23">
                  <a:extLst>
                    <a:ext uri="{A12FA001-AC4F-418D-AE19-62706E023703}">
                      <ahyp:hlinkClr val="tx"/>
                    </a:ext>
                  </a:extLst>
                </a:hlinkClick>
              </a:rPr>
              <a:t>&gt;</a:t>
            </a:r>
            <a:endParaRPr b="1"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i="1" lang="en-US" sz="1300">
                <a:solidFill>
                  <a:schemeClr val="dk1"/>
                </a:solidFill>
                <a:latin typeface="Montserrat"/>
                <a:ea typeface="Montserrat"/>
                <a:cs typeface="Montserrat"/>
                <a:sym typeface="Montserrat"/>
              </a:rPr>
              <a:t>dropdown </a:t>
            </a:r>
            <a:r>
              <a:rPr lang="en-US" sz="1300">
                <a:solidFill>
                  <a:schemeClr val="dk1"/>
                </a:solidFill>
                <a:latin typeface="Montserrat"/>
                <a:ea typeface="Montserrat"/>
                <a:cs typeface="Montserrat"/>
                <a:sym typeface="Montserrat"/>
              </a:rPr>
              <a:t>izvēlne</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b="1" lang="en-US" sz="1300">
                <a:solidFill>
                  <a:schemeClr val="dk1"/>
                </a:solidFill>
                <a:uFill>
                  <a:noFill/>
                </a:uFill>
                <a:latin typeface="Montserrat"/>
                <a:ea typeface="Montserrat"/>
                <a:cs typeface="Montserrat"/>
                <a:sym typeface="Montserrat"/>
                <a:hlinkClick r:id="rId24">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25">
                  <a:extLst>
                    <a:ext uri="{A12FA001-AC4F-418D-AE19-62706E023703}">
                      <ahyp:hlinkClr val="tx"/>
                    </a:ext>
                  </a:extLst>
                </a:hlinkClick>
              </a:rPr>
              <a:t>optgroup</a:t>
            </a:r>
            <a:r>
              <a:rPr b="1" lang="en-US" sz="1300">
                <a:solidFill>
                  <a:schemeClr val="dk1"/>
                </a:solidFill>
                <a:uFill>
                  <a:noFill/>
                </a:uFill>
                <a:latin typeface="Montserrat"/>
                <a:ea typeface="Montserrat"/>
                <a:cs typeface="Montserrat"/>
                <a:sym typeface="Montserrat"/>
                <a:hlinkClick r:id="rId26">
                  <a:extLst>
                    <a:ext uri="{A12FA001-AC4F-418D-AE19-62706E023703}">
                      <ahyp:hlinkClr val="tx"/>
                    </a:ext>
                  </a:extLst>
                </a:hlinkClick>
              </a:rPr>
              <a:t>&gt;</a:t>
            </a:r>
            <a:endParaRPr b="1"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US" sz="1300">
                <a:solidFill>
                  <a:schemeClr val="dk1"/>
                </a:solidFill>
                <a:latin typeface="Montserrat"/>
                <a:ea typeface="Montserrat"/>
                <a:cs typeface="Montserrat"/>
                <a:sym typeface="Montserrat"/>
              </a:rPr>
              <a:t>sagrupē vairākas izvēles no </a:t>
            </a:r>
            <a:r>
              <a:rPr i="1" lang="en-US" sz="1300">
                <a:solidFill>
                  <a:schemeClr val="dk1"/>
                </a:solidFill>
                <a:latin typeface="Montserrat"/>
                <a:ea typeface="Montserrat"/>
                <a:cs typeface="Montserrat"/>
                <a:sym typeface="Montserrat"/>
              </a:rPr>
              <a:t>dropdown</a:t>
            </a:r>
            <a:r>
              <a:rPr lang="en-US" sz="1300">
                <a:solidFill>
                  <a:schemeClr val="dk1"/>
                </a:solidFill>
                <a:latin typeface="Montserrat"/>
                <a:ea typeface="Montserrat"/>
                <a:cs typeface="Montserrat"/>
                <a:sym typeface="Montserrat"/>
              </a:rPr>
              <a:t> izvēlnes</a:t>
            </a:r>
            <a:endParaRPr b="0" sz="1400" u="none" cap="none" strike="noStrike">
              <a:solidFill>
                <a:srgbClr val="000000"/>
              </a:solidFill>
              <a:latin typeface="Roboto"/>
              <a:ea typeface="Roboto"/>
              <a:cs typeface="Roboto"/>
              <a:sym typeface="Roboto"/>
            </a:endParaRPr>
          </a:p>
        </p:txBody>
      </p:sp>
      <p:sp>
        <p:nvSpPr>
          <p:cNvPr id="360" name="Google Shape;360;gf3dfed8730_0_136"/>
          <p:cNvSpPr txBox="1"/>
          <p:nvPr/>
        </p:nvSpPr>
        <p:spPr>
          <a:xfrm>
            <a:off x="6352475" y="1609250"/>
            <a:ext cx="4521300" cy="427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300">
                <a:solidFill>
                  <a:schemeClr val="dk1"/>
                </a:solidFill>
                <a:uFill>
                  <a:noFill/>
                </a:uFill>
                <a:latin typeface="Montserrat"/>
                <a:ea typeface="Montserrat"/>
                <a:cs typeface="Montserrat"/>
                <a:sym typeface="Montserrat"/>
                <a:hlinkClick r:id="rId27">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28">
                  <a:extLst>
                    <a:ext uri="{A12FA001-AC4F-418D-AE19-62706E023703}">
                      <ahyp:hlinkClr val="tx"/>
                    </a:ext>
                  </a:extLst>
                </a:hlinkClick>
              </a:rPr>
              <a:t>option</a:t>
            </a:r>
            <a:r>
              <a:rPr b="1" lang="en-US" sz="1300">
                <a:solidFill>
                  <a:schemeClr val="dk1"/>
                </a:solidFill>
                <a:uFill>
                  <a:noFill/>
                </a:uFill>
                <a:latin typeface="Montserrat"/>
                <a:ea typeface="Montserrat"/>
                <a:cs typeface="Montserrat"/>
                <a:sym typeface="Montserrat"/>
                <a:hlinkClick r:id="rId29">
                  <a:extLst>
                    <a:ext uri="{A12FA001-AC4F-418D-AE19-62706E023703}">
                      <ahyp:hlinkClr val="tx"/>
                    </a:ext>
                  </a:extLst>
                </a:hlinkClick>
              </a:rPr>
              <a:t>&gt;</a:t>
            </a:r>
            <a:endParaRPr b="1" sz="1300">
              <a:solidFill>
                <a:schemeClr val="dk1"/>
              </a:solidFill>
              <a:latin typeface="Montserrat"/>
              <a:ea typeface="Montserrat"/>
              <a:cs typeface="Montserrat"/>
              <a:sym typeface="Montserrat"/>
            </a:endParaRPr>
          </a:p>
          <a:p>
            <a:pPr indent="0" lvl="0" marL="0" rtl="0" algn="l">
              <a:spcBef>
                <a:spcPts val="0"/>
              </a:spcBef>
              <a:spcAft>
                <a:spcPts val="0"/>
              </a:spcAft>
              <a:buNone/>
            </a:pPr>
            <a:r>
              <a:rPr i="1" lang="en-US" sz="1300">
                <a:solidFill>
                  <a:schemeClr val="dk1"/>
                </a:solidFill>
                <a:latin typeface="Montserrat"/>
                <a:ea typeface="Montserrat"/>
                <a:cs typeface="Montserrat"/>
                <a:sym typeface="Montserrat"/>
              </a:rPr>
              <a:t>dropdown</a:t>
            </a:r>
            <a:r>
              <a:rPr lang="en-US" sz="1300">
                <a:solidFill>
                  <a:schemeClr val="dk1"/>
                </a:solidFill>
                <a:latin typeface="Montserrat"/>
                <a:ea typeface="Montserrat"/>
                <a:cs typeface="Montserrat"/>
                <a:sym typeface="Montserrat"/>
              </a:rPr>
              <a:t> izvēlnes saraksta elements</a:t>
            </a:r>
            <a:endParaRPr sz="13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3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US" sz="1300">
                <a:solidFill>
                  <a:schemeClr val="dk1"/>
                </a:solidFill>
                <a:uFill>
                  <a:noFill/>
                </a:uFill>
                <a:latin typeface="Montserrat"/>
                <a:ea typeface="Montserrat"/>
                <a:cs typeface="Montserrat"/>
                <a:sym typeface="Montserrat"/>
                <a:hlinkClick r:id="rId30">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31">
                  <a:extLst>
                    <a:ext uri="{A12FA001-AC4F-418D-AE19-62706E023703}">
                      <ahyp:hlinkClr val="tx"/>
                    </a:ext>
                  </a:extLst>
                </a:hlinkClick>
              </a:rPr>
              <a:t>label</a:t>
            </a:r>
            <a:r>
              <a:rPr b="1" lang="en-US" sz="1300">
                <a:solidFill>
                  <a:schemeClr val="dk1"/>
                </a:solidFill>
                <a:uFill>
                  <a:noFill/>
                </a:uFill>
                <a:latin typeface="Montserrat"/>
                <a:ea typeface="Montserrat"/>
                <a:cs typeface="Montserrat"/>
                <a:sym typeface="Montserrat"/>
                <a:hlinkClick r:id="rId32">
                  <a:extLst>
                    <a:ext uri="{A12FA001-AC4F-418D-AE19-62706E023703}">
                      <ahyp:hlinkClr val="tx"/>
                    </a:ext>
                  </a:extLst>
                </a:hlinkClick>
              </a:rPr>
              <a:t>&gt;</a:t>
            </a:r>
            <a:endParaRPr b="1" sz="1300">
              <a:solidFill>
                <a:schemeClr val="dk1"/>
              </a:solidFill>
              <a:latin typeface="Montserrat"/>
              <a:ea typeface="Montserrat"/>
              <a:cs typeface="Montserrat"/>
              <a:sym typeface="Montserrat"/>
            </a:endParaRPr>
          </a:p>
          <a:p>
            <a:pPr indent="0" lvl="0" marL="0" rtl="0" algn="l">
              <a:spcBef>
                <a:spcPts val="0"/>
              </a:spcBef>
              <a:spcAft>
                <a:spcPts val="0"/>
              </a:spcAft>
              <a:buNone/>
            </a:pPr>
            <a:r>
              <a:rPr lang="en-US" sz="1300">
                <a:solidFill>
                  <a:schemeClr val="dk1"/>
                </a:solidFill>
                <a:latin typeface="Montserrat"/>
                <a:ea typeface="Montserrat"/>
                <a:cs typeface="Montserrat"/>
                <a:sym typeface="Montserrat"/>
              </a:rPr>
              <a:t>virsraksts ievades laukiem</a:t>
            </a:r>
            <a:endParaRPr sz="13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3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US" sz="1300">
                <a:solidFill>
                  <a:schemeClr val="dk1"/>
                </a:solidFill>
                <a:uFill>
                  <a:noFill/>
                </a:uFill>
                <a:latin typeface="Montserrat"/>
                <a:ea typeface="Montserrat"/>
                <a:cs typeface="Montserrat"/>
                <a:sym typeface="Montserrat"/>
                <a:hlinkClick r:id="rId33">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34">
                  <a:extLst>
                    <a:ext uri="{A12FA001-AC4F-418D-AE19-62706E023703}">
                      <ahyp:hlinkClr val="tx"/>
                    </a:ext>
                  </a:extLst>
                </a:hlinkClick>
              </a:rPr>
              <a:t>fieldset</a:t>
            </a:r>
            <a:r>
              <a:rPr b="1" lang="en-US" sz="1300">
                <a:solidFill>
                  <a:schemeClr val="dk1"/>
                </a:solidFill>
                <a:uFill>
                  <a:noFill/>
                </a:uFill>
                <a:latin typeface="Montserrat"/>
                <a:ea typeface="Montserrat"/>
                <a:cs typeface="Montserrat"/>
                <a:sym typeface="Montserrat"/>
                <a:hlinkClick r:id="rId35">
                  <a:extLst>
                    <a:ext uri="{A12FA001-AC4F-418D-AE19-62706E023703}">
                      <ahyp:hlinkClr val="tx"/>
                    </a:ext>
                  </a:extLst>
                </a:hlinkClick>
              </a:rPr>
              <a:t>&gt;</a:t>
            </a:r>
            <a:endParaRPr b="1" sz="1300">
              <a:solidFill>
                <a:schemeClr val="dk1"/>
              </a:solidFill>
              <a:latin typeface="Montserrat"/>
              <a:ea typeface="Montserrat"/>
              <a:cs typeface="Montserrat"/>
              <a:sym typeface="Montserrat"/>
            </a:endParaRPr>
          </a:p>
          <a:p>
            <a:pPr indent="0" lvl="0" marL="0" rtl="0" algn="l">
              <a:spcBef>
                <a:spcPts val="0"/>
              </a:spcBef>
              <a:spcAft>
                <a:spcPts val="0"/>
              </a:spcAft>
              <a:buNone/>
            </a:pPr>
            <a:r>
              <a:rPr lang="en-US" sz="1300">
                <a:solidFill>
                  <a:schemeClr val="dk1"/>
                </a:solidFill>
                <a:latin typeface="Montserrat"/>
                <a:ea typeface="Montserrat"/>
                <a:cs typeface="Montserrat"/>
                <a:sym typeface="Montserrat"/>
              </a:rPr>
              <a:t>grupē vairākus ievades laukus formā</a:t>
            </a:r>
            <a:endParaRPr sz="13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3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US" sz="1300">
                <a:solidFill>
                  <a:schemeClr val="dk1"/>
                </a:solidFill>
                <a:uFill>
                  <a:noFill/>
                </a:uFill>
                <a:latin typeface="Montserrat"/>
                <a:ea typeface="Montserrat"/>
                <a:cs typeface="Montserrat"/>
                <a:sym typeface="Montserrat"/>
                <a:hlinkClick r:id="rId36">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37">
                  <a:extLst>
                    <a:ext uri="{A12FA001-AC4F-418D-AE19-62706E023703}">
                      <ahyp:hlinkClr val="tx"/>
                    </a:ext>
                  </a:extLst>
                </a:hlinkClick>
              </a:rPr>
              <a:t>legend</a:t>
            </a:r>
            <a:r>
              <a:rPr b="1" lang="en-US" sz="1300">
                <a:solidFill>
                  <a:schemeClr val="dk1"/>
                </a:solidFill>
                <a:uFill>
                  <a:noFill/>
                </a:uFill>
                <a:latin typeface="Montserrat"/>
                <a:ea typeface="Montserrat"/>
                <a:cs typeface="Montserrat"/>
                <a:sym typeface="Montserrat"/>
                <a:hlinkClick r:id="rId38">
                  <a:extLst>
                    <a:ext uri="{A12FA001-AC4F-418D-AE19-62706E023703}">
                      <ahyp:hlinkClr val="tx"/>
                    </a:ext>
                  </a:extLst>
                </a:hlinkClick>
              </a:rPr>
              <a:t>&gt;</a:t>
            </a:r>
            <a:endParaRPr b="1" sz="1300">
              <a:solidFill>
                <a:schemeClr val="dk1"/>
              </a:solidFill>
              <a:latin typeface="Montserrat"/>
              <a:ea typeface="Montserrat"/>
              <a:cs typeface="Montserrat"/>
              <a:sym typeface="Montserrat"/>
            </a:endParaRPr>
          </a:p>
          <a:p>
            <a:pPr indent="0" lvl="0" marL="0" rtl="0" algn="l">
              <a:spcBef>
                <a:spcPts val="0"/>
              </a:spcBef>
              <a:spcAft>
                <a:spcPts val="0"/>
              </a:spcAft>
              <a:buNone/>
            </a:pPr>
            <a:r>
              <a:rPr lang="en-US" sz="1300">
                <a:solidFill>
                  <a:schemeClr val="dk1"/>
                </a:solidFill>
                <a:latin typeface="Montserrat"/>
                <a:ea typeface="Montserrat"/>
                <a:cs typeface="Montserrat"/>
                <a:sym typeface="Montserrat"/>
              </a:rPr>
              <a:t>nosaukums, atšifrējums &lt;fielset&gt; birkas saturam</a:t>
            </a:r>
            <a:endParaRPr sz="13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3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US" sz="1300">
                <a:solidFill>
                  <a:schemeClr val="dk1"/>
                </a:solidFill>
                <a:uFill>
                  <a:noFill/>
                </a:uFill>
                <a:latin typeface="Montserrat"/>
                <a:ea typeface="Montserrat"/>
                <a:cs typeface="Montserrat"/>
                <a:sym typeface="Montserrat"/>
                <a:hlinkClick r:id="rId39">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40">
                  <a:extLst>
                    <a:ext uri="{A12FA001-AC4F-418D-AE19-62706E023703}">
                      <ahyp:hlinkClr val="tx"/>
                    </a:ext>
                  </a:extLst>
                </a:hlinkClick>
              </a:rPr>
              <a:t>datalist</a:t>
            </a:r>
            <a:r>
              <a:rPr b="1" lang="en-US" sz="1300">
                <a:solidFill>
                  <a:schemeClr val="dk1"/>
                </a:solidFill>
                <a:uFill>
                  <a:noFill/>
                </a:uFill>
                <a:latin typeface="Montserrat"/>
                <a:ea typeface="Montserrat"/>
                <a:cs typeface="Montserrat"/>
                <a:sym typeface="Montserrat"/>
                <a:hlinkClick r:id="rId41">
                  <a:extLst>
                    <a:ext uri="{A12FA001-AC4F-418D-AE19-62706E023703}">
                      <ahyp:hlinkClr val="tx"/>
                    </a:ext>
                  </a:extLst>
                </a:hlinkClick>
              </a:rPr>
              <a:t>&gt;</a:t>
            </a:r>
            <a:endParaRPr b="1" sz="1300">
              <a:solidFill>
                <a:schemeClr val="dk1"/>
              </a:solidFill>
              <a:latin typeface="Montserrat"/>
              <a:ea typeface="Montserrat"/>
              <a:cs typeface="Montserrat"/>
              <a:sym typeface="Montserrat"/>
            </a:endParaRPr>
          </a:p>
          <a:p>
            <a:pPr indent="0" lvl="0" marL="0" rtl="0" algn="l">
              <a:spcBef>
                <a:spcPts val="0"/>
              </a:spcBef>
              <a:spcAft>
                <a:spcPts val="0"/>
              </a:spcAft>
              <a:buNone/>
            </a:pPr>
            <a:r>
              <a:rPr lang="en-US" sz="1300">
                <a:solidFill>
                  <a:schemeClr val="dk1"/>
                </a:solidFill>
                <a:latin typeface="Montserrat"/>
                <a:ea typeface="Montserrat"/>
                <a:cs typeface="Montserrat"/>
                <a:sym typeface="Montserrat"/>
              </a:rPr>
              <a:t>satur teksta ievades lauka ieteiktās vērtības. Vienkārša auto-fill versija.</a:t>
            </a:r>
            <a:endParaRPr sz="13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3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US" sz="1300">
                <a:solidFill>
                  <a:schemeClr val="dk1"/>
                </a:solidFill>
                <a:uFill>
                  <a:noFill/>
                </a:uFill>
                <a:latin typeface="Montserrat"/>
                <a:ea typeface="Montserrat"/>
                <a:cs typeface="Montserrat"/>
                <a:sym typeface="Montserrat"/>
                <a:hlinkClick r:id="rId42">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43">
                  <a:extLst>
                    <a:ext uri="{A12FA001-AC4F-418D-AE19-62706E023703}">
                      <ahyp:hlinkClr val="tx"/>
                    </a:ext>
                  </a:extLst>
                </a:hlinkClick>
              </a:rPr>
              <a:t>output</a:t>
            </a:r>
            <a:r>
              <a:rPr b="1" lang="en-US" sz="1300">
                <a:solidFill>
                  <a:schemeClr val="dk1"/>
                </a:solidFill>
                <a:uFill>
                  <a:noFill/>
                </a:uFill>
                <a:latin typeface="Montserrat"/>
                <a:ea typeface="Montserrat"/>
                <a:cs typeface="Montserrat"/>
                <a:sym typeface="Montserrat"/>
                <a:hlinkClick r:id="rId44">
                  <a:extLst>
                    <a:ext uri="{A12FA001-AC4F-418D-AE19-62706E023703}">
                      <ahyp:hlinkClr val="tx"/>
                    </a:ext>
                  </a:extLst>
                </a:hlinkClick>
              </a:rPr>
              <a:t>&gt;</a:t>
            </a:r>
            <a:endParaRPr b="1" sz="1300">
              <a:solidFill>
                <a:schemeClr val="dk1"/>
              </a:solidFill>
              <a:latin typeface="Montserrat"/>
              <a:ea typeface="Montserrat"/>
              <a:cs typeface="Montserrat"/>
              <a:sym typeface="Montserrat"/>
            </a:endParaRPr>
          </a:p>
          <a:p>
            <a:pPr indent="0" lvl="0" marL="0" rtl="0" algn="l">
              <a:spcBef>
                <a:spcPts val="0"/>
              </a:spcBef>
              <a:spcAft>
                <a:spcPts val="0"/>
              </a:spcAft>
              <a:buNone/>
            </a:pPr>
            <a:r>
              <a:rPr lang="en-US" sz="1300">
                <a:solidFill>
                  <a:schemeClr val="dk1"/>
                </a:solidFill>
                <a:latin typeface="Montserrat"/>
                <a:ea typeface="Montserrat"/>
                <a:cs typeface="Montserrat"/>
                <a:sym typeface="Montserrat"/>
              </a:rPr>
              <a:t>izmantojot atribūtus, var veikt vienkāršās matemātiskas darbības ar citiem ievades laukiem, attēlo rezultātu</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4" name="Shape 364"/>
        <p:cNvGrpSpPr/>
        <p:nvPr/>
      </p:nvGrpSpPr>
      <p:grpSpPr>
        <a:xfrm>
          <a:off x="0" y="0"/>
          <a:ext cx="0" cy="0"/>
          <a:chOff x="0" y="0"/>
          <a:chExt cx="0" cy="0"/>
        </a:xfrm>
      </p:grpSpPr>
      <p:sp>
        <p:nvSpPr>
          <p:cNvPr id="365" name="Google Shape;365;gf3dfed8730_0_143"/>
          <p:cNvSpPr txBox="1"/>
          <p:nvPr>
            <p:ph idx="11" type="ftr"/>
          </p:nvPr>
        </p:nvSpPr>
        <p:spPr>
          <a:xfrm>
            <a:off x="7612540" y="1079990"/>
            <a:ext cx="4114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FRONTEND mājaslapas izstrāde</a:t>
            </a:r>
            <a:endParaRPr/>
          </a:p>
        </p:txBody>
      </p:sp>
      <p:sp>
        <p:nvSpPr>
          <p:cNvPr id="366" name="Google Shape;366;gf3dfed8730_0_143"/>
          <p:cNvSpPr txBox="1"/>
          <p:nvPr>
            <p:ph idx="12" type="sldNum"/>
          </p:nvPr>
        </p:nvSpPr>
        <p:spPr>
          <a:xfrm>
            <a:off x="9321800" y="6421005"/>
            <a:ext cx="2743200" cy="3651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67" name="Google Shape;367;gf3dfed8730_0_143"/>
          <p:cNvSpPr txBox="1"/>
          <p:nvPr/>
        </p:nvSpPr>
        <p:spPr>
          <a:xfrm>
            <a:off x="744550" y="717900"/>
            <a:ext cx="8359200" cy="727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3200"/>
              <a:buFont typeface="Arial"/>
              <a:buNone/>
            </a:pPr>
            <a:r>
              <a:rPr lang="en-US" sz="3200">
                <a:solidFill>
                  <a:srgbClr val="297DC1"/>
                </a:solidFill>
                <a:latin typeface="Montserrat SemiBold"/>
                <a:ea typeface="Montserrat SemiBold"/>
                <a:cs typeface="Montserrat SemiBold"/>
                <a:sym typeface="Montserrat SemiBold"/>
              </a:rPr>
              <a:t>Frame b</a:t>
            </a:r>
            <a:r>
              <a:rPr b="0" i="0" lang="en-US" sz="3200" u="none" cap="none" strike="noStrike">
                <a:solidFill>
                  <a:srgbClr val="297DC1"/>
                </a:solidFill>
                <a:latin typeface="Montserrat SemiBold"/>
                <a:ea typeface="Montserrat SemiBold"/>
                <a:cs typeface="Montserrat SemiBold"/>
                <a:sym typeface="Montserrat SemiBold"/>
              </a:rPr>
              <a:t>irkas</a:t>
            </a:r>
            <a:endParaRPr b="0" i="0" sz="2767" u="none" cap="none" strike="noStrike">
              <a:solidFill>
                <a:srgbClr val="297DC1"/>
              </a:solidFill>
              <a:latin typeface="Montserrat SemiBold"/>
              <a:ea typeface="Montserrat SemiBold"/>
              <a:cs typeface="Montserrat SemiBold"/>
              <a:sym typeface="Montserrat SemiBold"/>
            </a:endParaRPr>
          </a:p>
        </p:txBody>
      </p:sp>
      <p:sp>
        <p:nvSpPr>
          <p:cNvPr id="368" name="Google Shape;368;gf3dfed8730_0_143"/>
          <p:cNvSpPr txBox="1"/>
          <p:nvPr/>
        </p:nvSpPr>
        <p:spPr>
          <a:xfrm>
            <a:off x="743975" y="1609250"/>
            <a:ext cx="5024100" cy="2001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US" sz="1300">
                <a:solidFill>
                  <a:schemeClr val="dk1"/>
                </a:solidFill>
                <a:uFill>
                  <a:noFill/>
                </a:uFill>
                <a:latin typeface="Montserrat"/>
                <a:ea typeface="Montserrat"/>
                <a:cs typeface="Montserrat"/>
                <a:sym typeface="Montserrat"/>
                <a:hlinkClick r:id="rId4">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5">
                  <a:extLst>
                    <a:ext uri="{A12FA001-AC4F-418D-AE19-62706E023703}">
                      <ahyp:hlinkClr val="tx"/>
                    </a:ext>
                  </a:extLst>
                </a:hlinkClick>
              </a:rPr>
              <a:t>iframe</a:t>
            </a:r>
            <a:r>
              <a:rPr b="1" lang="en-US" sz="1300">
                <a:solidFill>
                  <a:schemeClr val="dk1"/>
                </a:solidFill>
                <a:uFill>
                  <a:noFill/>
                </a:uFill>
                <a:latin typeface="Montserrat"/>
                <a:ea typeface="Montserrat"/>
                <a:cs typeface="Montserrat"/>
                <a:sym typeface="Montserrat"/>
                <a:hlinkClick r:id="rId6">
                  <a:extLst>
                    <a:ext uri="{A12FA001-AC4F-418D-AE19-62706E023703}">
                      <ahyp:hlinkClr val="tx"/>
                    </a:ext>
                  </a:extLst>
                </a:hlinkClick>
              </a:rPr>
              <a:t>&gt;</a:t>
            </a:r>
            <a:endParaRPr b="1"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US" sz="1300">
                <a:solidFill>
                  <a:schemeClr val="dk1"/>
                </a:solidFill>
                <a:latin typeface="Montserrat"/>
                <a:ea typeface="Montserrat"/>
                <a:cs typeface="Montserrat"/>
                <a:sym typeface="Montserrat"/>
              </a:rPr>
              <a:t>satur citu HTML dokumentu - mājaslapa iekš mājaslapas. Ja tiek izvietots ārējs HTMl dokuments (no ctia </a:t>
            </a:r>
            <a:r>
              <a:rPr i="1" lang="en-US" sz="1300">
                <a:solidFill>
                  <a:schemeClr val="dk1"/>
                </a:solidFill>
                <a:latin typeface="Montserrat"/>
                <a:ea typeface="Montserrat"/>
                <a:cs typeface="Montserrat"/>
                <a:sym typeface="Montserrat"/>
              </a:rPr>
              <a:t>host</a:t>
            </a:r>
            <a:r>
              <a:rPr lang="en-US" sz="1300">
                <a:solidFill>
                  <a:schemeClr val="dk1"/>
                </a:solidFill>
                <a:latin typeface="Montserrat"/>
                <a:ea typeface="Montserrat"/>
                <a:cs typeface="Montserrat"/>
                <a:sym typeface="Montserrat"/>
              </a:rPr>
              <a:t>), darbības ar iFrame saturu ir ļoti ierobežotas.</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300">
              <a:solidFill>
                <a:schemeClr val="dk1"/>
              </a:solidFill>
              <a:latin typeface="Montserrat"/>
              <a:ea typeface="Montserrat"/>
              <a:cs typeface="Montserrat"/>
              <a:sym typeface="Montserra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2" name="Shape 372"/>
        <p:cNvGrpSpPr/>
        <p:nvPr/>
      </p:nvGrpSpPr>
      <p:grpSpPr>
        <a:xfrm>
          <a:off x="0" y="0"/>
          <a:ext cx="0" cy="0"/>
          <a:chOff x="0" y="0"/>
          <a:chExt cx="0" cy="0"/>
        </a:xfrm>
      </p:grpSpPr>
      <p:sp>
        <p:nvSpPr>
          <p:cNvPr id="373" name="Google Shape;373;g123c2184c1e_0_221"/>
          <p:cNvSpPr txBox="1"/>
          <p:nvPr>
            <p:ph idx="11" type="ftr"/>
          </p:nvPr>
        </p:nvSpPr>
        <p:spPr>
          <a:xfrm>
            <a:off x="7612540" y="1079990"/>
            <a:ext cx="4114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FRONTEND mājaslapas izstrāde</a:t>
            </a:r>
            <a:endParaRPr/>
          </a:p>
        </p:txBody>
      </p:sp>
      <p:sp>
        <p:nvSpPr>
          <p:cNvPr id="374" name="Google Shape;374;g123c2184c1e_0_221"/>
          <p:cNvSpPr txBox="1"/>
          <p:nvPr>
            <p:ph idx="12" type="sldNum"/>
          </p:nvPr>
        </p:nvSpPr>
        <p:spPr>
          <a:xfrm>
            <a:off x="9321800" y="6421005"/>
            <a:ext cx="2743200" cy="3651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75" name="Google Shape;375;g123c2184c1e_0_221"/>
          <p:cNvSpPr txBox="1"/>
          <p:nvPr/>
        </p:nvSpPr>
        <p:spPr>
          <a:xfrm>
            <a:off x="744550" y="717900"/>
            <a:ext cx="8359200" cy="727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3200"/>
              <a:buFont typeface="Arial"/>
              <a:buNone/>
            </a:pPr>
            <a:r>
              <a:rPr lang="en-US" sz="3200">
                <a:solidFill>
                  <a:srgbClr val="297DC1"/>
                </a:solidFill>
                <a:latin typeface="Montserrat SemiBold"/>
                <a:ea typeface="Montserrat SemiBold"/>
                <a:cs typeface="Montserrat SemiBold"/>
                <a:sym typeface="Montserrat SemiBold"/>
              </a:rPr>
              <a:t>Images b</a:t>
            </a:r>
            <a:r>
              <a:rPr b="0" i="0" lang="en-US" sz="3200" u="none" cap="none" strike="noStrike">
                <a:solidFill>
                  <a:srgbClr val="297DC1"/>
                </a:solidFill>
                <a:latin typeface="Montserrat SemiBold"/>
                <a:ea typeface="Montserrat SemiBold"/>
                <a:cs typeface="Montserrat SemiBold"/>
                <a:sym typeface="Montserrat SemiBold"/>
              </a:rPr>
              <a:t>irkas</a:t>
            </a:r>
            <a:endParaRPr b="0" i="0" sz="2767" u="none" cap="none" strike="noStrike">
              <a:solidFill>
                <a:srgbClr val="297DC1"/>
              </a:solidFill>
              <a:latin typeface="Montserrat SemiBold"/>
              <a:ea typeface="Montserrat SemiBold"/>
              <a:cs typeface="Montserrat SemiBold"/>
              <a:sym typeface="Montserrat SemiBold"/>
            </a:endParaRPr>
          </a:p>
        </p:txBody>
      </p:sp>
      <p:sp>
        <p:nvSpPr>
          <p:cNvPr id="376" name="Google Shape;376;g123c2184c1e_0_221"/>
          <p:cNvSpPr txBox="1"/>
          <p:nvPr/>
        </p:nvSpPr>
        <p:spPr>
          <a:xfrm>
            <a:off x="867750" y="1609250"/>
            <a:ext cx="5024100" cy="2647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US" sz="1300">
                <a:solidFill>
                  <a:schemeClr val="dk1"/>
                </a:solidFill>
                <a:uFill>
                  <a:noFill/>
                </a:uFill>
                <a:latin typeface="Montserrat"/>
                <a:ea typeface="Montserrat"/>
                <a:cs typeface="Montserrat"/>
                <a:sym typeface="Montserrat"/>
                <a:hlinkClick r:id="rId4">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5">
                  <a:extLst>
                    <a:ext uri="{A12FA001-AC4F-418D-AE19-62706E023703}">
                      <ahyp:hlinkClr val="tx"/>
                    </a:ext>
                  </a:extLst>
                </a:hlinkClick>
              </a:rPr>
              <a:t>img</a:t>
            </a:r>
            <a:r>
              <a:rPr b="1" lang="en-US" sz="1300">
                <a:solidFill>
                  <a:schemeClr val="dk1"/>
                </a:solidFill>
                <a:uFill>
                  <a:noFill/>
                </a:uFill>
                <a:latin typeface="Montserrat"/>
                <a:ea typeface="Montserrat"/>
                <a:cs typeface="Montserrat"/>
                <a:sym typeface="Montserrat"/>
                <a:hlinkClick r:id="rId6">
                  <a:extLst>
                    <a:ext uri="{A12FA001-AC4F-418D-AE19-62706E023703}">
                      <ahyp:hlinkClr val="tx"/>
                    </a:ext>
                  </a:extLst>
                </a:hlinkClick>
              </a:rPr>
              <a:t>&gt;</a:t>
            </a:r>
            <a:endParaRPr b="1"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US" sz="1300">
                <a:solidFill>
                  <a:schemeClr val="dk1"/>
                </a:solidFill>
                <a:latin typeface="Montserrat"/>
                <a:ea typeface="Montserrat"/>
                <a:cs typeface="Montserrat"/>
                <a:sym typeface="Montserrat"/>
              </a:rPr>
              <a:t>satur attēlu. Attēla resursu norāda attribūtos.</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b="1" lang="en-US" sz="1300">
                <a:solidFill>
                  <a:schemeClr val="dk1"/>
                </a:solidFill>
                <a:uFill>
                  <a:noFill/>
                </a:uFill>
                <a:latin typeface="Montserrat"/>
                <a:ea typeface="Montserrat"/>
                <a:cs typeface="Montserrat"/>
                <a:sym typeface="Montserrat"/>
                <a:hlinkClick r:id="rId7">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8">
                  <a:extLst>
                    <a:ext uri="{A12FA001-AC4F-418D-AE19-62706E023703}">
                      <ahyp:hlinkClr val="tx"/>
                    </a:ext>
                  </a:extLst>
                </a:hlinkClick>
              </a:rPr>
              <a:t>map</a:t>
            </a:r>
            <a:r>
              <a:rPr b="1" lang="en-US" sz="1300">
                <a:solidFill>
                  <a:schemeClr val="dk1"/>
                </a:solidFill>
                <a:uFill>
                  <a:noFill/>
                </a:uFill>
                <a:latin typeface="Montserrat"/>
                <a:ea typeface="Montserrat"/>
                <a:cs typeface="Montserrat"/>
                <a:sym typeface="Montserrat"/>
                <a:hlinkClick r:id="rId9">
                  <a:extLst>
                    <a:ext uri="{A12FA001-AC4F-418D-AE19-62706E023703}">
                      <ahyp:hlinkClr val="tx"/>
                    </a:ext>
                  </a:extLst>
                </a:hlinkClick>
              </a:rPr>
              <a:t>&gt;</a:t>
            </a:r>
            <a:endParaRPr b="1"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US" sz="1300">
                <a:solidFill>
                  <a:schemeClr val="dk1"/>
                </a:solidFill>
                <a:latin typeface="Montserrat"/>
                <a:ea typeface="Montserrat"/>
                <a:cs typeface="Montserrat"/>
                <a:sym typeface="Montserrat"/>
              </a:rPr>
              <a:t>sasaista attēlu ar interaktīviem elementiem uz attēla.</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b="1" lang="en-US" sz="1300">
                <a:solidFill>
                  <a:schemeClr val="dk1"/>
                </a:solidFill>
                <a:uFill>
                  <a:noFill/>
                </a:uFill>
                <a:latin typeface="Montserrat"/>
                <a:ea typeface="Montserrat"/>
                <a:cs typeface="Montserrat"/>
                <a:sym typeface="Montserrat"/>
                <a:hlinkClick r:id="rId10">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11">
                  <a:extLst>
                    <a:ext uri="{A12FA001-AC4F-418D-AE19-62706E023703}">
                      <ahyp:hlinkClr val="tx"/>
                    </a:ext>
                  </a:extLst>
                </a:hlinkClick>
              </a:rPr>
              <a:t>area</a:t>
            </a:r>
            <a:r>
              <a:rPr b="1" lang="en-US" sz="1300">
                <a:solidFill>
                  <a:schemeClr val="dk1"/>
                </a:solidFill>
                <a:uFill>
                  <a:noFill/>
                </a:uFill>
                <a:latin typeface="Montserrat"/>
                <a:ea typeface="Montserrat"/>
                <a:cs typeface="Montserrat"/>
                <a:sym typeface="Montserrat"/>
                <a:hlinkClick r:id="rId12">
                  <a:extLst>
                    <a:ext uri="{A12FA001-AC4F-418D-AE19-62706E023703}">
                      <ahyp:hlinkClr val="tx"/>
                    </a:ext>
                  </a:extLst>
                </a:hlinkClick>
              </a:rPr>
              <a:t>&gt;</a:t>
            </a:r>
            <a:endParaRPr b="1"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US" sz="1300">
                <a:solidFill>
                  <a:schemeClr val="dk1"/>
                </a:solidFill>
                <a:latin typeface="Montserrat"/>
                <a:ea typeface="Montserrat"/>
                <a:cs typeface="Montserrat"/>
                <a:sym typeface="Montserrat"/>
              </a:rPr>
              <a:t>interaktīvie elementi iekš &lt;map&gt;</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b="1" lang="en-US" sz="1300">
                <a:solidFill>
                  <a:schemeClr val="dk1"/>
                </a:solidFill>
                <a:uFill>
                  <a:noFill/>
                </a:uFill>
                <a:latin typeface="Montserrat"/>
                <a:ea typeface="Montserrat"/>
                <a:cs typeface="Montserrat"/>
                <a:sym typeface="Montserrat"/>
                <a:hlinkClick r:id="rId13">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14">
                  <a:extLst>
                    <a:ext uri="{A12FA001-AC4F-418D-AE19-62706E023703}">
                      <ahyp:hlinkClr val="tx"/>
                    </a:ext>
                  </a:extLst>
                </a:hlinkClick>
              </a:rPr>
              <a:t>canvas</a:t>
            </a:r>
            <a:r>
              <a:rPr b="1" lang="en-US" sz="1300">
                <a:solidFill>
                  <a:schemeClr val="dk1"/>
                </a:solidFill>
                <a:uFill>
                  <a:noFill/>
                </a:uFill>
                <a:latin typeface="Montserrat"/>
                <a:ea typeface="Montserrat"/>
                <a:cs typeface="Montserrat"/>
                <a:sym typeface="Montserrat"/>
                <a:hlinkClick r:id="rId15">
                  <a:extLst>
                    <a:ext uri="{A12FA001-AC4F-418D-AE19-62706E023703}">
                      <ahyp:hlinkClr val="tx"/>
                    </a:ext>
                  </a:extLst>
                </a:hlinkClick>
              </a:rPr>
              <a:t>&gt;</a:t>
            </a:r>
            <a:endParaRPr b="1"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US" sz="1300">
                <a:solidFill>
                  <a:schemeClr val="dk1"/>
                </a:solidFill>
                <a:latin typeface="Montserrat"/>
                <a:ea typeface="Montserrat"/>
                <a:cs typeface="Montserrat"/>
                <a:sym typeface="Montserrat"/>
              </a:rPr>
              <a:t>grafisko elementu un sarežģītu animāciju attēlošana, izmantojot skriptus, visbiežāk JavaScript.</a:t>
            </a:r>
            <a:endParaRPr sz="1300">
              <a:solidFill>
                <a:schemeClr val="dk1"/>
              </a:solidFill>
              <a:latin typeface="Montserrat"/>
              <a:ea typeface="Montserrat"/>
              <a:cs typeface="Montserrat"/>
              <a:sym typeface="Montserrat"/>
            </a:endParaRPr>
          </a:p>
        </p:txBody>
      </p:sp>
      <p:sp>
        <p:nvSpPr>
          <p:cNvPr id="377" name="Google Shape;377;g123c2184c1e_0_221"/>
          <p:cNvSpPr txBox="1"/>
          <p:nvPr/>
        </p:nvSpPr>
        <p:spPr>
          <a:xfrm>
            <a:off x="6371550" y="1802725"/>
            <a:ext cx="3405000" cy="324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300">
                <a:solidFill>
                  <a:schemeClr val="dk1"/>
                </a:solidFill>
                <a:uFill>
                  <a:noFill/>
                </a:uFill>
                <a:latin typeface="Montserrat"/>
                <a:ea typeface="Montserrat"/>
                <a:cs typeface="Montserrat"/>
                <a:sym typeface="Montserrat"/>
                <a:hlinkClick r:id="rId16">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17">
                  <a:extLst>
                    <a:ext uri="{A12FA001-AC4F-418D-AE19-62706E023703}">
                      <ahyp:hlinkClr val="tx"/>
                    </a:ext>
                  </a:extLst>
                </a:hlinkClick>
              </a:rPr>
              <a:t>figcaption</a:t>
            </a:r>
            <a:r>
              <a:rPr b="1" lang="en-US" sz="1300">
                <a:solidFill>
                  <a:schemeClr val="dk1"/>
                </a:solidFill>
                <a:uFill>
                  <a:noFill/>
                </a:uFill>
                <a:latin typeface="Montserrat"/>
                <a:ea typeface="Montserrat"/>
                <a:cs typeface="Montserrat"/>
                <a:sym typeface="Montserrat"/>
                <a:hlinkClick r:id="rId18">
                  <a:extLst>
                    <a:ext uri="{A12FA001-AC4F-418D-AE19-62706E023703}">
                      <ahyp:hlinkClr val="tx"/>
                    </a:ext>
                  </a:extLst>
                </a:hlinkClick>
              </a:rPr>
              <a:t>&gt;</a:t>
            </a:r>
            <a:endParaRPr b="1" sz="1300">
              <a:solidFill>
                <a:schemeClr val="dk1"/>
              </a:solidFill>
              <a:latin typeface="Montserrat"/>
              <a:ea typeface="Montserrat"/>
              <a:cs typeface="Montserrat"/>
              <a:sym typeface="Montserrat"/>
            </a:endParaRPr>
          </a:p>
          <a:p>
            <a:pPr indent="0" lvl="0" marL="0" rtl="0" algn="l">
              <a:spcBef>
                <a:spcPts val="0"/>
              </a:spcBef>
              <a:spcAft>
                <a:spcPts val="0"/>
              </a:spcAft>
              <a:buNone/>
            </a:pPr>
            <a:r>
              <a:rPr lang="en-US" sz="1300">
                <a:solidFill>
                  <a:schemeClr val="dk1"/>
                </a:solidFill>
                <a:latin typeface="Montserrat"/>
                <a:ea typeface="Montserrat"/>
                <a:cs typeface="Montserrat"/>
                <a:sym typeface="Montserrat"/>
              </a:rPr>
              <a:t>&lt;figure&gt; grupas paskaidrojošais teksts. Piemēram attēls un orģinālā autors vai paskaidrojošais teksts zem attēla.</a:t>
            </a:r>
            <a:endParaRPr sz="13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3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US" sz="1300">
                <a:solidFill>
                  <a:schemeClr val="dk1"/>
                </a:solidFill>
                <a:uFill>
                  <a:noFill/>
                </a:uFill>
                <a:latin typeface="Montserrat"/>
                <a:ea typeface="Montserrat"/>
                <a:cs typeface="Montserrat"/>
                <a:sym typeface="Montserrat"/>
                <a:hlinkClick r:id="rId19">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20">
                  <a:extLst>
                    <a:ext uri="{A12FA001-AC4F-418D-AE19-62706E023703}">
                      <ahyp:hlinkClr val="tx"/>
                    </a:ext>
                  </a:extLst>
                </a:hlinkClick>
              </a:rPr>
              <a:t>figure</a:t>
            </a:r>
            <a:r>
              <a:rPr b="1" lang="en-US" sz="1300">
                <a:solidFill>
                  <a:schemeClr val="dk1"/>
                </a:solidFill>
                <a:uFill>
                  <a:noFill/>
                </a:uFill>
                <a:latin typeface="Montserrat"/>
                <a:ea typeface="Montserrat"/>
                <a:cs typeface="Montserrat"/>
                <a:sym typeface="Montserrat"/>
                <a:hlinkClick r:id="rId21">
                  <a:extLst>
                    <a:ext uri="{A12FA001-AC4F-418D-AE19-62706E023703}">
                      <ahyp:hlinkClr val="tx"/>
                    </a:ext>
                  </a:extLst>
                </a:hlinkClick>
              </a:rPr>
              <a:t>&gt;</a:t>
            </a:r>
            <a:endParaRPr b="1" sz="1300">
              <a:solidFill>
                <a:schemeClr val="dk1"/>
              </a:solidFill>
              <a:latin typeface="Montserrat"/>
              <a:ea typeface="Montserrat"/>
              <a:cs typeface="Montserrat"/>
              <a:sym typeface="Montserrat"/>
            </a:endParaRPr>
          </a:p>
          <a:p>
            <a:pPr indent="0" lvl="0" marL="0" rtl="0" algn="l">
              <a:spcBef>
                <a:spcPts val="0"/>
              </a:spcBef>
              <a:spcAft>
                <a:spcPts val="0"/>
              </a:spcAft>
              <a:buNone/>
            </a:pPr>
            <a:r>
              <a:rPr lang="en-US" sz="1300">
                <a:solidFill>
                  <a:schemeClr val="dk1"/>
                </a:solidFill>
                <a:latin typeface="Montserrat"/>
                <a:ea typeface="Montserrat"/>
                <a:cs typeface="Montserrat"/>
                <a:sym typeface="Montserrat"/>
              </a:rPr>
              <a:t>grupē attēlu elementu ar paskaidrojošu tekstu.</a:t>
            </a:r>
            <a:endParaRPr sz="13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3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US" sz="1300">
                <a:solidFill>
                  <a:schemeClr val="dk1"/>
                </a:solidFill>
                <a:uFill>
                  <a:noFill/>
                </a:uFill>
                <a:latin typeface="Montserrat"/>
                <a:ea typeface="Montserrat"/>
                <a:cs typeface="Montserrat"/>
                <a:sym typeface="Montserrat"/>
                <a:hlinkClick r:id="rId22">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23">
                  <a:extLst>
                    <a:ext uri="{A12FA001-AC4F-418D-AE19-62706E023703}">
                      <ahyp:hlinkClr val="tx"/>
                    </a:ext>
                  </a:extLst>
                </a:hlinkClick>
              </a:rPr>
              <a:t>picture</a:t>
            </a:r>
            <a:r>
              <a:rPr b="1" lang="en-US" sz="1300">
                <a:solidFill>
                  <a:schemeClr val="dk1"/>
                </a:solidFill>
                <a:uFill>
                  <a:noFill/>
                </a:uFill>
                <a:latin typeface="Montserrat"/>
                <a:ea typeface="Montserrat"/>
                <a:cs typeface="Montserrat"/>
                <a:sym typeface="Montserrat"/>
                <a:hlinkClick r:id="rId24">
                  <a:extLst>
                    <a:ext uri="{A12FA001-AC4F-418D-AE19-62706E023703}">
                      <ahyp:hlinkClr val="tx"/>
                    </a:ext>
                  </a:extLst>
                </a:hlinkClick>
              </a:rPr>
              <a:t>&gt;</a:t>
            </a:r>
            <a:endParaRPr b="1" sz="1300">
              <a:solidFill>
                <a:schemeClr val="dk1"/>
              </a:solidFill>
              <a:latin typeface="Montserrat"/>
              <a:ea typeface="Montserrat"/>
              <a:cs typeface="Montserrat"/>
              <a:sym typeface="Montserrat"/>
            </a:endParaRPr>
          </a:p>
          <a:p>
            <a:pPr indent="0" lvl="0" marL="0" rtl="0" algn="l">
              <a:spcBef>
                <a:spcPts val="0"/>
              </a:spcBef>
              <a:spcAft>
                <a:spcPts val="0"/>
              </a:spcAft>
              <a:buNone/>
            </a:pPr>
            <a:r>
              <a:rPr lang="en-US" sz="1300">
                <a:solidFill>
                  <a:schemeClr val="dk1"/>
                </a:solidFill>
                <a:latin typeface="Montserrat"/>
                <a:ea typeface="Montserrat"/>
                <a:cs typeface="Montserrat"/>
                <a:sym typeface="Montserrat"/>
              </a:rPr>
              <a:t>grupē vairākus attēlu elementus.</a:t>
            </a:r>
            <a:endParaRPr sz="13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3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US" sz="1300">
                <a:solidFill>
                  <a:schemeClr val="dk1"/>
                </a:solidFill>
                <a:uFill>
                  <a:noFill/>
                </a:uFill>
                <a:latin typeface="Montserrat"/>
                <a:ea typeface="Montserrat"/>
                <a:cs typeface="Montserrat"/>
                <a:sym typeface="Montserrat"/>
                <a:hlinkClick r:id="rId25">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26">
                  <a:extLst>
                    <a:ext uri="{A12FA001-AC4F-418D-AE19-62706E023703}">
                      <ahyp:hlinkClr val="tx"/>
                    </a:ext>
                  </a:extLst>
                </a:hlinkClick>
              </a:rPr>
              <a:t>svg</a:t>
            </a:r>
            <a:r>
              <a:rPr b="1" lang="en-US" sz="1300">
                <a:solidFill>
                  <a:schemeClr val="dk1"/>
                </a:solidFill>
                <a:uFill>
                  <a:noFill/>
                </a:uFill>
                <a:latin typeface="Montserrat"/>
                <a:ea typeface="Montserrat"/>
                <a:cs typeface="Montserrat"/>
                <a:sym typeface="Montserrat"/>
                <a:hlinkClick r:id="rId27">
                  <a:extLst>
                    <a:ext uri="{A12FA001-AC4F-418D-AE19-62706E023703}">
                      <ahyp:hlinkClr val="tx"/>
                    </a:ext>
                  </a:extLst>
                </a:hlinkClick>
              </a:rPr>
              <a:t>&gt;</a:t>
            </a:r>
            <a:endParaRPr b="1" sz="1300">
              <a:solidFill>
                <a:schemeClr val="dk1"/>
              </a:solidFill>
              <a:latin typeface="Montserrat"/>
              <a:ea typeface="Montserrat"/>
              <a:cs typeface="Montserrat"/>
              <a:sym typeface="Montserrat"/>
            </a:endParaRPr>
          </a:p>
          <a:p>
            <a:pPr indent="0" lvl="0" marL="0" rtl="0" algn="l">
              <a:spcBef>
                <a:spcPts val="0"/>
              </a:spcBef>
              <a:spcAft>
                <a:spcPts val="0"/>
              </a:spcAft>
              <a:buNone/>
            </a:pPr>
            <a:r>
              <a:rPr lang="en-US" sz="1300">
                <a:solidFill>
                  <a:schemeClr val="dk1"/>
                </a:solidFill>
                <a:latin typeface="Montserrat"/>
                <a:ea typeface="Montserrat"/>
                <a:cs typeface="Montserrat"/>
                <a:sym typeface="Montserrat"/>
              </a:rPr>
              <a:t>satur SVG formāta vektora attēlu. Parasti izmanto ikonām.</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1" name="Shape 381"/>
        <p:cNvGrpSpPr/>
        <p:nvPr/>
      </p:nvGrpSpPr>
      <p:grpSpPr>
        <a:xfrm>
          <a:off x="0" y="0"/>
          <a:ext cx="0" cy="0"/>
          <a:chOff x="0" y="0"/>
          <a:chExt cx="0" cy="0"/>
        </a:xfrm>
      </p:grpSpPr>
      <p:sp>
        <p:nvSpPr>
          <p:cNvPr id="382" name="Google Shape;382;g123c2184c1e_0_228"/>
          <p:cNvSpPr txBox="1"/>
          <p:nvPr>
            <p:ph idx="11" type="ftr"/>
          </p:nvPr>
        </p:nvSpPr>
        <p:spPr>
          <a:xfrm>
            <a:off x="7612540" y="1079990"/>
            <a:ext cx="4114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FRONTEND mājaslapas izstrāde</a:t>
            </a:r>
            <a:endParaRPr/>
          </a:p>
        </p:txBody>
      </p:sp>
      <p:sp>
        <p:nvSpPr>
          <p:cNvPr id="383" name="Google Shape;383;g123c2184c1e_0_228"/>
          <p:cNvSpPr txBox="1"/>
          <p:nvPr>
            <p:ph idx="12" type="sldNum"/>
          </p:nvPr>
        </p:nvSpPr>
        <p:spPr>
          <a:xfrm>
            <a:off x="9321800" y="6421005"/>
            <a:ext cx="2743200" cy="3651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84" name="Google Shape;384;g123c2184c1e_0_228"/>
          <p:cNvSpPr txBox="1"/>
          <p:nvPr/>
        </p:nvSpPr>
        <p:spPr>
          <a:xfrm>
            <a:off x="744550" y="717900"/>
            <a:ext cx="8359200" cy="727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3200"/>
              <a:buFont typeface="Arial"/>
              <a:buNone/>
            </a:pPr>
            <a:r>
              <a:rPr lang="en-US" sz="3200">
                <a:solidFill>
                  <a:srgbClr val="297DC1"/>
                </a:solidFill>
                <a:latin typeface="Montserrat SemiBold"/>
                <a:ea typeface="Montserrat SemiBold"/>
                <a:cs typeface="Montserrat SemiBold"/>
                <a:sym typeface="Montserrat SemiBold"/>
              </a:rPr>
              <a:t>Audio/Video </a:t>
            </a:r>
            <a:r>
              <a:rPr b="0" i="0" lang="en-US" sz="3200" u="none" cap="none" strike="noStrike">
                <a:solidFill>
                  <a:srgbClr val="297DC1"/>
                </a:solidFill>
                <a:latin typeface="Montserrat SemiBold"/>
                <a:ea typeface="Montserrat SemiBold"/>
                <a:cs typeface="Montserrat SemiBold"/>
                <a:sym typeface="Montserrat SemiBold"/>
              </a:rPr>
              <a:t>Birkas</a:t>
            </a:r>
            <a:endParaRPr b="0" i="0" sz="2767" u="none" cap="none" strike="noStrike">
              <a:solidFill>
                <a:srgbClr val="297DC1"/>
              </a:solidFill>
              <a:latin typeface="Montserrat SemiBold"/>
              <a:ea typeface="Montserrat SemiBold"/>
              <a:cs typeface="Montserrat SemiBold"/>
              <a:sym typeface="Montserrat SemiBold"/>
            </a:endParaRPr>
          </a:p>
        </p:txBody>
      </p:sp>
      <p:sp>
        <p:nvSpPr>
          <p:cNvPr id="385" name="Google Shape;385;g123c2184c1e_0_228"/>
          <p:cNvSpPr txBox="1"/>
          <p:nvPr/>
        </p:nvSpPr>
        <p:spPr>
          <a:xfrm>
            <a:off x="744550" y="1609250"/>
            <a:ext cx="5024100" cy="4248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US" sz="1300">
                <a:solidFill>
                  <a:schemeClr val="dk1"/>
                </a:solidFill>
                <a:uFill>
                  <a:noFill/>
                </a:uFill>
                <a:latin typeface="Montserrat"/>
                <a:ea typeface="Montserrat"/>
                <a:cs typeface="Montserrat"/>
                <a:sym typeface="Montserrat"/>
                <a:hlinkClick r:id="rId4">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5">
                  <a:extLst>
                    <a:ext uri="{A12FA001-AC4F-418D-AE19-62706E023703}">
                      <ahyp:hlinkClr val="tx"/>
                    </a:ext>
                  </a:extLst>
                </a:hlinkClick>
              </a:rPr>
              <a:t>audio</a:t>
            </a:r>
            <a:r>
              <a:rPr b="1" lang="en-US" sz="1300">
                <a:solidFill>
                  <a:schemeClr val="dk1"/>
                </a:solidFill>
                <a:uFill>
                  <a:noFill/>
                </a:uFill>
                <a:latin typeface="Montserrat"/>
                <a:ea typeface="Montserrat"/>
                <a:cs typeface="Montserrat"/>
                <a:sym typeface="Montserrat"/>
                <a:hlinkClick r:id="rId6">
                  <a:extLst>
                    <a:ext uri="{A12FA001-AC4F-418D-AE19-62706E023703}">
                      <ahyp:hlinkClr val="tx"/>
                    </a:ext>
                  </a:extLst>
                </a:hlinkClick>
              </a:rPr>
              <a:t>&gt;</a:t>
            </a:r>
            <a:endParaRPr b="1"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US" sz="1300">
                <a:solidFill>
                  <a:schemeClr val="dk1"/>
                </a:solidFill>
                <a:latin typeface="Montserrat"/>
                <a:ea typeface="Montserrat"/>
                <a:cs typeface="Montserrat"/>
                <a:sym typeface="Montserrat"/>
              </a:rPr>
              <a:t>audio saturs</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b="1" lang="en-US" sz="1300">
                <a:solidFill>
                  <a:schemeClr val="dk1"/>
                </a:solidFill>
                <a:uFill>
                  <a:noFill/>
                </a:uFill>
                <a:latin typeface="Montserrat"/>
                <a:ea typeface="Montserrat"/>
                <a:cs typeface="Montserrat"/>
                <a:sym typeface="Montserrat"/>
                <a:hlinkClick r:id="rId7">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8">
                  <a:extLst>
                    <a:ext uri="{A12FA001-AC4F-418D-AE19-62706E023703}">
                      <ahyp:hlinkClr val="tx"/>
                    </a:ext>
                  </a:extLst>
                </a:hlinkClick>
              </a:rPr>
              <a:t>source</a:t>
            </a:r>
            <a:r>
              <a:rPr b="1" lang="en-US" sz="1300">
                <a:solidFill>
                  <a:schemeClr val="dk1"/>
                </a:solidFill>
                <a:uFill>
                  <a:noFill/>
                </a:uFill>
                <a:latin typeface="Montserrat"/>
                <a:ea typeface="Montserrat"/>
                <a:cs typeface="Montserrat"/>
                <a:sym typeface="Montserrat"/>
                <a:hlinkClick r:id="rId9">
                  <a:extLst>
                    <a:ext uri="{A12FA001-AC4F-418D-AE19-62706E023703}">
                      <ahyp:hlinkClr val="tx"/>
                    </a:ext>
                  </a:extLst>
                </a:hlinkClick>
              </a:rPr>
              <a:t>&gt;</a:t>
            </a:r>
            <a:endParaRPr b="1"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US" sz="1300">
                <a:solidFill>
                  <a:schemeClr val="dk1"/>
                </a:solidFill>
                <a:latin typeface="Montserrat"/>
                <a:ea typeface="Montserrat"/>
                <a:cs typeface="Montserrat"/>
                <a:sym typeface="Montserrat"/>
              </a:rPr>
              <a:t>saraksts ar atšķirīgiem audio, vido un attēla interneta resursiem (&lt;video&gt;, &lt;audio&gt; and &lt;picture&gt;). Piem., dažādas izšķirtspējas attēli un video atšķirīgām ierīcēm.</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b="1" lang="en-US" sz="1300">
                <a:solidFill>
                  <a:schemeClr val="dk1"/>
                </a:solidFill>
                <a:uFill>
                  <a:noFill/>
                </a:uFill>
                <a:latin typeface="Montserrat"/>
                <a:ea typeface="Montserrat"/>
                <a:cs typeface="Montserrat"/>
                <a:sym typeface="Montserrat"/>
                <a:hlinkClick r:id="rId10">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11">
                  <a:extLst>
                    <a:ext uri="{A12FA001-AC4F-418D-AE19-62706E023703}">
                      <ahyp:hlinkClr val="tx"/>
                    </a:ext>
                  </a:extLst>
                </a:hlinkClick>
              </a:rPr>
              <a:t>track</a:t>
            </a:r>
            <a:r>
              <a:rPr b="1" lang="en-US" sz="1300">
                <a:solidFill>
                  <a:schemeClr val="dk1"/>
                </a:solidFill>
                <a:uFill>
                  <a:noFill/>
                </a:uFill>
                <a:latin typeface="Montserrat"/>
                <a:ea typeface="Montserrat"/>
                <a:cs typeface="Montserrat"/>
                <a:sym typeface="Montserrat"/>
                <a:hlinkClick r:id="rId12">
                  <a:extLst>
                    <a:ext uri="{A12FA001-AC4F-418D-AE19-62706E023703}">
                      <ahyp:hlinkClr val="tx"/>
                    </a:ext>
                  </a:extLst>
                </a:hlinkClick>
              </a:rPr>
              <a:t>&gt;</a:t>
            </a:r>
            <a:endParaRPr b="1"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US" sz="1300">
                <a:solidFill>
                  <a:schemeClr val="dk1"/>
                </a:solidFill>
                <a:latin typeface="Montserrat"/>
                <a:ea typeface="Montserrat"/>
                <a:cs typeface="Montserrat"/>
                <a:sym typeface="Montserrat"/>
              </a:rPr>
              <a:t>satur teksta elementus priekš  &lt;video&gt; un &lt;audio&gt; birkām</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b="1" lang="en-US" sz="1300">
                <a:solidFill>
                  <a:schemeClr val="dk1"/>
                </a:solidFill>
                <a:uFill>
                  <a:noFill/>
                </a:uFill>
                <a:latin typeface="Montserrat"/>
                <a:ea typeface="Montserrat"/>
                <a:cs typeface="Montserrat"/>
                <a:sym typeface="Montserrat"/>
                <a:hlinkClick r:id="rId13">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14">
                  <a:extLst>
                    <a:ext uri="{A12FA001-AC4F-418D-AE19-62706E023703}">
                      <ahyp:hlinkClr val="tx"/>
                    </a:ext>
                  </a:extLst>
                </a:hlinkClick>
              </a:rPr>
              <a:t>video</a:t>
            </a:r>
            <a:r>
              <a:rPr b="1" lang="en-US" sz="1300">
                <a:solidFill>
                  <a:schemeClr val="dk1"/>
                </a:solidFill>
                <a:uFill>
                  <a:noFill/>
                </a:uFill>
                <a:latin typeface="Montserrat"/>
                <a:ea typeface="Montserrat"/>
                <a:cs typeface="Montserrat"/>
                <a:sym typeface="Montserrat"/>
                <a:hlinkClick r:id="rId15">
                  <a:extLst>
                    <a:ext uri="{A12FA001-AC4F-418D-AE19-62706E023703}">
                      <ahyp:hlinkClr val="tx"/>
                    </a:ext>
                  </a:extLst>
                </a:hlinkClick>
              </a:rPr>
              <a:t>&gt;</a:t>
            </a:r>
            <a:endParaRPr b="1"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US" sz="1300">
                <a:solidFill>
                  <a:schemeClr val="dk1"/>
                </a:solidFill>
                <a:latin typeface="Montserrat"/>
                <a:ea typeface="Montserrat"/>
                <a:cs typeface="Montserrat"/>
                <a:sym typeface="Montserrat"/>
              </a:rPr>
              <a:t>video saturs</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300">
              <a:solidFill>
                <a:schemeClr val="dk1"/>
              </a:solidFill>
              <a:latin typeface="Montserrat"/>
              <a:ea typeface="Montserrat"/>
              <a:cs typeface="Montserrat"/>
              <a:sym typeface="Montserra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9" name="Shape 389"/>
        <p:cNvGrpSpPr/>
        <p:nvPr/>
      </p:nvGrpSpPr>
      <p:grpSpPr>
        <a:xfrm>
          <a:off x="0" y="0"/>
          <a:ext cx="0" cy="0"/>
          <a:chOff x="0" y="0"/>
          <a:chExt cx="0" cy="0"/>
        </a:xfrm>
      </p:grpSpPr>
      <p:sp>
        <p:nvSpPr>
          <p:cNvPr id="390" name="Google Shape;390;g123c2184c1e_0_235"/>
          <p:cNvSpPr txBox="1"/>
          <p:nvPr>
            <p:ph idx="11" type="ftr"/>
          </p:nvPr>
        </p:nvSpPr>
        <p:spPr>
          <a:xfrm>
            <a:off x="7612540" y="1079990"/>
            <a:ext cx="4114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FRONTEND mājaslapas izstrāde</a:t>
            </a:r>
            <a:endParaRPr/>
          </a:p>
        </p:txBody>
      </p:sp>
      <p:sp>
        <p:nvSpPr>
          <p:cNvPr id="391" name="Google Shape;391;g123c2184c1e_0_235"/>
          <p:cNvSpPr txBox="1"/>
          <p:nvPr>
            <p:ph idx="12" type="sldNum"/>
          </p:nvPr>
        </p:nvSpPr>
        <p:spPr>
          <a:xfrm>
            <a:off x="9321800" y="6421005"/>
            <a:ext cx="2743200" cy="3651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92" name="Google Shape;392;g123c2184c1e_0_235"/>
          <p:cNvSpPr txBox="1"/>
          <p:nvPr/>
        </p:nvSpPr>
        <p:spPr>
          <a:xfrm>
            <a:off x="744550" y="717900"/>
            <a:ext cx="8359200" cy="727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3200"/>
              <a:buFont typeface="Arial"/>
              <a:buNone/>
            </a:pPr>
            <a:r>
              <a:rPr lang="en-US" sz="3200">
                <a:solidFill>
                  <a:srgbClr val="297DC1"/>
                </a:solidFill>
                <a:latin typeface="Montserrat SemiBold"/>
                <a:ea typeface="Montserrat SemiBold"/>
                <a:cs typeface="Montserrat SemiBold"/>
                <a:sym typeface="Montserrat SemiBold"/>
              </a:rPr>
              <a:t>Link b</a:t>
            </a:r>
            <a:r>
              <a:rPr b="0" i="0" lang="en-US" sz="3200" u="none" cap="none" strike="noStrike">
                <a:solidFill>
                  <a:srgbClr val="297DC1"/>
                </a:solidFill>
                <a:latin typeface="Montserrat SemiBold"/>
                <a:ea typeface="Montserrat SemiBold"/>
                <a:cs typeface="Montserrat SemiBold"/>
                <a:sym typeface="Montserrat SemiBold"/>
              </a:rPr>
              <a:t>irkas</a:t>
            </a:r>
            <a:endParaRPr b="0" i="0" sz="2767" u="none" cap="none" strike="noStrike">
              <a:solidFill>
                <a:srgbClr val="297DC1"/>
              </a:solidFill>
              <a:latin typeface="Montserrat SemiBold"/>
              <a:ea typeface="Montserrat SemiBold"/>
              <a:cs typeface="Montserrat SemiBold"/>
              <a:sym typeface="Montserrat SemiBold"/>
            </a:endParaRPr>
          </a:p>
        </p:txBody>
      </p:sp>
      <p:sp>
        <p:nvSpPr>
          <p:cNvPr id="393" name="Google Shape;393;g123c2184c1e_0_235"/>
          <p:cNvSpPr txBox="1"/>
          <p:nvPr/>
        </p:nvSpPr>
        <p:spPr>
          <a:xfrm>
            <a:off x="743975" y="1609250"/>
            <a:ext cx="5024100" cy="456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US" sz="1300">
                <a:solidFill>
                  <a:schemeClr val="dk1"/>
                </a:solidFill>
                <a:uFill>
                  <a:noFill/>
                </a:uFill>
                <a:latin typeface="Montserrat"/>
                <a:ea typeface="Montserrat"/>
                <a:cs typeface="Montserrat"/>
                <a:sym typeface="Montserrat"/>
                <a:hlinkClick r:id="rId4">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5">
                  <a:extLst>
                    <a:ext uri="{A12FA001-AC4F-418D-AE19-62706E023703}">
                      <ahyp:hlinkClr val="tx"/>
                    </a:ext>
                  </a:extLst>
                </a:hlinkClick>
              </a:rPr>
              <a:t>a</a:t>
            </a:r>
            <a:r>
              <a:rPr b="1" lang="en-US" sz="1300">
                <a:solidFill>
                  <a:schemeClr val="dk1"/>
                </a:solidFill>
                <a:uFill>
                  <a:noFill/>
                </a:uFill>
                <a:latin typeface="Montserrat"/>
                <a:ea typeface="Montserrat"/>
                <a:cs typeface="Montserrat"/>
                <a:sym typeface="Montserrat"/>
                <a:hlinkClick r:id="rId6">
                  <a:extLst>
                    <a:ext uri="{A12FA001-AC4F-418D-AE19-62706E023703}">
                      <ahyp:hlinkClr val="tx"/>
                    </a:ext>
                  </a:extLst>
                </a:hlinkClick>
              </a:rPr>
              <a:t>&gt;</a:t>
            </a:r>
            <a:endParaRPr b="1"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US" sz="1300">
                <a:solidFill>
                  <a:schemeClr val="dk1"/>
                </a:solidFill>
                <a:latin typeface="Montserrat"/>
                <a:ea typeface="Montserrat"/>
                <a:cs typeface="Montserrat"/>
                <a:sym typeface="Montserrat"/>
              </a:rPr>
              <a:t>satur saiti uz interneta resursu - nu tajā pašā mājaslapā, kurā atrodās saite vai uz ārēju interneta resursu.</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b="1" lang="en-US" sz="1300">
                <a:solidFill>
                  <a:schemeClr val="dk1"/>
                </a:solidFill>
                <a:uFill>
                  <a:noFill/>
                </a:uFill>
                <a:latin typeface="Montserrat"/>
                <a:ea typeface="Montserrat"/>
                <a:cs typeface="Montserrat"/>
                <a:sym typeface="Montserrat"/>
                <a:hlinkClick r:id="rId7">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8">
                  <a:extLst>
                    <a:ext uri="{A12FA001-AC4F-418D-AE19-62706E023703}">
                      <ahyp:hlinkClr val="tx"/>
                    </a:ext>
                  </a:extLst>
                </a:hlinkClick>
              </a:rPr>
              <a:t>link</a:t>
            </a:r>
            <a:r>
              <a:rPr b="1" lang="en-US" sz="1300">
                <a:solidFill>
                  <a:schemeClr val="dk1"/>
                </a:solidFill>
                <a:uFill>
                  <a:noFill/>
                </a:uFill>
                <a:latin typeface="Montserrat"/>
                <a:ea typeface="Montserrat"/>
                <a:cs typeface="Montserrat"/>
                <a:sym typeface="Montserrat"/>
                <a:hlinkClick r:id="rId9">
                  <a:extLst>
                    <a:ext uri="{A12FA001-AC4F-418D-AE19-62706E023703}">
                      <ahyp:hlinkClr val="tx"/>
                    </a:ext>
                  </a:extLst>
                </a:hlinkClick>
              </a:rPr>
              <a:t>&gt;</a:t>
            </a:r>
            <a:endParaRPr b="1"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US" sz="1300">
                <a:solidFill>
                  <a:schemeClr val="dk1"/>
                </a:solidFill>
                <a:latin typeface="Montserrat"/>
                <a:ea typeface="Montserrat"/>
                <a:cs typeface="Montserrat"/>
                <a:sym typeface="Montserrat"/>
              </a:rPr>
              <a:t>nosaka HTML dokumenta saikni ar ārēju interneta resursu. Visbiežāk izmanto, lai ievietotu HTML dokumentā CSS failus vai fontus.</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b="1" lang="en-US" sz="1300">
                <a:solidFill>
                  <a:schemeClr val="dk1"/>
                </a:solidFill>
                <a:uFill>
                  <a:noFill/>
                </a:uFill>
                <a:latin typeface="Montserrat"/>
                <a:ea typeface="Montserrat"/>
                <a:cs typeface="Montserrat"/>
                <a:sym typeface="Montserrat"/>
                <a:hlinkClick r:id="rId10">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11">
                  <a:extLst>
                    <a:ext uri="{A12FA001-AC4F-418D-AE19-62706E023703}">
                      <ahyp:hlinkClr val="tx"/>
                    </a:ext>
                  </a:extLst>
                </a:hlinkClick>
              </a:rPr>
              <a:t>nav</a:t>
            </a:r>
            <a:r>
              <a:rPr b="1" lang="en-US" sz="1300">
                <a:solidFill>
                  <a:schemeClr val="dk1"/>
                </a:solidFill>
                <a:uFill>
                  <a:noFill/>
                </a:uFill>
                <a:latin typeface="Montserrat"/>
                <a:ea typeface="Montserrat"/>
                <a:cs typeface="Montserrat"/>
                <a:sym typeface="Montserrat"/>
                <a:hlinkClick r:id="rId12">
                  <a:extLst>
                    <a:ext uri="{A12FA001-AC4F-418D-AE19-62706E023703}">
                      <ahyp:hlinkClr val="tx"/>
                    </a:ext>
                  </a:extLst>
                </a:hlinkClick>
              </a:rPr>
              <a:t>&gt;</a:t>
            </a:r>
            <a:endParaRPr b="1"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US" sz="1300">
                <a:solidFill>
                  <a:schemeClr val="dk1"/>
                </a:solidFill>
                <a:latin typeface="Montserrat"/>
                <a:ea typeface="Montserrat"/>
                <a:cs typeface="Montserrat"/>
                <a:sym typeface="Montserrat"/>
              </a:rPr>
              <a:t>satur navigācijas HTML elementus, visbiežāk &lt;a&gt; saites, bet var izmantot arī semantisk iar citiem HTML elementiem, lai grupētu navigāciju.</a:t>
            </a:r>
            <a:endParaRPr sz="1150">
              <a:highlight>
                <a:srgbClr val="FFFFFF"/>
              </a:highlight>
              <a:latin typeface="Verdana"/>
              <a:ea typeface="Verdana"/>
              <a:cs typeface="Verdana"/>
              <a:sym typeface="Verdana"/>
            </a:endParaRPr>
          </a:p>
          <a:p>
            <a:pPr indent="0" lvl="0" marL="0" marR="0" rtl="0" algn="l">
              <a:lnSpc>
                <a:spcPct val="115000"/>
              </a:lnSpc>
              <a:spcBef>
                <a:spcPts val="0"/>
              </a:spcBef>
              <a:spcAft>
                <a:spcPts val="0"/>
              </a:spcAft>
              <a:buClr>
                <a:srgbClr val="000000"/>
              </a:buClr>
              <a:buSzPts val="1200"/>
              <a:buFont typeface="Arial"/>
              <a:buNone/>
            </a:pPr>
            <a:r>
              <a:t/>
            </a:r>
            <a:endParaRPr sz="1200">
              <a:solidFill>
                <a:srgbClr val="737373"/>
              </a:solidFil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73737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350"/>
              <a:buFont typeface="Arial"/>
              <a:buNone/>
            </a:pPr>
            <a:r>
              <a:t/>
            </a:r>
            <a:endParaRPr b="0" i="0" sz="1350" u="none" cap="none" strike="noStrike">
              <a:solidFill>
                <a:srgbClr val="73737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73737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73737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73737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73737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97" name="Shape 397"/>
        <p:cNvGrpSpPr/>
        <p:nvPr/>
      </p:nvGrpSpPr>
      <p:grpSpPr>
        <a:xfrm>
          <a:off x="0" y="0"/>
          <a:ext cx="0" cy="0"/>
          <a:chOff x="0" y="0"/>
          <a:chExt cx="0" cy="0"/>
        </a:xfrm>
      </p:grpSpPr>
      <p:sp>
        <p:nvSpPr>
          <p:cNvPr id="398" name="Google Shape;398;g123c2184c1e_0_242"/>
          <p:cNvSpPr txBox="1"/>
          <p:nvPr>
            <p:ph idx="11" type="ftr"/>
          </p:nvPr>
        </p:nvSpPr>
        <p:spPr>
          <a:xfrm>
            <a:off x="7612540" y="1079990"/>
            <a:ext cx="4114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FRONTEND mājaslapas izstrāde</a:t>
            </a:r>
            <a:endParaRPr/>
          </a:p>
        </p:txBody>
      </p:sp>
      <p:sp>
        <p:nvSpPr>
          <p:cNvPr id="399" name="Google Shape;399;g123c2184c1e_0_242"/>
          <p:cNvSpPr txBox="1"/>
          <p:nvPr>
            <p:ph idx="12" type="sldNum"/>
          </p:nvPr>
        </p:nvSpPr>
        <p:spPr>
          <a:xfrm>
            <a:off x="9321800" y="6421005"/>
            <a:ext cx="2743200" cy="3651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00" name="Google Shape;400;g123c2184c1e_0_242"/>
          <p:cNvSpPr txBox="1"/>
          <p:nvPr/>
        </p:nvSpPr>
        <p:spPr>
          <a:xfrm>
            <a:off x="744550" y="717900"/>
            <a:ext cx="8359200" cy="727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3200"/>
              <a:buFont typeface="Arial"/>
              <a:buNone/>
            </a:pPr>
            <a:r>
              <a:rPr lang="en-US" sz="3200">
                <a:solidFill>
                  <a:srgbClr val="297DC1"/>
                </a:solidFill>
                <a:latin typeface="Montserrat SemiBold"/>
                <a:ea typeface="Montserrat SemiBold"/>
                <a:cs typeface="Montserrat SemiBold"/>
                <a:sym typeface="Montserrat SemiBold"/>
              </a:rPr>
              <a:t>List b</a:t>
            </a:r>
            <a:r>
              <a:rPr b="0" i="0" lang="en-US" sz="3200" u="none" cap="none" strike="noStrike">
                <a:solidFill>
                  <a:srgbClr val="297DC1"/>
                </a:solidFill>
                <a:latin typeface="Montserrat SemiBold"/>
                <a:ea typeface="Montserrat SemiBold"/>
                <a:cs typeface="Montserrat SemiBold"/>
                <a:sym typeface="Montserrat SemiBold"/>
              </a:rPr>
              <a:t>irkas</a:t>
            </a:r>
            <a:endParaRPr b="0" i="0" sz="2767" u="none" cap="none" strike="noStrike">
              <a:solidFill>
                <a:srgbClr val="297DC1"/>
              </a:solidFill>
              <a:latin typeface="Montserrat SemiBold"/>
              <a:ea typeface="Montserrat SemiBold"/>
              <a:cs typeface="Montserrat SemiBold"/>
              <a:sym typeface="Montserrat SemiBold"/>
            </a:endParaRPr>
          </a:p>
        </p:txBody>
      </p:sp>
      <p:sp>
        <p:nvSpPr>
          <p:cNvPr id="401" name="Google Shape;401;g123c2184c1e_0_242"/>
          <p:cNvSpPr txBox="1"/>
          <p:nvPr/>
        </p:nvSpPr>
        <p:spPr>
          <a:xfrm>
            <a:off x="867750" y="1609250"/>
            <a:ext cx="5024100" cy="404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US" sz="1300">
                <a:solidFill>
                  <a:schemeClr val="dk1"/>
                </a:solidFill>
                <a:uFill>
                  <a:noFill/>
                </a:uFill>
                <a:latin typeface="Montserrat"/>
                <a:ea typeface="Montserrat"/>
                <a:cs typeface="Montserrat"/>
                <a:sym typeface="Montserrat"/>
                <a:hlinkClick r:id="rId4">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5">
                  <a:extLst>
                    <a:ext uri="{A12FA001-AC4F-418D-AE19-62706E023703}">
                      <ahyp:hlinkClr val="tx"/>
                    </a:ext>
                  </a:extLst>
                </a:hlinkClick>
              </a:rPr>
              <a:t>ul</a:t>
            </a:r>
            <a:r>
              <a:rPr b="1" lang="en-US" sz="1300">
                <a:solidFill>
                  <a:schemeClr val="dk1"/>
                </a:solidFill>
                <a:uFill>
                  <a:noFill/>
                </a:uFill>
                <a:latin typeface="Montserrat"/>
                <a:ea typeface="Montserrat"/>
                <a:cs typeface="Montserrat"/>
                <a:sym typeface="Montserrat"/>
                <a:hlinkClick r:id="rId6">
                  <a:extLst>
                    <a:ext uri="{A12FA001-AC4F-418D-AE19-62706E023703}">
                      <ahyp:hlinkClr val="tx"/>
                    </a:ext>
                  </a:extLst>
                </a:hlinkClick>
              </a:rPr>
              <a:t>&gt;</a:t>
            </a:r>
            <a:endParaRPr b="1"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US" sz="1300">
                <a:solidFill>
                  <a:schemeClr val="dk1"/>
                </a:solidFill>
                <a:latin typeface="Montserrat"/>
                <a:ea typeface="Montserrat"/>
                <a:cs typeface="Montserrat"/>
                <a:sym typeface="Montserrat"/>
              </a:rPr>
              <a:t>satur nenumurētus saraksta elementus</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b="1" lang="en-US" sz="1300">
                <a:solidFill>
                  <a:schemeClr val="dk1"/>
                </a:solidFill>
                <a:uFill>
                  <a:noFill/>
                </a:uFill>
                <a:latin typeface="Montserrat"/>
                <a:ea typeface="Montserrat"/>
                <a:cs typeface="Montserrat"/>
                <a:sym typeface="Montserrat"/>
                <a:hlinkClick r:id="rId7">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8">
                  <a:extLst>
                    <a:ext uri="{A12FA001-AC4F-418D-AE19-62706E023703}">
                      <ahyp:hlinkClr val="tx"/>
                    </a:ext>
                  </a:extLst>
                </a:hlinkClick>
              </a:rPr>
              <a:t>ol</a:t>
            </a:r>
            <a:r>
              <a:rPr b="1" lang="en-US" sz="1300">
                <a:solidFill>
                  <a:schemeClr val="dk1"/>
                </a:solidFill>
                <a:uFill>
                  <a:noFill/>
                </a:uFill>
                <a:latin typeface="Montserrat"/>
                <a:ea typeface="Montserrat"/>
                <a:cs typeface="Montserrat"/>
                <a:sym typeface="Montserrat"/>
                <a:hlinkClick r:id="rId9">
                  <a:extLst>
                    <a:ext uri="{A12FA001-AC4F-418D-AE19-62706E023703}">
                      <ahyp:hlinkClr val="tx"/>
                    </a:ext>
                  </a:extLst>
                </a:hlinkClick>
              </a:rPr>
              <a:t>&gt;</a:t>
            </a:r>
            <a:endParaRPr b="1"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US" sz="1300">
                <a:solidFill>
                  <a:schemeClr val="dk1"/>
                </a:solidFill>
                <a:latin typeface="Montserrat"/>
                <a:ea typeface="Montserrat"/>
                <a:cs typeface="Montserrat"/>
                <a:sym typeface="Montserrat"/>
              </a:rPr>
              <a:t>satur numurētus saraksta elementus</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b="1" lang="en-US" sz="1300">
                <a:solidFill>
                  <a:schemeClr val="dk1"/>
                </a:solidFill>
                <a:uFill>
                  <a:noFill/>
                </a:uFill>
                <a:latin typeface="Montserrat"/>
                <a:ea typeface="Montserrat"/>
                <a:cs typeface="Montserrat"/>
                <a:sym typeface="Montserrat"/>
                <a:hlinkClick r:id="rId10">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11">
                  <a:extLst>
                    <a:ext uri="{A12FA001-AC4F-418D-AE19-62706E023703}">
                      <ahyp:hlinkClr val="tx"/>
                    </a:ext>
                  </a:extLst>
                </a:hlinkClick>
              </a:rPr>
              <a:t>li</a:t>
            </a:r>
            <a:r>
              <a:rPr b="1" lang="en-US" sz="1300">
                <a:solidFill>
                  <a:schemeClr val="dk1"/>
                </a:solidFill>
                <a:uFill>
                  <a:noFill/>
                </a:uFill>
                <a:latin typeface="Montserrat"/>
                <a:ea typeface="Montserrat"/>
                <a:cs typeface="Montserrat"/>
                <a:sym typeface="Montserrat"/>
                <a:hlinkClick r:id="rId12">
                  <a:extLst>
                    <a:ext uri="{A12FA001-AC4F-418D-AE19-62706E023703}">
                      <ahyp:hlinkClr val="tx"/>
                    </a:ext>
                  </a:extLst>
                </a:hlinkClick>
              </a:rPr>
              <a:t>&gt;</a:t>
            </a:r>
            <a:endParaRPr b="1"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US" sz="1300">
                <a:solidFill>
                  <a:schemeClr val="dk1"/>
                </a:solidFill>
                <a:latin typeface="Montserrat"/>
                <a:ea typeface="Montserrat"/>
                <a:cs typeface="Montserrat"/>
                <a:sym typeface="Montserrat"/>
              </a:rPr>
              <a:t>saraksta elements</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b="1" lang="en-US" sz="1300">
                <a:solidFill>
                  <a:schemeClr val="dk1"/>
                </a:solidFill>
                <a:uFill>
                  <a:noFill/>
                </a:uFill>
                <a:latin typeface="Montserrat"/>
                <a:ea typeface="Montserrat"/>
                <a:cs typeface="Montserrat"/>
                <a:sym typeface="Montserrat"/>
                <a:hlinkClick r:id="rId13">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14">
                  <a:extLst>
                    <a:ext uri="{A12FA001-AC4F-418D-AE19-62706E023703}">
                      <ahyp:hlinkClr val="tx"/>
                    </a:ext>
                  </a:extLst>
                </a:hlinkClick>
              </a:rPr>
              <a:t>dl</a:t>
            </a:r>
            <a:r>
              <a:rPr b="1" lang="en-US" sz="1300">
                <a:solidFill>
                  <a:schemeClr val="dk1"/>
                </a:solidFill>
                <a:uFill>
                  <a:noFill/>
                </a:uFill>
                <a:latin typeface="Montserrat"/>
                <a:ea typeface="Montserrat"/>
                <a:cs typeface="Montserrat"/>
                <a:sym typeface="Montserrat"/>
                <a:hlinkClick r:id="rId15">
                  <a:extLst>
                    <a:ext uri="{A12FA001-AC4F-418D-AE19-62706E023703}">
                      <ahyp:hlinkClr val="tx"/>
                    </a:ext>
                  </a:extLst>
                </a:hlinkClick>
              </a:rPr>
              <a:t>&gt;</a:t>
            </a:r>
            <a:endParaRPr b="1"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US" sz="1300">
                <a:solidFill>
                  <a:schemeClr val="dk1"/>
                </a:solidFill>
                <a:latin typeface="Montserrat"/>
                <a:ea typeface="Montserrat"/>
                <a:cs typeface="Montserrat"/>
                <a:sym typeface="Montserrat"/>
              </a:rPr>
              <a:t>definīciju saraksts un paskaidrojumiem</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b="1" lang="en-US" sz="1300">
                <a:solidFill>
                  <a:schemeClr val="dk1"/>
                </a:solidFill>
                <a:uFill>
                  <a:noFill/>
                </a:uFill>
                <a:latin typeface="Montserrat"/>
                <a:ea typeface="Montserrat"/>
                <a:cs typeface="Montserrat"/>
                <a:sym typeface="Montserrat"/>
                <a:hlinkClick r:id="rId16">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17">
                  <a:extLst>
                    <a:ext uri="{A12FA001-AC4F-418D-AE19-62706E023703}">
                      <ahyp:hlinkClr val="tx"/>
                    </a:ext>
                  </a:extLst>
                </a:hlinkClick>
              </a:rPr>
              <a:t>dt</a:t>
            </a:r>
            <a:r>
              <a:rPr b="1" lang="en-US" sz="1300">
                <a:solidFill>
                  <a:schemeClr val="dk1"/>
                </a:solidFill>
                <a:uFill>
                  <a:noFill/>
                </a:uFill>
                <a:latin typeface="Montserrat"/>
                <a:ea typeface="Montserrat"/>
                <a:cs typeface="Montserrat"/>
                <a:sym typeface="Montserrat"/>
                <a:hlinkClick r:id="rId18">
                  <a:extLst>
                    <a:ext uri="{A12FA001-AC4F-418D-AE19-62706E023703}">
                      <ahyp:hlinkClr val="tx"/>
                    </a:ext>
                  </a:extLst>
                </a:hlinkClick>
              </a:rPr>
              <a:t>&gt;</a:t>
            </a:r>
            <a:endParaRPr b="1"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US" sz="1300">
                <a:solidFill>
                  <a:schemeClr val="dk1"/>
                </a:solidFill>
                <a:latin typeface="Montserrat"/>
                <a:ea typeface="Montserrat"/>
                <a:cs typeface="Montserrat"/>
                <a:sym typeface="Montserrat"/>
              </a:rPr>
              <a:t>definīciju saraksta termins</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b="1" lang="en-US" sz="1300">
                <a:solidFill>
                  <a:schemeClr val="dk1"/>
                </a:solidFill>
                <a:uFill>
                  <a:noFill/>
                </a:uFill>
                <a:latin typeface="Montserrat"/>
                <a:ea typeface="Montserrat"/>
                <a:cs typeface="Montserrat"/>
                <a:sym typeface="Montserrat"/>
                <a:hlinkClick r:id="rId19">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20">
                  <a:extLst>
                    <a:ext uri="{A12FA001-AC4F-418D-AE19-62706E023703}">
                      <ahyp:hlinkClr val="tx"/>
                    </a:ext>
                  </a:extLst>
                </a:hlinkClick>
              </a:rPr>
              <a:t>dd</a:t>
            </a:r>
            <a:r>
              <a:rPr b="1" lang="en-US" sz="1300">
                <a:solidFill>
                  <a:schemeClr val="dk1"/>
                </a:solidFill>
                <a:uFill>
                  <a:noFill/>
                </a:uFill>
                <a:latin typeface="Montserrat"/>
                <a:ea typeface="Montserrat"/>
                <a:cs typeface="Montserrat"/>
                <a:sym typeface="Montserrat"/>
                <a:hlinkClick r:id="rId21">
                  <a:extLst>
                    <a:ext uri="{A12FA001-AC4F-418D-AE19-62706E023703}">
                      <ahyp:hlinkClr val="tx"/>
                    </a:ext>
                  </a:extLst>
                </a:hlinkClick>
              </a:rPr>
              <a:t>&gt;</a:t>
            </a:r>
            <a:endParaRPr b="1"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US" sz="1300">
                <a:solidFill>
                  <a:schemeClr val="dk1"/>
                </a:solidFill>
                <a:latin typeface="Montserrat"/>
                <a:ea typeface="Montserrat"/>
                <a:cs typeface="Montserrat"/>
                <a:sym typeface="Montserrat"/>
              </a:rPr>
              <a:t>definīciju saraksta termina paskaidrojums</a:t>
            </a:r>
            <a:endParaRPr sz="1300">
              <a:solidFill>
                <a:schemeClr val="dk1"/>
              </a:solidFill>
              <a:latin typeface="Montserrat"/>
              <a:ea typeface="Montserrat"/>
              <a:cs typeface="Montserrat"/>
              <a:sym typeface="Montserrat"/>
            </a:endParaRPr>
          </a:p>
          <a:p>
            <a:pPr indent="0" lvl="0" marL="0" marR="0" rtl="0" algn="l">
              <a:lnSpc>
                <a:spcPct val="115000"/>
              </a:lnSpc>
              <a:spcBef>
                <a:spcPts val="1500"/>
              </a:spcBef>
              <a:spcAft>
                <a:spcPts val="1500"/>
              </a:spcAft>
              <a:buNone/>
            </a:pPr>
            <a:r>
              <a:t/>
            </a:r>
            <a:endParaRPr sz="1150">
              <a:highlight>
                <a:srgbClr val="FFFFFF"/>
              </a:highlight>
              <a:latin typeface="Verdana"/>
              <a:ea typeface="Verdana"/>
              <a:cs typeface="Verdana"/>
              <a:sym typeface="Verdana"/>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05" name="Shape 405"/>
        <p:cNvGrpSpPr/>
        <p:nvPr/>
      </p:nvGrpSpPr>
      <p:grpSpPr>
        <a:xfrm>
          <a:off x="0" y="0"/>
          <a:ext cx="0" cy="0"/>
          <a:chOff x="0" y="0"/>
          <a:chExt cx="0" cy="0"/>
        </a:xfrm>
      </p:grpSpPr>
      <p:sp>
        <p:nvSpPr>
          <p:cNvPr id="406" name="Google Shape;406;g123c2184c1e_0_249"/>
          <p:cNvSpPr txBox="1"/>
          <p:nvPr>
            <p:ph idx="11" type="ftr"/>
          </p:nvPr>
        </p:nvSpPr>
        <p:spPr>
          <a:xfrm>
            <a:off x="7612540" y="1079990"/>
            <a:ext cx="4114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FRONTEND mājaslapas izstrāde</a:t>
            </a:r>
            <a:endParaRPr/>
          </a:p>
        </p:txBody>
      </p:sp>
      <p:sp>
        <p:nvSpPr>
          <p:cNvPr id="407" name="Google Shape;407;g123c2184c1e_0_249"/>
          <p:cNvSpPr txBox="1"/>
          <p:nvPr>
            <p:ph idx="12" type="sldNum"/>
          </p:nvPr>
        </p:nvSpPr>
        <p:spPr>
          <a:xfrm>
            <a:off x="9321800" y="6421005"/>
            <a:ext cx="2743200" cy="3651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08" name="Google Shape;408;g123c2184c1e_0_249"/>
          <p:cNvSpPr txBox="1"/>
          <p:nvPr/>
        </p:nvSpPr>
        <p:spPr>
          <a:xfrm>
            <a:off x="744550" y="717900"/>
            <a:ext cx="8359200" cy="727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3200"/>
              <a:buFont typeface="Arial"/>
              <a:buNone/>
            </a:pPr>
            <a:r>
              <a:rPr lang="en-US" sz="3200">
                <a:solidFill>
                  <a:srgbClr val="297DC1"/>
                </a:solidFill>
                <a:latin typeface="Montserrat SemiBold"/>
                <a:ea typeface="Montserrat SemiBold"/>
                <a:cs typeface="Montserrat SemiBold"/>
                <a:sym typeface="Montserrat SemiBold"/>
              </a:rPr>
              <a:t>Tables b</a:t>
            </a:r>
            <a:r>
              <a:rPr b="0" i="0" lang="en-US" sz="3200" u="none" cap="none" strike="noStrike">
                <a:solidFill>
                  <a:srgbClr val="297DC1"/>
                </a:solidFill>
                <a:latin typeface="Montserrat SemiBold"/>
                <a:ea typeface="Montserrat SemiBold"/>
                <a:cs typeface="Montserrat SemiBold"/>
                <a:sym typeface="Montserrat SemiBold"/>
              </a:rPr>
              <a:t>irkas</a:t>
            </a:r>
            <a:endParaRPr b="0" i="0" sz="2767" u="none" cap="none" strike="noStrike">
              <a:solidFill>
                <a:srgbClr val="297DC1"/>
              </a:solidFill>
              <a:latin typeface="Montserrat SemiBold"/>
              <a:ea typeface="Montserrat SemiBold"/>
              <a:cs typeface="Montserrat SemiBold"/>
              <a:sym typeface="Montserrat SemiBold"/>
            </a:endParaRPr>
          </a:p>
        </p:txBody>
      </p:sp>
      <p:sp>
        <p:nvSpPr>
          <p:cNvPr id="409" name="Google Shape;409;g123c2184c1e_0_249"/>
          <p:cNvSpPr txBox="1"/>
          <p:nvPr/>
        </p:nvSpPr>
        <p:spPr>
          <a:xfrm>
            <a:off x="867750" y="1609250"/>
            <a:ext cx="5024100" cy="4094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US" sz="1300">
                <a:solidFill>
                  <a:schemeClr val="dk1"/>
                </a:solidFill>
                <a:uFill>
                  <a:noFill/>
                </a:uFill>
                <a:latin typeface="Montserrat"/>
                <a:ea typeface="Montserrat"/>
                <a:cs typeface="Montserrat"/>
                <a:sym typeface="Montserrat"/>
                <a:hlinkClick r:id="rId4">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5">
                  <a:extLst>
                    <a:ext uri="{A12FA001-AC4F-418D-AE19-62706E023703}">
                      <ahyp:hlinkClr val="tx"/>
                    </a:ext>
                  </a:extLst>
                </a:hlinkClick>
              </a:rPr>
              <a:t>table</a:t>
            </a:r>
            <a:r>
              <a:rPr b="1" lang="en-US" sz="1300">
                <a:solidFill>
                  <a:schemeClr val="dk1"/>
                </a:solidFill>
                <a:uFill>
                  <a:noFill/>
                </a:uFill>
                <a:latin typeface="Montserrat"/>
                <a:ea typeface="Montserrat"/>
                <a:cs typeface="Montserrat"/>
                <a:sym typeface="Montserrat"/>
                <a:hlinkClick r:id="rId6">
                  <a:extLst>
                    <a:ext uri="{A12FA001-AC4F-418D-AE19-62706E023703}">
                      <ahyp:hlinkClr val="tx"/>
                    </a:ext>
                  </a:extLst>
                </a:hlinkClick>
              </a:rPr>
              <a:t>&gt;</a:t>
            </a:r>
            <a:endParaRPr b="1"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US" sz="1300">
                <a:solidFill>
                  <a:schemeClr val="dk1"/>
                </a:solidFill>
                <a:latin typeface="Montserrat"/>
                <a:ea typeface="Montserrat"/>
                <a:cs typeface="Montserrat"/>
                <a:sym typeface="Montserrat"/>
              </a:rPr>
              <a:t>satur tabulas elementus</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b="1" lang="en-US" sz="1300">
                <a:solidFill>
                  <a:schemeClr val="dk1"/>
                </a:solidFill>
                <a:uFill>
                  <a:noFill/>
                </a:uFill>
                <a:latin typeface="Montserrat"/>
                <a:ea typeface="Montserrat"/>
                <a:cs typeface="Montserrat"/>
                <a:sym typeface="Montserrat"/>
                <a:hlinkClick r:id="rId7">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8">
                  <a:extLst>
                    <a:ext uri="{A12FA001-AC4F-418D-AE19-62706E023703}">
                      <ahyp:hlinkClr val="tx"/>
                    </a:ext>
                  </a:extLst>
                </a:hlinkClick>
              </a:rPr>
              <a:t>caption</a:t>
            </a:r>
            <a:r>
              <a:rPr b="1" lang="en-US" sz="1300">
                <a:solidFill>
                  <a:schemeClr val="dk1"/>
                </a:solidFill>
                <a:uFill>
                  <a:noFill/>
                </a:uFill>
                <a:latin typeface="Montserrat"/>
                <a:ea typeface="Montserrat"/>
                <a:cs typeface="Montserrat"/>
                <a:sym typeface="Montserrat"/>
                <a:hlinkClick r:id="rId9">
                  <a:extLst>
                    <a:ext uri="{A12FA001-AC4F-418D-AE19-62706E023703}">
                      <ahyp:hlinkClr val="tx"/>
                    </a:ext>
                  </a:extLst>
                </a:hlinkClick>
              </a:rPr>
              <a:t>&gt;</a:t>
            </a:r>
            <a:endParaRPr b="1"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US" sz="1300">
                <a:solidFill>
                  <a:schemeClr val="dk1"/>
                </a:solidFill>
                <a:latin typeface="Montserrat"/>
                <a:ea typeface="Montserrat"/>
                <a:cs typeface="Montserrat"/>
                <a:sym typeface="Montserrat"/>
              </a:rPr>
              <a:t>tabulas nosaukums</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b="1" lang="en-US" sz="1300">
                <a:solidFill>
                  <a:schemeClr val="dk1"/>
                </a:solidFill>
                <a:uFill>
                  <a:noFill/>
                </a:uFill>
                <a:latin typeface="Montserrat"/>
                <a:ea typeface="Montserrat"/>
                <a:cs typeface="Montserrat"/>
                <a:sym typeface="Montserrat"/>
                <a:hlinkClick r:id="rId10">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11">
                  <a:extLst>
                    <a:ext uri="{A12FA001-AC4F-418D-AE19-62706E023703}">
                      <ahyp:hlinkClr val="tx"/>
                    </a:ext>
                  </a:extLst>
                </a:hlinkClick>
              </a:rPr>
              <a:t>th</a:t>
            </a:r>
            <a:r>
              <a:rPr b="1" lang="en-US" sz="1300">
                <a:solidFill>
                  <a:schemeClr val="dk1"/>
                </a:solidFill>
                <a:uFill>
                  <a:noFill/>
                </a:uFill>
                <a:latin typeface="Montserrat"/>
                <a:ea typeface="Montserrat"/>
                <a:cs typeface="Montserrat"/>
                <a:sym typeface="Montserrat"/>
                <a:hlinkClick r:id="rId12">
                  <a:extLst>
                    <a:ext uri="{A12FA001-AC4F-418D-AE19-62706E023703}">
                      <ahyp:hlinkClr val="tx"/>
                    </a:ext>
                  </a:extLst>
                </a:hlinkClick>
              </a:rPr>
              <a:t>&gt;</a:t>
            </a:r>
            <a:endParaRPr b="1"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US" sz="1300">
                <a:solidFill>
                  <a:schemeClr val="dk1"/>
                </a:solidFill>
                <a:latin typeface="Montserrat"/>
                <a:ea typeface="Montserrat"/>
                <a:cs typeface="Montserrat"/>
                <a:sym typeface="Montserrat"/>
              </a:rPr>
              <a:t>tabulas galvene</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b="1" lang="en-US" sz="1300">
                <a:solidFill>
                  <a:schemeClr val="dk1"/>
                </a:solidFill>
                <a:uFill>
                  <a:noFill/>
                </a:uFill>
                <a:latin typeface="Montserrat"/>
                <a:ea typeface="Montserrat"/>
                <a:cs typeface="Montserrat"/>
                <a:sym typeface="Montserrat"/>
                <a:hlinkClick r:id="rId13">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14">
                  <a:extLst>
                    <a:ext uri="{A12FA001-AC4F-418D-AE19-62706E023703}">
                      <ahyp:hlinkClr val="tx"/>
                    </a:ext>
                  </a:extLst>
                </a:hlinkClick>
              </a:rPr>
              <a:t>tr</a:t>
            </a:r>
            <a:r>
              <a:rPr b="1" lang="en-US" sz="1300">
                <a:solidFill>
                  <a:schemeClr val="dk1"/>
                </a:solidFill>
                <a:uFill>
                  <a:noFill/>
                </a:uFill>
                <a:latin typeface="Montserrat"/>
                <a:ea typeface="Montserrat"/>
                <a:cs typeface="Montserrat"/>
                <a:sym typeface="Montserrat"/>
                <a:hlinkClick r:id="rId15">
                  <a:extLst>
                    <a:ext uri="{A12FA001-AC4F-418D-AE19-62706E023703}">
                      <ahyp:hlinkClr val="tx"/>
                    </a:ext>
                  </a:extLst>
                </a:hlinkClick>
              </a:rPr>
              <a:t>&gt;</a:t>
            </a:r>
            <a:endParaRPr b="1"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US" sz="1300">
                <a:solidFill>
                  <a:schemeClr val="dk1"/>
                </a:solidFill>
                <a:latin typeface="Montserrat"/>
                <a:ea typeface="Montserrat"/>
                <a:cs typeface="Montserrat"/>
                <a:sym typeface="Montserrat"/>
              </a:rPr>
              <a:t>tabulas rinda</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b="1" lang="en-US" sz="1300">
                <a:solidFill>
                  <a:schemeClr val="dk1"/>
                </a:solidFill>
                <a:uFill>
                  <a:noFill/>
                </a:uFill>
                <a:latin typeface="Montserrat"/>
                <a:ea typeface="Montserrat"/>
                <a:cs typeface="Montserrat"/>
                <a:sym typeface="Montserrat"/>
                <a:hlinkClick r:id="rId16">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17">
                  <a:extLst>
                    <a:ext uri="{A12FA001-AC4F-418D-AE19-62706E023703}">
                      <ahyp:hlinkClr val="tx"/>
                    </a:ext>
                  </a:extLst>
                </a:hlinkClick>
              </a:rPr>
              <a:t>td</a:t>
            </a:r>
            <a:r>
              <a:rPr b="1" lang="en-US" sz="1300">
                <a:solidFill>
                  <a:schemeClr val="dk1"/>
                </a:solidFill>
                <a:uFill>
                  <a:noFill/>
                </a:uFill>
                <a:latin typeface="Montserrat"/>
                <a:ea typeface="Montserrat"/>
                <a:cs typeface="Montserrat"/>
                <a:sym typeface="Montserrat"/>
                <a:hlinkClick r:id="rId18">
                  <a:extLst>
                    <a:ext uri="{A12FA001-AC4F-418D-AE19-62706E023703}">
                      <ahyp:hlinkClr val="tx"/>
                    </a:ext>
                  </a:extLst>
                </a:hlinkClick>
              </a:rPr>
              <a:t>&gt;</a:t>
            </a:r>
            <a:endParaRPr b="1"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US" sz="1300">
                <a:solidFill>
                  <a:schemeClr val="dk1"/>
                </a:solidFill>
                <a:latin typeface="Montserrat"/>
                <a:ea typeface="Montserrat"/>
                <a:cs typeface="Montserrat"/>
                <a:sym typeface="Montserrat"/>
              </a:rPr>
              <a:t>tabulas lauks</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b="1" lang="en-US" sz="1300">
                <a:solidFill>
                  <a:schemeClr val="dk1"/>
                </a:solidFill>
                <a:uFill>
                  <a:noFill/>
                </a:uFill>
                <a:latin typeface="Montserrat"/>
                <a:ea typeface="Montserrat"/>
                <a:cs typeface="Montserrat"/>
                <a:sym typeface="Montserrat"/>
                <a:hlinkClick r:id="rId19">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20">
                  <a:extLst>
                    <a:ext uri="{A12FA001-AC4F-418D-AE19-62706E023703}">
                      <ahyp:hlinkClr val="tx"/>
                    </a:ext>
                  </a:extLst>
                </a:hlinkClick>
              </a:rPr>
              <a:t>thead</a:t>
            </a:r>
            <a:r>
              <a:rPr b="1" lang="en-US" sz="1300">
                <a:solidFill>
                  <a:schemeClr val="dk1"/>
                </a:solidFill>
                <a:uFill>
                  <a:noFill/>
                </a:uFill>
                <a:latin typeface="Montserrat"/>
                <a:ea typeface="Montserrat"/>
                <a:cs typeface="Montserrat"/>
                <a:sym typeface="Montserrat"/>
                <a:hlinkClick r:id="rId21">
                  <a:extLst>
                    <a:ext uri="{A12FA001-AC4F-418D-AE19-62706E023703}">
                      <ahyp:hlinkClr val="tx"/>
                    </a:ext>
                  </a:extLst>
                </a:hlinkClick>
              </a:rPr>
              <a:t>&gt;</a:t>
            </a:r>
            <a:endParaRPr b="1"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US" sz="1300">
                <a:solidFill>
                  <a:schemeClr val="dk1"/>
                </a:solidFill>
                <a:latin typeface="Montserrat"/>
                <a:ea typeface="Montserrat"/>
                <a:cs typeface="Montserrat"/>
                <a:sym typeface="Montserrat"/>
              </a:rPr>
              <a:t>grupē tabulas galvenes</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Roboto"/>
              <a:ea typeface="Roboto"/>
              <a:cs typeface="Roboto"/>
              <a:sym typeface="Roboto"/>
            </a:endParaRPr>
          </a:p>
        </p:txBody>
      </p:sp>
      <p:sp>
        <p:nvSpPr>
          <p:cNvPr id="410" name="Google Shape;410;g123c2184c1e_0_249"/>
          <p:cNvSpPr txBox="1"/>
          <p:nvPr/>
        </p:nvSpPr>
        <p:spPr>
          <a:xfrm>
            <a:off x="5891850" y="1609250"/>
            <a:ext cx="4263600" cy="264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300">
                <a:solidFill>
                  <a:schemeClr val="dk1"/>
                </a:solidFill>
                <a:uFill>
                  <a:noFill/>
                </a:uFill>
                <a:latin typeface="Montserrat"/>
                <a:ea typeface="Montserrat"/>
                <a:cs typeface="Montserrat"/>
                <a:sym typeface="Montserrat"/>
                <a:hlinkClick r:id="rId22">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23">
                  <a:extLst>
                    <a:ext uri="{A12FA001-AC4F-418D-AE19-62706E023703}">
                      <ahyp:hlinkClr val="tx"/>
                    </a:ext>
                  </a:extLst>
                </a:hlinkClick>
              </a:rPr>
              <a:t>tbody</a:t>
            </a:r>
            <a:r>
              <a:rPr b="1" lang="en-US" sz="1300">
                <a:solidFill>
                  <a:schemeClr val="dk1"/>
                </a:solidFill>
                <a:uFill>
                  <a:noFill/>
                </a:uFill>
                <a:latin typeface="Montserrat"/>
                <a:ea typeface="Montserrat"/>
                <a:cs typeface="Montserrat"/>
                <a:sym typeface="Montserrat"/>
                <a:hlinkClick r:id="rId24">
                  <a:extLst>
                    <a:ext uri="{A12FA001-AC4F-418D-AE19-62706E023703}">
                      <ahyp:hlinkClr val="tx"/>
                    </a:ext>
                  </a:extLst>
                </a:hlinkClick>
              </a:rPr>
              <a:t>&gt;</a:t>
            </a:r>
            <a:endParaRPr b="1" sz="1300">
              <a:solidFill>
                <a:schemeClr val="dk1"/>
              </a:solidFill>
              <a:latin typeface="Montserrat"/>
              <a:ea typeface="Montserrat"/>
              <a:cs typeface="Montserrat"/>
              <a:sym typeface="Montserrat"/>
            </a:endParaRPr>
          </a:p>
          <a:p>
            <a:pPr indent="0" lvl="0" marL="0" rtl="0" algn="l">
              <a:spcBef>
                <a:spcPts val="0"/>
              </a:spcBef>
              <a:spcAft>
                <a:spcPts val="0"/>
              </a:spcAft>
              <a:buNone/>
            </a:pPr>
            <a:r>
              <a:rPr lang="en-US" sz="1300">
                <a:solidFill>
                  <a:schemeClr val="dk1"/>
                </a:solidFill>
                <a:latin typeface="Montserrat"/>
                <a:ea typeface="Montserrat"/>
                <a:cs typeface="Montserrat"/>
                <a:sym typeface="Montserrat"/>
              </a:rPr>
              <a:t>grupē tabulas saturu</a:t>
            </a:r>
            <a:endParaRPr sz="13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3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US" sz="1300">
                <a:solidFill>
                  <a:schemeClr val="dk1"/>
                </a:solidFill>
                <a:uFill>
                  <a:noFill/>
                </a:uFill>
                <a:latin typeface="Montserrat"/>
                <a:ea typeface="Montserrat"/>
                <a:cs typeface="Montserrat"/>
                <a:sym typeface="Montserrat"/>
                <a:hlinkClick r:id="rId25">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26">
                  <a:extLst>
                    <a:ext uri="{A12FA001-AC4F-418D-AE19-62706E023703}">
                      <ahyp:hlinkClr val="tx"/>
                    </a:ext>
                  </a:extLst>
                </a:hlinkClick>
              </a:rPr>
              <a:t>tfoot</a:t>
            </a:r>
            <a:r>
              <a:rPr b="1" lang="en-US" sz="1300">
                <a:solidFill>
                  <a:schemeClr val="dk1"/>
                </a:solidFill>
                <a:uFill>
                  <a:noFill/>
                </a:uFill>
                <a:latin typeface="Montserrat"/>
                <a:ea typeface="Montserrat"/>
                <a:cs typeface="Montserrat"/>
                <a:sym typeface="Montserrat"/>
                <a:hlinkClick r:id="rId27">
                  <a:extLst>
                    <a:ext uri="{A12FA001-AC4F-418D-AE19-62706E023703}">
                      <ahyp:hlinkClr val="tx"/>
                    </a:ext>
                  </a:extLst>
                </a:hlinkClick>
              </a:rPr>
              <a:t>&gt;</a:t>
            </a:r>
            <a:endParaRPr b="1" sz="1300">
              <a:solidFill>
                <a:schemeClr val="dk1"/>
              </a:solidFill>
              <a:latin typeface="Montserrat"/>
              <a:ea typeface="Montserrat"/>
              <a:cs typeface="Montserrat"/>
              <a:sym typeface="Montserrat"/>
            </a:endParaRPr>
          </a:p>
          <a:p>
            <a:pPr indent="0" lvl="0" marL="0" rtl="0" algn="l">
              <a:spcBef>
                <a:spcPts val="0"/>
              </a:spcBef>
              <a:spcAft>
                <a:spcPts val="0"/>
              </a:spcAft>
              <a:buNone/>
            </a:pPr>
            <a:r>
              <a:rPr lang="en-US" sz="1300">
                <a:solidFill>
                  <a:schemeClr val="dk1"/>
                </a:solidFill>
                <a:latin typeface="Montserrat"/>
                <a:ea typeface="Montserrat"/>
                <a:cs typeface="Montserrat"/>
                <a:sym typeface="Montserrat"/>
              </a:rPr>
              <a:t>grupē tabulas </a:t>
            </a:r>
            <a:r>
              <a:rPr i="1" lang="en-US" sz="1300">
                <a:solidFill>
                  <a:schemeClr val="dk1"/>
                </a:solidFill>
                <a:latin typeface="Montserrat"/>
                <a:ea typeface="Montserrat"/>
                <a:cs typeface="Montserrat"/>
                <a:sym typeface="Montserrat"/>
              </a:rPr>
              <a:t>footer</a:t>
            </a:r>
            <a:endParaRPr sz="13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3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US" sz="1300">
                <a:solidFill>
                  <a:schemeClr val="dk1"/>
                </a:solidFill>
                <a:uFill>
                  <a:noFill/>
                </a:uFill>
                <a:latin typeface="Montserrat"/>
                <a:ea typeface="Montserrat"/>
                <a:cs typeface="Montserrat"/>
                <a:sym typeface="Montserrat"/>
                <a:hlinkClick r:id="rId28">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29">
                  <a:extLst>
                    <a:ext uri="{A12FA001-AC4F-418D-AE19-62706E023703}">
                      <ahyp:hlinkClr val="tx"/>
                    </a:ext>
                  </a:extLst>
                </a:hlinkClick>
              </a:rPr>
              <a:t>col</a:t>
            </a:r>
            <a:r>
              <a:rPr b="1" lang="en-US" sz="1300">
                <a:solidFill>
                  <a:schemeClr val="dk1"/>
                </a:solidFill>
                <a:uFill>
                  <a:noFill/>
                </a:uFill>
                <a:latin typeface="Montserrat"/>
                <a:ea typeface="Montserrat"/>
                <a:cs typeface="Montserrat"/>
                <a:sym typeface="Montserrat"/>
                <a:hlinkClick r:id="rId30">
                  <a:extLst>
                    <a:ext uri="{A12FA001-AC4F-418D-AE19-62706E023703}">
                      <ahyp:hlinkClr val="tx"/>
                    </a:ext>
                  </a:extLst>
                </a:hlinkClick>
              </a:rPr>
              <a:t>&gt;</a:t>
            </a:r>
            <a:endParaRPr b="1" sz="1300">
              <a:solidFill>
                <a:schemeClr val="dk1"/>
              </a:solidFill>
              <a:latin typeface="Montserrat"/>
              <a:ea typeface="Montserrat"/>
              <a:cs typeface="Montserrat"/>
              <a:sym typeface="Montserrat"/>
            </a:endParaRPr>
          </a:p>
          <a:p>
            <a:pPr indent="0" lvl="0" marL="0" rtl="0" algn="l">
              <a:spcBef>
                <a:spcPts val="0"/>
              </a:spcBef>
              <a:spcAft>
                <a:spcPts val="0"/>
              </a:spcAft>
              <a:buNone/>
            </a:pPr>
            <a:r>
              <a:rPr lang="en-US" sz="1300">
                <a:solidFill>
                  <a:schemeClr val="dk1"/>
                </a:solidFill>
                <a:latin typeface="Montserrat"/>
                <a:ea typeface="Montserrat"/>
                <a:cs typeface="Montserrat"/>
                <a:sym typeface="Montserrat"/>
              </a:rPr>
              <a:t>grupē un formatē tabulas aturu kolonā&lt;colgroup&gt; element</a:t>
            </a:r>
            <a:endParaRPr sz="13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3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US" sz="1300">
                <a:solidFill>
                  <a:schemeClr val="dk1"/>
                </a:solidFill>
                <a:uFill>
                  <a:noFill/>
                </a:uFill>
                <a:latin typeface="Montserrat"/>
                <a:ea typeface="Montserrat"/>
                <a:cs typeface="Montserrat"/>
                <a:sym typeface="Montserrat"/>
                <a:hlinkClick r:id="rId31">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32">
                  <a:extLst>
                    <a:ext uri="{A12FA001-AC4F-418D-AE19-62706E023703}">
                      <ahyp:hlinkClr val="tx"/>
                    </a:ext>
                  </a:extLst>
                </a:hlinkClick>
              </a:rPr>
              <a:t>colgroup</a:t>
            </a:r>
            <a:r>
              <a:rPr b="1" lang="en-US" sz="1300">
                <a:solidFill>
                  <a:schemeClr val="dk1"/>
                </a:solidFill>
                <a:uFill>
                  <a:noFill/>
                </a:uFill>
                <a:latin typeface="Montserrat"/>
                <a:ea typeface="Montserrat"/>
                <a:cs typeface="Montserrat"/>
                <a:sym typeface="Montserrat"/>
                <a:hlinkClick r:id="rId33">
                  <a:extLst>
                    <a:ext uri="{A12FA001-AC4F-418D-AE19-62706E023703}">
                      <ahyp:hlinkClr val="tx"/>
                    </a:ext>
                  </a:extLst>
                </a:hlinkClick>
              </a:rPr>
              <a:t>&gt;</a:t>
            </a:r>
            <a:endParaRPr b="1" sz="1300">
              <a:solidFill>
                <a:schemeClr val="dk1"/>
              </a:solidFill>
              <a:latin typeface="Montserrat"/>
              <a:ea typeface="Montserrat"/>
              <a:cs typeface="Montserrat"/>
              <a:sym typeface="Montserrat"/>
            </a:endParaRPr>
          </a:p>
          <a:p>
            <a:pPr indent="0" lvl="0" marL="0" rtl="0" algn="l">
              <a:spcBef>
                <a:spcPts val="0"/>
              </a:spcBef>
              <a:spcAft>
                <a:spcPts val="0"/>
              </a:spcAft>
              <a:buNone/>
            </a:pPr>
            <a:r>
              <a:rPr lang="en-US" sz="1300">
                <a:solidFill>
                  <a:schemeClr val="dk1"/>
                </a:solidFill>
                <a:latin typeface="Montserrat"/>
                <a:ea typeface="Montserrat"/>
                <a:cs typeface="Montserrat"/>
                <a:sym typeface="Montserrat"/>
              </a:rPr>
              <a:t>grupē tabulas kolonas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3" name="Shape 83"/>
        <p:cNvGrpSpPr/>
        <p:nvPr/>
      </p:nvGrpSpPr>
      <p:grpSpPr>
        <a:xfrm>
          <a:off x="0" y="0"/>
          <a:ext cx="0" cy="0"/>
          <a:chOff x="0" y="0"/>
          <a:chExt cx="0" cy="0"/>
        </a:xfrm>
      </p:grpSpPr>
      <p:sp>
        <p:nvSpPr>
          <p:cNvPr id="84" name="Google Shape;84;g123c2184c1e_0_10"/>
          <p:cNvSpPr txBox="1"/>
          <p:nvPr>
            <p:ph idx="11" type="ftr"/>
          </p:nvPr>
        </p:nvSpPr>
        <p:spPr>
          <a:xfrm>
            <a:off x="7612539" y="1079990"/>
            <a:ext cx="4114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FRONTEND mājaslapas izstrāde</a:t>
            </a:r>
            <a:endParaRPr/>
          </a:p>
        </p:txBody>
      </p:sp>
      <p:sp>
        <p:nvSpPr>
          <p:cNvPr id="85" name="Google Shape;85;g123c2184c1e_0_10"/>
          <p:cNvSpPr txBox="1"/>
          <p:nvPr>
            <p:ph idx="12" type="sldNum"/>
          </p:nvPr>
        </p:nvSpPr>
        <p:spPr>
          <a:xfrm>
            <a:off x="9321800" y="6421005"/>
            <a:ext cx="2743200" cy="3651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86" name="Google Shape;86;g123c2184c1e_0_10"/>
          <p:cNvSpPr txBox="1"/>
          <p:nvPr/>
        </p:nvSpPr>
        <p:spPr>
          <a:xfrm>
            <a:off x="6574451" y="3229650"/>
            <a:ext cx="5244900" cy="727200"/>
          </a:xfrm>
          <a:prstGeom prst="rect">
            <a:avLst/>
          </a:prstGeom>
          <a:noFill/>
          <a:ln>
            <a:noFill/>
          </a:ln>
        </p:spPr>
        <p:txBody>
          <a:bodyPr anchorCtr="0" anchor="ctr" bIns="45700" lIns="91425" spcFirstLastPara="1" rIns="91425" wrap="square" tIns="45700">
            <a:normAutofit fontScale="85000" lnSpcReduction="20000"/>
          </a:bodyPr>
          <a:lstStyle/>
          <a:p>
            <a:pPr indent="0" lvl="0" marL="0" marR="0" rtl="0" algn="l">
              <a:lnSpc>
                <a:spcPct val="90000"/>
              </a:lnSpc>
              <a:spcBef>
                <a:spcPts val="0"/>
              </a:spcBef>
              <a:spcAft>
                <a:spcPts val="0"/>
              </a:spcAft>
              <a:buClr>
                <a:srgbClr val="000000"/>
              </a:buClr>
              <a:buSzPct val="100000"/>
              <a:buFont typeface="Arial"/>
              <a:buNone/>
            </a:pPr>
            <a:r>
              <a:rPr b="0" i="0" lang="en-US" sz="3200" u="none" cap="none" strike="noStrike">
                <a:solidFill>
                  <a:schemeClr val="accent1"/>
                </a:solidFill>
                <a:latin typeface="Montserrat SemiBold"/>
                <a:ea typeface="Montserrat SemiBold"/>
                <a:cs typeface="Montserrat SemiBold"/>
                <a:sym typeface="Montserrat SemiBold"/>
              </a:rPr>
              <a:t>HTML vēsture</a:t>
            </a:r>
            <a:endParaRPr b="0" i="0" sz="3200" u="none" cap="none" strike="noStrike">
              <a:solidFill>
                <a:schemeClr val="accent1"/>
              </a:solidFill>
              <a:latin typeface="Montserrat SemiBold"/>
              <a:ea typeface="Montserrat SemiBold"/>
              <a:cs typeface="Montserrat SemiBold"/>
              <a:sym typeface="Montserrat SemiBold"/>
            </a:endParaRPr>
          </a:p>
          <a:p>
            <a:pPr indent="0" lvl="0" marL="0" marR="0" rtl="0" algn="l">
              <a:lnSpc>
                <a:spcPct val="90000"/>
              </a:lnSpc>
              <a:spcBef>
                <a:spcPts val="0"/>
              </a:spcBef>
              <a:spcAft>
                <a:spcPts val="0"/>
              </a:spcAft>
              <a:buClr>
                <a:srgbClr val="000000"/>
              </a:buClr>
              <a:buSzPct val="115624"/>
              <a:buFont typeface="Arial"/>
              <a:buNone/>
            </a:pPr>
            <a:r>
              <a:rPr b="0" i="0" lang="en-US" sz="2767" u="none" cap="none" strike="noStrike">
                <a:solidFill>
                  <a:schemeClr val="accent1"/>
                </a:solidFill>
                <a:latin typeface="Montserrat SemiBold"/>
                <a:ea typeface="Montserrat SemiBold"/>
                <a:cs typeface="Montserrat SemiBold"/>
                <a:sym typeface="Montserrat SemiBold"/>
              </a:rPr>
              <a:t>(</a:t>
            </a:r>
            <a:r>
              <a:rPr b="0" i="1" lang="en-US" sz="2767" u="none" cap="none" strike="noStrike">
                <a:solidFill>
                  <a:schemeClr val="accent1"/>
                </a:solidFill>
                <a:latin typeface="Montserrat SemiBold"/>
                <a:ea typeface="Montserrat SemiBold"/>
                <a:cs typeface="Montserrat SemiBold"/>
                <a:sym typeface="Montserrat SemiBold"/>
              </a:rPr>
              <a:t>Hyper Text Markup Language</a:t>
            </a:r>
            <a:r>
              <a:rPr b="0" i="0" lang="en-US" sz="2767" u="none" cap="none" strike="noStrike">
                <a:solidFill>
                  <a:schemeClr val="accent1"/>
                </a:solidFill>
                <a:latin typeface="Montserrat SemiBold"/>
                <a:ea typeface="Montserrat SemiBold"/>
                <a:cs typeface="Montserrat SemiBold"/>
                <a:sym typeface="Montserrat SemiBold"/>
              </a:rPr>
              <a:t>) </a:t>
            </a:r>
            <a:endParaRPr b="0" i="0" sz="3200" u="none" cap="none" strike="noStrike">
              <a:solidFill>
                <a:schemeClr val="accent1"/>
              </a:solidFill>
              <a:latin typeface="Montserrat SemiBold"/>
              <a:ea typeface="Montserrat SemiBold"/>
              <a:cs typeface="Montserrat SemiBold"/>
              <a:sym typeface="Montserrat SemiBold"/>
            </a:endParaRPr>
          </a:p>
        </p:txBody>
      </p:sp>
      <p:pic>
        <p:nvPicPr>
          <p:cNvPr id="87" name="Google Shape;87;g123c2184c1e_0_10"/>
          <p:cNvPicPr preferRelativeResize="0"/>
          <p:nvPr/>
        </p:nvPicPr>
        <p:blipFill rotWithShape="1">
          <a:blip r:embed="rId4">
            <a:alphaModFix/>
          </a:blip>
          <a:srcRect b="0" l="0" r="0" t="0"/>
          <a:stretch/>
        </p:blipFill>
        <p:spPr>
          <a:xfrm>
            <a:off x="1371600" y="2352375"/>
            <a:ext cx="2481750" cy="2481750"/>
          </a:xfrm>
          <a:prstGeom prst="rect">
            <a:avLst/>
          </a:prstGeom>
          <a:noFill/>
          <a:ln>
            <a:noFill/>
          </a:ln>
        </p:spPr>
      </p:pic>
      <p:pic>
        <p:nvPicPr>
          <p:cNvPr id="88" name="Google Shape;88;g123c2184c1e_0_10"/>
          <p:cNvPicPr preferRelativeResize="0"/>
          <p:nvPr/>
        </p:nvPicPr>
        <p:blipFill rotWithShape="1">
          <a:blip r:embed="rId5">
            <a:alphaModFix/>
          </a:blip>
          <a:srcRect b="13050" l="0" r="0" t="0"/>
          <a:stretch/>
        </p:blipFill>
        <p:spPr>
          <a:xfrm>
            <a:off x="9040600" y="0"/>
            <a:ext cx="3136075" cy="10781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14" name="Shape 414"/>
        <p:cNvGrpSpPr/>
        <p:nvPr/>
      </p:nvGrpSpPr>
      <p:grpSpPr>
        <a:xfrm>
          <a:off x="0" y="0"/>
          <a:ext cx="0" cy="0"/>
          <a:chOff x="0" y="0"/>
          <a:chExt cx="0" cy="0"/>
        </a:xfrm>
      </p:grpSpPr>
      <p:sp>
        <p:nvSpPr>
          <p:cNvPr id="415" name="Google Shape;415;g123c9085719_0_42"/>
          <p:cNvSpPr txBox="1"/>
          <p:nvPr>
            <p:ph idx="11" type="ftr"/>
          </p:nvPr>
        </p:nvSpPr>
        <p:spPr>
          <a:xfrm>
            <a:off x="7612540" y="1079990"/>
            <a:ext cx="4114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FRONTEND mājaslapas izstrāde</a:t>
            </a:r>
            <a:endParaRPr/>
          </a:p>
        </p:txBody>
      </p:sp>
      <p:sp>
        <p:nvSpPr>
          <p:cNvPr id="416" name="Google Shape;416;g123c9085719_0_42"/>
          <p:cNvSpPr txBox="1"/>
          <p:nvPr>
            <p:ph idx="12" type="sldNum"/>
          </p:nvPr>
        </p:nvSpPr>
        <p:spPr>
          <a:xfrm>
            <a:off x="9321800" y="6421005"/>
            <a:ext cx="2743200" cy="3651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17" name="Google Shape;417;g123c9085719_0_42"/>
          <p:cNvSpPr txBox="1"/>
          <p:nvPr/>
        </p:nvSpPr>
        <p:spPr>
          <a:xfrm>
            <a:off x="744550" y="717900"/>
            <a:ext cx="8359200" cy="727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3200"/>
              <a:buFont typeface="Arial"/>
              <a:buNone/>
            </a:pPr>
            <a:r>
              <a:rPr lang="en-US" sz="3200">
                <a:solidFill>
                  <a:srgbClr val="297DC1"/>
                </a:solidFill>
                <a:latin typeface="Montserrat SemiBold"/>
                <a:ea typeface="Montserrat SemiBold"/>
                <a:cs typeface="Montserrat SemiBold"/>
                <a:sym typeface="Montserrat SemiBold"/>
              </a:rPr>
              <a:t>Styles un semantics</a:t>
            </a:r>
            <a:r>
              <a:rPr lang="en-US" sz="3200">
                <a:solidFill>
                  <a:srgbClr val="297DC1"/>
                </a:solidFill>
                <a:latin typeface="Montserrat SemiBold"/>
                <a:ea typeface="Montserrat SemiBold"/>
                <a:cs typeface="Montserrat SemiBold"/>
                <a:sym typeface="Montserrat SemiBold"/>
              </a:rPr>
              <a:t> b</a:t>
            </a:r>
            <a:r>
              <a:rPr b="0" i="0" lang="en-US" sz="3200" u="none" cap="none" strike="noStrike">
                <a:solidFill>
                  <a:srgbClr val="297DC1"/>
                </a:solidFill>
                <a:latin typeface="Montserrat SemiBold"/>
                <a:ea typeface="Montserrat SemiBold"/>
                <a:cs typeface="Montserrat SemiBold"/>
                <a:sym typeface="Montserrat SemiBold"/>
              </a:rPr>
              <a:t>irkas</a:t>
            </a:r>
            <a:endParaRPr b="0" i="0" sz="2767" u="none" cap="none" strike="noStrike">
              <a:solidFill>
                <a:srgbClr val="297DC1"/>
              </a:solidFill>
              <a:latin typeface="Montserrat SemiBold"/>
              <a:ea typeface="Montserrat SemiBold"/>
              <a:cs typeface="Montserrat SemiBold"/>
              <a:sym typeface="Montserrat SemiBold"/>
            </a:endParaRPr>
          </a:p>
        </p:txBody>
      </p:sp>
      <p:sp>
        <p:nvSpPr>
          <p:cNvPr id="418" name="Google Shape;418;g123c9085719_0_42"/>
          <p:cNvSpPr txBox="1"/>
          <p:nvPr/>
        </p:nvSpPr>
        <p:spPr>
          <a:xfrm>
            <a:off x="744550" y="1609250"/>
            <a:ext cx="5024100" cy="4694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US" sz="1300">
                <a:solidFill>
                  <a:schemeClr val="dk1"/>
                </a:solidFill>
                <a:uFill>
                  <a:noFill/>
                </a:uFill>
                <a:latin typeface="Montserrat"/>
                <a:ea typeface="Montserrat"/>
                <a:cs typeface="Montserrat"/>
                <a:sym typeface="Montserrat"/>
                <a:hlinkClick r:id="rId4">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5">
                  <a:extLst>
                    <a:ext uri="{A12FA001-AC4F-418D-AE19-62706E023703}">
                      <ahyp:hlinkClr val="tx"/>
                    </a:ext>
                  </a:extLst>
                </a:hlinkClick>
              </a:rPr>
              <a:t>style</a:t>
            </a:r>
            <a:r>
              <a:rPr b="1" lang="en-US" sz="1300">
                <a:solidFill>
                  <a:schemeClr val="dk1"/>
                </a:solidFill>
                <a:uFill>
                  <a:noFill/>
                </a:uFill>
                <a:latin typeface="Montserrat"/>
                <a:ea typeface="Montserrat"/>
                <a:cs typeface="Montserrat"/>
                <a:sym typeface="Montserrat"/>
                <a:hlinkClick r:id="rId6">
                  <a:extLst>
                    <a:ext uri="{A12FA001-AC4F-418D-AE19-62706E023703}">
                      <ahyp:hlinkClr val="tx"/>
                    </a:ext>
                  </a:extLst>
                </a:hlinkClick>
              </a:rPr>
              <a:t>&gt;</a:t>
            </a:r>
            <a:endParaRPr b="1"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US" sz="1300">
                <a:solidFill>
                  <a:schemeClr val="dk1"/>
                </a:solidFill>
                <a:latin typeface="Montserrat"/>
                <a:ea typeface="Montserrat"/>
                <a:cs typeface="Montserrat"/>
                <a:sym typeface="Montserrat"/>
              </a:rPr>
              <a:t>satur HTML vizuāla noformējuma informāciju. Vai nu CSS vai saites uz CSS failiem.</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b="1" lang="en-US" sz="1300">
                <a:solidFill>
                  <a:schemeClr val="dk1"/>
                </a:solidFill>
                <a:uFill>
                  <a:noFill/>
                </a:uFill>
                <a:latin typeface="Montserrat"/>
                <a:ea typeface="Montserrat"/>
                <a:cs typeface="Montserrat"/>
                <a:sym typeface="Montserrat"/>
                <a:hlinkClick r:id="rId7">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8">
                  <a:extLst>
                    <a:ext uri="{A12FA001-AC4F-418D-AE19-62706E023703}">
                      <ahyp:hlinkClr val="tx"/>
                    </a:ext>
                  </a:extLst>
                </a:hlinkClick>
              </a:rPr>
              <a:t>div</a:t>
            </a:r>
            <a:r>
              <a:rPr b="1" lang="en-US" sz="1300">
                <a:solidFill>
                  <a:schemeClr val="dk1"/>
                </a:solidFill>
                <a:uFill>
                  <a:noFill/>
                </a:uFill>
                <a:latin typeface="Montserrat"/>
                <a:ea typeface="Montserrat"/>
                <a:cs typeface="Montserrat"/>
                <a:sym typeface="Montserrat"/>
                <a:hlinkClick r:id="rId9">
                  <a:extLst>
                    <a:ext uri="{A12FA001-AC4F-418D-AE19-62706E023703}">
                      <ahyp:hlinkClr val="tx"/>
                    </a:ext>
                  </a:extLst>
                </a:hlinkClick>
              </a:rPr>
              <a:t>&gt;</a:t>
            </a:r>
            <a:endParaRPr b="1"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US" sz="1300">
                <a:solidFill>
                  <a:schemeClr val="dk1"/>
                </a:solidFill>
                <a:latin typeface="Montserrat"/>
                <a:ea typeface="Montserrat"/>
                <a:cs typeface="Montserrat"/>
                <a:sym typeface="Montserrat"/>
              </a:rPr>
              <a:t>grupē HTML elementus blokos.</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b="1" lang="en-US" sz="1300">
                <a:solidFill>
                  <a:schemeClr val="dk1"/>
                </a:solidFill>
                <a:uFill>
                  <a:noFill/>
                </a:uFill>
                <a:latin typeface="Montserrat"/>
                <a:ea typeface="Montserrat"/>
                <a:cs typeface="Montserrat"/>
                <a:sym typeface="Montserrat"/>
                <a:hlinkClick r:id="rId10">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11">
                  <a:extLst>
                    <a:ext uri="{A12FA001-AC4F-418D-AE19-62706E023703}">
                      <ahyp:hlinkClr val="tx"/>
                    </a:ext>
                  </a:extLst>
                </a:hlinkClick>
              </a:rPr>
              <a:t>span</a:t>
            </a:r>
            <a:r>
              <a:rPr b="1" lang="en-US" sz="1300">
                <a:solidFill>
                  <a:schemeClr val="dk1"/>
                </a:solidFill>
                <a:uFill>
                  <a:noFill/>
                </a:uFill>
                <a:latin typeface="Montserrat"/>
                <a:ea typeface="Montserrat"/>
                <a:cs typeface="Montserrat"/>
                <a:sym typeface="Montserrat"/>
                <a:hlinkClick r:id="rId12">
                  <a:extLst>
                    <a:ext uri="{A12FA001-AC4F-418D-AE19-62706E023703}">
                      <ahyp:hlinkClr val="tx"/>
                    </a:ext>
                  </a:extLst>
                </a:hlinkClick>
              </a:rPr>
              <a:t>&gt;</a:t>
            </a:r>
            <a:endParaRPr b="1"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US" sz="1300">
                <a:solidFill>
                  <a:schemeClr val="dk1"/>
                </a:solidFill>
                <a:latin typeface="Montserrat"/>
                <a:ea typeface="Montserrat"/>
                <a:cs typeface="Montserrat"/>
                <a:sym typeface="Montserrat"/>
              </a:rPr>
              <a:t>grupē teksta daļu un citus HTML elementus semantiski saistītā grupā.</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b="1" lang="en-US" sz="1300">
                <a:solidFill>
                  <a:schemeClr val="dk1"/>
                </a:solidFill>
                <a:uFill>
                  <a:noFill/>
                </a:uFill>
                <a:latin typeface="Montserrat"/>
                <a:ea typeface="Montserrat"/>
                <a:cs typeface="Montserrat"/>
                <a:sym typeface="Montserrat"/>
                <a:hlinkClick r:id="rId13">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14">
                  <a:extLst>
                    <a:ext uri="{A12FA001-AC4F-418D-AE19-62706E023703}">
                      <ahyp:hlinkClr val="tx"/>
                    </a:ext>
                  </a:extLst>
                </a:hlinkClick>
              </a:rPr>
              <a:t>header</a:t>
            </a:r>
            <a:r>
              <a:rPr b="1" lang="en-US" sz="1300">
                <a:solidFill>
                  <a:schemeClr val="dk1"/>
                </a:solidFill>
                <a:uFill>
                  <a:noFill/>
                </a:uFill>
                <a:latin typeface="Montserrat"/>
                <a:ea typeface="Montserrat"/>
                <a:cs typeface="Montserrat"/>
                <a:sym typeface="Montserrat"/>
                <a:hlinkClick r:id="rId15">
                  <a:extLst>
                    <a:ext uri="{A12FA001-AC4F-418D-AE19-62706E023703}">
                      <ahyp:hlinkClr val="tx"/>
                    </a:ext>
                  </a:extLst>
                </a:hlinkClick>
              </a:rPr>
              <a:t>&gt;</a:t>
            </a:r>
            <a:endParaRPr b="1"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US" sz="1300">
                <a:solidFill>
                  <a:schemeClr val="dk1"/>
                </a:solidFill>
                <a:latin typeface="Montserrat"/>
                <a:ea typeface="Montserrat"/>
                <a:cs typeface="Montserrat"/>
                <a:sym typeface="Montserrat"/>
              </a:rPr>
              <a:t>saur mājaslapas galveni.</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b="1" lang="en-US" sz="1300">
                <a:solidFill>
                  <a:schemeClr val="dk1"/>
                </a:solidFill>
                <a:uFill>
                  <a:noFill/>
                </a:uFill>
                <a:latin typeface="Montserrat"/>
                <a:ea typeface="Montserrat"/>
                <a:cs typeface="Montserrat"/>
                <a:sym typeface="Montserrat"/>
                <a:hlinkClick r:id="rId16">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17">
                  <a:extLst>
                    <a:ext uri="{A12FA001-AC4F-418D-AE19-62706E023703}">
                      <ahyp:hlinkClr val="tx"/>
                    </a:ext>
                  </a:extLst>
                </a:hlinkClick>
              </a:rPr>
              <a:t>footer</a:t>
            </a:r>
            <a:r>
              <a:rPr b="1" lang="en-US" sz="1300">
                <a:solidFill>
                  <a:schemeClr val="dk1"/>
                </a:solidFill>
                <a:uFill>
                  <a:noFill/>
                </a:uFill>
                <a:latin typeface="Montserrat"/>
                <a:ea typeface="Montserrat"/>
                <a:cs typeface="Montserrat"/>
                <a:sym typeface="Montserrat"/>
                <a:hlinkClick r:id="rId18">
                  <a:extLst>
                    <a:ext uri="{A12FA001-AC4F-418D-AE19-62706E023703}">
                      <ahyp:hlinkClr val="tx"/>
                    </a:ext>
                  </a:extLst>
                </a:hlinkClick>
              </a:rPr>
              <a:t>&gt;</a:t>
            </a:r>
            <a:endParaRPr b="1"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US" sz="1300">
                <a:solidFill>
                  <a:schemeClr val="dk1"/>
                </a:solidFill>
                <a:latin typeface="Montserrat"/>
                <a:ea typeface="Montserrat"/>
                <a:cs typeface="Montserrat"/>
                <a:sym typeface="Montserrat"/>
              </a:rPr>
              <a:t>satur mājaslapas kājeni.</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b="1" lang="en-US" sz="1300">
                <a:solidFill>
                  <a:schemeClr val="dk1"/>
                </a:solidFill>
                <a:uFill>
                  <a:noFill/>
                </a:uFill>
                <a:latin typeface="Montserrat"/>
                <a:ea typeface="Montserrat"/>
                <a:cs typeface="Montserrat"/>
                <a:sym typeface="Montserrat"/>
                <a:hlinkClick r:id="rId19">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20">
                  <a:extLst>
                    <a:ext uri="{A12FA001-AC4F-418D-AE19-62706E023703}">
                      <ahyp:hlinkClr val="tx"/>
                    </a:ext>
                  </a:extLst>
                </a:hlinkClick>
              </a:rPr>
              <a:t>main</a:t>
            </a:r>
            <a:r>
              <a:rPr b="1" lang="en-US" sz="1300">
                <a:solidFill>
                  <a:schemeClr val="dk1"/>
                </a:solidFill>
                <a:uFill>
                  <a:noFill/>
                </a:uFill>
                <a:latin typeface="Montserrat"/>
                <a:ea typeface="Montserrat"/>
                <a:cs typeface="Montserrat"/>
                <a:sym typeface="Montserrat"/>
                <a:hlinkClick r:id="rId21">
                  <a:extLst>
                    <a:ext uri="{A12FA001-AC4F-418D-AE19-62706E023703}">
                      <ahyp:hlinkClr val="tx"/>
                    </a:ext>
                  </a:extLst>
                </a:hlinkClick>
              </a:rPr>
              <a:t>&gt;</a:t>
            </a:r>
            <a:endParaRPr b="1"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US" sz="1300">
                <a:solidFill>
                  <a:schemeClr val="dk1"/>
                </a:solidFill>
                <a:latin typeface="Montserrat"/>
                <a:ea typeface="Montserrat"/>
                <a:cs typeface="Montserrat"/>
                <a:sym typeface="Montserrat"/>
              </a:rPr>
              <a:t>HTML dokumenta satura galvenā daļa.</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3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US" sz="1300">
                <a:solidFill>
                  <a:schemeClr val="dk1"/>
                </a:solidFill>
                <a:uFill>
                  <a:noFill/>
                </a:uFill>
                <a:latin typeface="Montserrat"/>
                <a:ea typeface="Montserrat"/>
                <a:cs typeface="Montserrat"/>
                <a:sym typeface="Montserrat"/>
                <a:hlinkClick r:id="rId22">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23">
                  <a:extLst>
                    <a:ext uri="{A12FA001-AC4F-418D-AE19-62706E023703}">
                      <ahyp:hlinkClr val="tx"/>
                    </a:ext>
                  </a:extLst>
                </a:hlinkClick>
              </a:rPr>
              <a:t>section</a:t>
            </a:r>
            <a:r>
              <a:rPr b="1" lang="en-US" sz="1300">
                <a:solidFill>
                  <a:schemeClr val="dk1"/>
                </a:solidFill>
                <a:uFill>
                  <a:noFill/>
                </a:uFill>
                <a:latin typeface="Montserrat"/>
                <a:ea typeface="Montserrat"/>
                <a:cs typeface="Montserrat"/>
                <a:sym typeface="Montserrat"/>
                <a:hlinkClick r:id="rId24">
                  <a:extLst>
                    <a:ext uri="{A12FA001-AC4F-418D-AE19-62706E023703}">
                      <ahyp:hlinkClr val="tx"/>
                    </a:ext>
                  </a:extLst>
                </a:hlinkClick>
              </a:rPr>
              <a:t>&gt;</a:t>
            </a:r>
            <a:endParaRPr b="1" sz="1300">
              <a:solidFill>
                <a:schemeClr val="dk1"/>
              </a:solidFill>
              <a:latin typeface="Montserrat"/>
              <a:ea typeface="Montserrat"/>
              <a:cs typeface="Montserrat"/>
              <a:sym typeface="Montserrat"/>
            </a:endParaRPr>
          </a:p>
          <a:p>
            <a:pPr indent="0" lvl="0" marL="0" rtl="0" algn="l">
              <a:spcBef>
                <a:spcPts val="0"/>
              </a:spcBef>
              <a:spcAft>
                <a:spcPts val="0"/>
              </a:spcAft>
              <a:buNone/>
            </a:pPr>
            <a:r>
              <a:rPr lang="en-US" sz="1300">
                <a:solidFill>
                  <a:schemeClr val="dk1"/>
                </a:solidFill>
                <a:latin typeface="Montserrat"/>
                <a:ea typeface="Montserrat"/>
                <a:cs typeface="Montserrat"/>
                <a:sym typeface="Montserrat"/>
              </a:rPr>
              <a:t>grupē HTML elementus mājaslapas sekcijās.</a:t>
            </a:r>
            <a:endParaRPr sz="1300">
              <a:solidFill>
                <a:schemeClr val="dk1"/>
              </a:solidFill>
              <a:latin typeface="Montserrat"/>
              <a:ea typeface="Montserrat"/>
              <a:cs typeface="Montserrat"/>
              <a:sym typeface="Montserrat"/>
            </a:endParaRPr>
          </a:p>
        </p:txBody>
      </p:sp>
      <p:sp>
        <p:nvSpPr>
          <p:cNvPr id="419" name="Google Shape;419;g123c9085719_0_42"/>
          <p:cNvSpPr txBox="1"/>
          <p:nvPr/>
        </p:nvSpPr>
        <p:spPr>
          <a:xfrm>
            <a:off x="5768650" y="1609250"/>
            <a:ext cx="4416300" cy="407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300">
                <a:solidFill>
                  <a:schemeClr val="dk1"/>
                </a:solidFill>
                <a:uFill>
                  <a:noFill/>
                </a:uFill>
                <a:latin typeface="Montserrat"/>
                <a:ea typeface="Montserrat"/>
                <a:cs typeface="Montserrat"/>
                <a:sym typeface="Montserrat"/>
                <a:hlinkClick r:id="rId25">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26">
                  <a:extLst>
                    <a:ext uri="{A12FA001-AC4F-418D-AE19-62706E023703}">
                      <ahyp:hlinkClr val="tx"/>
                    </a:ext>
                  </a:extLst>
                </a:hlinkClick>
              </a:rPr>
              <a:t>article</a:t>
            </a:r>
            <a:r>
              <a:rPr b="1" lang="en-US" sz="1300">
                <a:solidFill>
                  <a:schemeClr val="dk1"/>
                </a:solidFill>
                <a:uFill>
                  <a:noFill/>
                </a:uFill>
                <a:latin typeface="Montserrat"/>
                <a:ea typeface="Montserrat"/>
                <a:cs typeface="Montserrat"/>
                <a:sym typeface="Montserrat"/>
                <a:hlinkClick r:id="rId27">
                  <a:extLst>
                    <a:ext uri="{A12FA001-AC4F-418D-AE19-62706E023703}">
                      <ahyp:hlinkClr val="tx"/>
                    </a:ext>
                  </a:extLst>
                </a:hlinkClick>
              </a:rPr>
              <a:t>&gt;</a:t>
            </a:r>
            <a:endParaRPr b="1" sz="1300">
              <a:solidFill>
                <a:schemeClr val="dk1"/>
              </a:solidFill>
              <a:latin typeface="Montserrat"/>
              <a:ea typeface="Montserrat"/>
              <a:cs typeface="Montserrat"/>
              <a:sym typeface="Montserrat"/>
            </a:endParaRPr>
          </a:p>
          <a:p>
            <a:pPr indent="0" lvl="0" marL="0" rtl="0" algn="l">
              <a:spcBef>
                <a:spcPts val="0"/>
              </a:spcBef>
              <a:spcAft>
                <a:spcPts val="0"/>
              </a:spcAft>
              <a:buNone/>
            </a:pPr>
            <a:r>
              <a:rPr lang="en-US" sz="1300">
                <a:solidFill>
                  <a:schemeClr val="dk1"/>
                </a:solidFill>
                <a:latin typeface="Montserrat"/>
                <a:ea typeface="Montserrat"/>
                <a:cs typeface="Montserrat"/>
                <a:sym typeface="Montserrat"/>
              </a:rPr>
              <a:t>satur rakstu.</a:t>
            </a:r>
            <a:endParaRPr sz="13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3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US" sz="1300">
                <a:solidFill>
                  <a:schemeClr val="dk1"/>
                </a:solidFill>
                <a:uFill>
                  <a:noFill/>
                </a:uFill>
                <a:latin typeface="Montserrat"/>
                <a:ea typeface="Montserrat"/>
                <a:cs typeface="Montserrat"/>
                <a:sym typeface="Montserrat"/>
                <a:hlinkClick r:id="rId28">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29">
                  <a:extLst>
                    <a:ext uri="{A12FA001-AC4F-418D-AE19-62706E023703}">
                      <ahyp:hlinkClr val="tx"/>
                    </a:ext>
                  </a:extLst>
                </a:hlinkClick>
              </a:rPr>
              <a:t>aside</a:t>
            </a:r>
            <a:r>
              <a:rPr b="1" lang="en-US" sz="1300">
                <a:solidFill>
                  <a:schemeClr val="dk1"/>
                </a:solidFill>
                <a:uFill>
                  <a:noFill/>
                </a:uFill>
                <a:latin typeface="Montserrat"/>
                <a:ea typeface="Montserrat"/>
                <a:cs typeface="Montserrat"/>
                <a:sym typeface="Montserrat"/>
                <a:hlinkClick r:id="rId30">
                  <a:extLst>
                    <a:ext uri="{A12FA001-AC4F-418D-AE19-62706E023703}">
                      <ahyp:hlinkClr val="tx"/>
                    </a:ext>
                  </a:extLst>
                </a:hlinkClick>
              </a:rPr>
              <a:t>&gt;</a:t>
            </a:r>
            <a:endParaRPr b="1" sz="1300">
              <a:solidFill>
                <a:schemeClr val="dk1"/>
              </a:solidFill>
              <a:latin typeface="Montserrat"/>
              <a:ea typeface="Montserrat"/>
              <a:cs typeface="Montserrat"/>
              <a:sym typeface="Montserrat"/>
            </a:endParaRPr>
          </a:p>
          <a:p>
            <a:pPr indent="0" lvl="0" marL="0" rtl="0" algn="l">
              <a:spcBef>
                <a:spcPts val="0"/>
              </a:spcBef>
              <a:spcAft>
                <a:spcPts val="0"/>
              </a:spcAft>
              <a:buNone/>
            </a:pPr>
            <a:r>
              <a:rPr lang="en-US" sz="1300">
                <a:solidFill>
                  <a:schemeClr val="dk1"/>
                </a:solidFill>
                <a:latin typeface="Montserrat"/>
                <a:ea typeface="Montserrat"/>
                <a:cs typeface="Montserrat"/>
                <a:sym typeface="Montserrat"/>
              </a:rPr>
              <a:t>sānos izvietots mājaslapas saturs.</a:t>
            </a:r>
            <a:endParaRPr sz="13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3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US" sz="1300">
                <a:solidFill>
                  <a:schemeClr val="dk1"/>
                </a:solidFill>
                <a:uFill>
                  <a:noFill/>
                </a:uFill>
                <a:latin typeface="Montserrat"/>
                <a:ea typeface="Montserrat"/>
                <a:cs typeface="Montserrat"/>
                <a:sym typeface="Montserrat"/>
                <a:hlinkClick r:id="rId31">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32">
                  <a:extLst>
                    <a:ext uri="{A12FA001-AC4F-418D-AE19-62706E023703}">
                      <ahyp:hlinkClr val="tx"/>
                    </a:ext>
                  </a:extLst>
                </a:hlinkClick>
              </a:rPr>
              <a:t>details</a:t>
            </a:r>
            <a:r>
              <a:rPr b="1" lang="en-US" sz="1300">
                <a:solidFill>
                  <a:schemeClr val="dk1"/>
                </a:solidFill>
                <a:uFill>
                  <a:noFill/>
                </a:uFill>
                <a:latin typeface="Montserrat"/>
                <a:ea typeface="Montserrat"/>
                <a:cs typeface="Montserrat"/>
                <a:sym typeface="Montserrat"/>
                <a:hlinkClick r:id="rId33">
                  <a:extLst>
                    <a:ext uri="{A12FA001-AC4F-418D-AE19-62706E023703}">
                      <ahyp:hlinkClr val="tx"/>
                    </a:ext>
                  </a:extLst>
                </a:hlinkClick>
              </a:rPr>
              <a:t>&gt;</a:t>
            </a:r>
            <a:endParaRPr b="1" sz="1300">
              <a:solidFill>
                <a:schemeClr val="dk1"/>
              </a:solidFill>
              <a:latin typeface="Montserrat"/>
              <a:ea typeface="Montserrat"/>
              <a:cs typeface="Montserrat"/>
              <a:sym typeface="Montserrat"/>
            </a:endParaRPr>
          </a:p>
          <a:p>
            <a:pPr indent="0" lvl="0" marL="0" rtl="0" algn="l">
              <a:spcBef>
                <a:spcPts val="0"/>
              </a:spcBef>
              <a:spcAft>
                <a:spcPts val="0"/>
              </a:spcAft>
              <a:buNone/>
            </a:pPr>
            <a:r>
              <a:rPr lang="en-US" sz="1300">
                <a:solidFill>
                  <a:schemeClr val="dk1"/>
                </a:solidFill>
                <a:latin typeface="Montserrat"/>
                <a:ea typeface="Montserrat"/>
                <a:cs typeface="Montserrat"/>
                <a:sym typeface="Montserrat"/>
              </a:rPr>
              <a:t>atverama un aizverama izvēlne, kas satur paplašinātu aprakstu.</a:t>
            </a:r>
            <a:endParaRPr sz="13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3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US" sz="1300">
                <a:solidFill>
                  <a:schemeClr val="dk1"/>
                </a:solidFill>
                <a:uFill>
                  <a:noFill/>
                </a:uFill>
                <a:latin typeface="Montserrat"/>
                <a:ea typeface="Montserrat"/>
                <a:cs typeface="Montserrat"/>
                <a:sym typeface="Montserrat"/>
                <a:hlinkClick r:id="rId34">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35">
                  <a:extLst>
                    <a:ext uri="{A12FA001-AC4F-418D-AE19-62706E023703}">
                      <ahyp:hlinkClr val="tx"/>
                    </a:ext>
                  </a:extLst>
                </a:hlinkClick>
              </a:rPr>
              <a:t>summary</a:t>
            </a:r>
            <a:r>
              <a:rPr b="1" lang="en-US" sz="1300">
                <a:solidFill>
                  <a:schemeClr val="dk1"/>
                </a:solidFill>
                <a:uFill>
                  <a:noFill/>
                </a:uFill>
                <a:latin typeface="Montserrat"/>
                <a:ea typeface="Montserrat"/>
                <a:cs typeface="Montserrat"/>
                <a:sym typeface="Montserrat"/>
                <a:hlinkClick r:id="rId36">
                  <a:extLst>
                    <a:ext uri="{A12FA001-AC4F-418D-AE19-62706E023703}">
                      <ahyp:hlinkClr val="tx"/>
                    </a:ext>
                  </a:extLst>
                </a:hlinkClick>
              </a:rPr>
              <a:t>&gt;</a:t>
            </a:r>
            <a:endParaRPr b="1" sz="1300">
              <a:solidFill>
                <a:schemeClr val="dk1"/>
              </a:solidFill>
              <a:latin typeface="Montserrat"/>
              <a:ea typeface="Montserrat"/>
              <a:cs typeface="Montserrat"/>
              <a:sym typeface="Montserrat"/>
            </a:endParaRPr>
          </a:p>
          <a:p>
            <a:pPr indent="0" lvl="0" marL="0" rtl="0" algn="l">
              <a:spcBef>
                <a:spcPts val="0"/>
              </a:spcBef>
              <a:spcAft>
                <a:spcPts val="0"/>
              </a:spcAft>
              <a:buNone/>
            </a:pPr>
            <a:r>
              <a:rPr lang="en-US" sz="1300">
                <a:solidFill>
                  <a:schemeClr val="dk1"/>
                </a:solidFill>
                <a:latin typeface="Montserrat"/>
                <a:ea typeface="Montserrat"/>
                <a:cs typeface="Montserrat"/>
                <a:sym typeface="Montserrat"/>
              </a:rPr>
              <a:t>&lt;details&gt; birkas satura virsraksts</a:t>
            </a:r>
            <a:endParaRPr sz="13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3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US" sz="1300">
                <a:solidFill>
                  <a:schemeClr val="dk1"/>
                </a:solidFill>
                <a:uFill>
                  <a:noFill/>
                </a:uFill>
                <a:latin typeface="Montserrat"/>
                <a:ea typeface="Montserrat"/>
                <a:cs typeface="Montserrat"/>
                <a:sym typeface="Montserrat"/>
                <a:hlinkClick r:id="rId37">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38">
                  <a:extLst>
                    <a:ext uri="{A12FA001-AC4F-418D-AE19-62706E023703}">
                      <ahyp:hlinkClr val="tx"/>
                    </a:ext>
                  </a:extLst>
                </a:hlinkClick>
              </a:rPr>
              <a:t>dialog</a:t>
            </a:r>
            <a:r>
              <a:rPr b="1" lang="en-US" sz="1300">
                <a:solidFill>
                  <a:schemeClr val="dk1"/>
                </a:solidFill>
                <a:uFill>
                  <a:noFill/>
                </a:uFill>
                <a:latin typeface="Montserrat"/>
                <a:ea typeface="Montserrat"/>
                <a:cs typeface="Montserrat"/>
                <a:sym typeface="Montserrat"/>
                <a:hlinkClick r:id="rId39">
                  <a:extLst>
                    <a:ext uri="{A12FA001-AC4F-418D-AE19-62706E023703}">
                      <ahyp:hlinkClr val="tx"/>
                    </a:ext>
                  </a:extLst>
                </a:hlinkClick>
              </a:rPr>
              <a:t>&gt;</a:t>
            </a:r>
            <a:endParaRPr b="1" sz="1300">
              <a:solidFill>
                <a:schemeClr val="dk1"/>
              </a:solidFill>
              <a:latin typeface="Montserrat"/>
              <a:ea typeface="Montserrat"/>
              <a:cs typeface="Montserrat"/>
              <a:sym typeface="Montserrat"/>
            </a:endParaRPr>
          </a:p>
          <a:p>
            <a:pPr indent="0" lvl="0" marL="0" rtl="0" algn="l">
              <a:spcBef>
                <a:spcPts val="0"/>
              </a:spcBef>
              <a:spcAft>
                <a:spcPts val="0"/>
              </a:spcAft>
              <a:buNone/>
            </a:pPr>
            <a:r>
              <a:rPr lang="en-US" sz="1300">
                <a:solidFill>
                  <a:schemeClr val="dk1"/>
                </a:solidFill>
                <a:latin typeface="Montserrat"/>
                <a:ea typeface="Montserrat"/>
                <a:cs typeface="Montserrat"/>
                <a:sym typeface="Montserrat"/>
              </a:rPr>
              <a:t>dialoga logs</a:t>
            </a:r>
            <a:endParaRPr sz="13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3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US" sz="1300">
                <a:solidFill>
                  <a:schemeClr val="dk1"/>
                </a:solidFill>
                <a:uFill>
                  <a:noFill/>
                </a:uFill>
                <a:latin typeface="Montserrat"/>
                <a:ea typeface="Montserrat"/>
                <a:cs typeface="Montserrat"/>
                <a:sym typeface="Montserrat"/>
                <a:hlinkClick r:id="rId40">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41">
                  <a:extLst>
                    <a:ext uri="{A12FA001-AC4F-418D-AE19-62706E023703}">
                      <ahyp:hlinkClr val="tx"/>
                    </a:ext>
                  </a:extLst>
                </a:hlinkClick>
              </a:rPr>
              <a:t>data</a:t>
            </a:r>
            <a:r>
              <a:rPr b="1" lang="en-US" sz="1300">
                <a:solidFill>
                  <a:schemeClr val="dk1"/>
                </a:solidFill>
                <a:uFill>
                  <a:noFill/>
                </a:uFill>
                <a:latin typeface="Montserrat"/>
                <a:ea typeface="Montserrat"/>
                <a:cs typeface="Montserrat"/>
                <a:sym typeface="Montserrat"/>
                <a:hlinkClick r:id="rId42">
                  <a:extLst>
                    <a:ext uri="{A12FA001-AC4F-418D-AE19-62706E023703}">
                      <ahyp:hlinkClr val="tx"/>
                    </a:ext>
                  </a:extLst>
                </a:hlinkClick>
              </a:rPr>
              <a:t>&gt;</a:t>
            </a:r>
            <a:endParaRPr b="1" sz="1300">
              <a:solidFill>
                <a:schemeClr val="dk1"/>
              </a:solidFill>
              <a:latin typeface="Montserrat"/>
              <a:ea typeface="Montserrat"/>
              <a:cs typeface="Montserrat"/>
              <a:sym typeface="Montserrat"/>
            </a:endParaRPr>
          </a:p>
          <a:p>
            <a:pPr indent="0" lvl="0" marL="0" rtl="0" algn="l">
              <a:spcBef>
                <a:spcPts val="0"/>
              </a:spcBef>
              <a:spcAft>
                <a:spcPts val="0"/>
              </a:spcAft>
              <a:buNone/>
            </a:pPr>
            <a:r>
              <a:rPr lang="en-US" sz="1300">
                <a:solidFill>
                  <a:schemeClr val="dk1"/>
                </a:solidFill>
                <a:latin typeface="Montserrat"/>
                <a:ea typeface="Montserrat"/>
                <a:cs typeface="Montserrat"/>
                <a:sym typeface="Montserrat"/>
              </a:rPr>
              <a:t>satur informāciju, ar ko var mijiedarboties programmēšanas valodas.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23" name="Shape 423"/>
        <p:cNvGrpSpPr/>
        <p:nvPr/>
      </p:nvGrpSpPr>
      <p:grpSpPr>
        <a:xfrm>
          <a:off x="0" y="0"/>
          <a:ext cx="0" cy="0"/>
          <a:chOff x="0" y="0"/>
          <a:chExt cx="0" cy="0"/>
        </a:xfrm>
      </p:grpSpPr>
      <p:sp>
        <p:nvSpPr>
          <p:cNvPr id="424" name="Google Shape;424;g123c9085719_0_50"/>
          <p:cNvSpPr txBox="1"/>
          <p:nvPr>
            <p:ph idx="11" type="ftr"/>
          </p:nvPr>
        </p:nvSpPr>
        <p:spPr>
          <a:xfrm>
            <a:off x="7612540" y="1079990"/>
            <a:ext cx="4114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FRONTEND mājaslapas izstrāde</a:t>
            </a:r>
            <a:endParaRPr/>
          </a:p>
        </p:txBody>
      </p:sp>
      <p:sp>
        <p:nvSpPr>
          <p:cNvPr id="425" name="Google Shape;425;g123c9085719_0_50"/>
          <p:cNvSpPr txBox="1"/>
          <p:nvPr>
            <p:ph idx="12" type="sldNum"/>
          </p:nvPr>
        </p:nvSpPr>
        <p:spPr>
          <a:xfrm>
            <a:off x="9321800" y="6421005"/>
            <a:ext cx="2743200" cy="3651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26" name="Google Shape;426;g123c9085719_0_50"/>
          <p:cNvSpPr txBox="1"/>
          <p:nvPr/>
        </p:nvSpPr>
        <p:spPr>
          <a:xfrm>
            <a:off x="744550" y="717900"/>
            <a:ext cx="8359200" cy="727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3200"/>
              <a:buFont typeface="Arial"/>
              <a:buNone/>
            </a:pPr>
            <a:r>
              <a:rPr lang="en-US" sz="3200">
                <a:solidFill>
                  <a:srgbClr val="297DC1"/>
                </a:solidFill>
                <a:latin typeface="Montserrat SemiBold"/>
                <a:ea typeface="Montserrat SemiBold"/>
                <a:cs typeface="Montserrat SemiBold"/>
                <a:sym typeface="Montserrat SemiBold"/>
              </a:rPr>
              <a:t>Meta info</a:t>
            </a:r>
            <a:r>
              <a:rPr lang="en-US" sz="3200">
                <a:solidFill>
                  <a:srgbClr val="297DC1"/>
                </a:solidFill>
                <a:latin typeface="Montserrat SemiBold"/>
                <a:ea typeface="Montserrat SemiBold"/>
                <a:cs typeface="Montserrat SemiBold"/>
                <a:sym typeface="Montserrat SemiBold"/>
              </a:rPr>
              <a:t> b</a:t>
            </a:r>
            <a:r>
              <a:rPr b="0" i="0" lang="en-US" sz="3200" u="none" cap="none" strike="noStrike">
                <a:solidFill>
                  <a:srgbClr val="297DC1"/>
                </a:solidFill>
                <a:latin typeface="Montserrat SemiBold"/>
                <a:ea typeface="Montserrat SemiBold"/>
                <a:cs typeface="Montserrat SemiBold"/>
                <a:sym typeface="Montserrat SemiBold"/>
              </a:rPr>
              <a:t>irkas</a:t>
            </a:r>
            <a:endParaRPr b="0" i="0" sz="2767" u="none" cap="none" strike="noStrike">
              <a:solidFill>
                <a:srgbClr val="297DC1"/>
              </a:solidFill>
              <a:latin typeface="Montserrat SemiBold"/>
              <a:ea typeface="Montserrat SemiBold"/>
              <a:cs typeface="Montserrat SemiBold"/>
              <a:sym typeface="Montserrat SemiBold"/>
            </a:endParaRPr>
          </a:p>
        </p:txBody>
      </p:sp>
      <p:sp>
        <p:nvSpPr>
          <p:cNvPr id="427" name="Google Shape;427;g123c9085719_0_50"/>
          <p:cNvSpPr txBox="1"/>
          <p:nvPr/>
        </p:nvSpPr>
        <p:spPr>
          <a:xfrm>
            <a:off x="867750" y="1609250"/>
            <a:ext cx="5637300" cy="3960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US" sz="1300">
                <a:solidFill>
                  <a:schemeClr val="dk1"/>
                </a:solidFill>
                <a:uFill>
                  <a:noFill/>
                </a:uFill>
                <a:latin typeface="Montserrat"/>
                <a:ea typeface="Montserrat"/>
                <a:cs typeface="Montserrat"/>
                <a:sym typeface="Montserrat"/>
                <a:hlinkClick r:id="rId4">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5">
                  <a:extLst>
                    <a:ext uri="{A12FA001-AC4F-418D-AE19-62706E023703}">
                      <ahyp:hlinkClr val="tx"/>
                    </a:ext>
                  </a:extLst>
                </a:hlinkClick>
              </a:rPr>
              <a:t>head</a:t>
            </a:r>
            <a:r>
              <a:rPr b="1" lang="en-US" sz="1300">
                <a:solidFill>
                  <a:schemeClr val="dk1"/>
                </a:solidFill>
                <a:uFill>
                  <a:noFill/>
                </a:uFill>
                <a:latin typeface="Montserrat"/>
                <a:ea typeface="Montserrat"/>
                <a:cs typeface="Montserrat"/>
                <a:sym typeface="Montserrat"/>
                <a:hlinkClick r:id="rId6">
                  <a:extLst>
                    <a:ext uri="{A12FA001-AC4F-418D-AE19-62706E023703}">
                      <ahyp:hlinkClr val="tx"/>
                    </a:ext>
                  </a:extLst>
                </a:hlinkClick>
              </a:rPr>
              <a:t>&gt;</a:t>
            </a:r>
            <a:endParaRPr b="1"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US" sz="1300">
                <a:solidFill>
                  <a:schemeClr val="dk1"/>
                </a:solidFill>
                <a:latin typeface="Montserrat"/>
                <a:ea typeface="Montserrat"/>
                <a:cs typeface="Montserrat"/>
                <a:sym typeface="Montserrat"/>
              </a:rPr>
              <a:t>satur informāciju par HTML dokumentu pārlūkprogrammai.</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b="1" lang="en-US" sz="1300">
                <a:solidFill>
                  <a:schemeClr val="dk1"/>
                </a:solidFill>
                <a:uFill>
                  <a:noFill/>
                </a:uFill>
                <a:latin typeface="Montserrat"/>
                <a:ea typeface="Montserrat"/>
                <a:cs typeface="Montserrat"/>
                <a:sym typeface="Montserrat"/>
                <a:hlinkClick r:id="rId7">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8">
                  <a:extLst>
                    <a:ext uri="{A12FA001-AC4F-418D-AE19-62706E023703}">
                      <ahyp:hlinkClr val="tx"/>
                    </a:ext>
                  </a:extLst>
                </a:hlinkClick>
              </a:rPr>
              <a:t>meta</a:t>
            </a:r>
            <a:r>
              <a:rPr b="1" lang="en-US" sz="1300">
                <a:solidFill>
                  <a:schemeClr val="dk1"/>
                </a:solidFill>
                <a:uFill>
                  <a:noFill/>
                </a:uFill>
                <a:latin typeface="Montserrat"/>
                <a:ea typeface="Montserrat"/>
                <a:cs typeface="Montserrat"/>
                <a:sym typeface="Montserrat"/>
                <a:hlinkClick r:id="rId9">
                  <a:extLst>
                    <a:ext uri="{A12FA001-AC4F-418D-AE19-62706E023703}">
                      <ahyp:hlinkClr val="tx"/>
                    </a:ext>
                  </a:extLst>
                </a:hlinkClick>
              </a:rPr>
              <a:t>&gt;</a:t>
            </a:r>
            <a:endParaRPr b="1"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US" sz="1300">
                <a:solidFill>
                  <a:schemeClr val="dk1"/>
                </a:solidFill>
                <a:latin typeface="Montserrat"/>
                <a:ea typeface="Montserrat"/>
                <a:cs typeface="Montserrat"/>
                <a:sym typeface="Montserrat"/>
              </a:rPr>
              <a:t>satur HTML dokumenta metadatus.</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b="1" lang="en-US" sz="1300">
                <a:solidFill>
                  <a:schemeClr val="dk1"/>
                </a:solidFill>
                <a:uFill>
                  <a:noFill/>
                </a:uFill>
                <a:latin typeface="Montserrat"/>
                <a:ea typeface="Montserrat"/>
                <a:cs typeface="Montserrat"/>
                <a:sym typeface="Montserrat"/>
                <a:hlinkClick r:id="rId10">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11">
                  <a:extLst>
                    <a:ext uri="{A12FA001-AC4F-418D-AE19-62706E023703}">
                      <ahyp:hlinkClr val="tx"/>
                    </a:ext>
                  </a:extLst>
                </a:hlinkClick>
              </a:rPr>
              <a:t>base</a:t>
            </a:r>
            <a:r>
              <a:rPr b="1" lang="en-US" sz="1300">
                <a:solidFill>
                  <a:schemeClr val="dk1"/>
                </a:solidFill>
                <a:uFill>
                  <a:noFill/>
                </a:uFill>
                <a:latin typeface="Montserrat"/>
                <a:ea typeface="Montserrat"/>
                <a:cs typeface="Montserrat"/>
                <a:sym typeface="Montserrat"/>
                <a:hlinkClick r:id="rId12">
                  <a:extLst>
                    <a:ext uri="{A12FA001-AC4F-418D-AE19-62706E023703}">
                      <ahyp:hlinkClr val="tx"/>
                    </a:ext>
                  </a:extLst>
                </a:hlinkClick>
              </a:rPr>
              <a:t>&gt;</a:t>
            </a:r>
            <a:endParaRPr b="1"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US" sz="1300">
                <a:solidFill>
                  <a:schemeClr val="dk1"/>
                </a:solidFill>
                <a:latin typeface="Montserrat"/>
                <a:ea typeface="Montserrat"/>
                <a:cs typeface="Montserrat"/>
                <a:sym typeface="Montserrat"/>
              </a:rPr>
              <a:t>nosaka URL vai internetu resursu atrašanās vietu pret kuru tiks atrisinātas atsauces uz lokāliem interneta resursiem (interneta resursi no mājaslapas host).</a:t>
            </a:r>
            <a:endParaRPr sz="1300">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1200"/>
              <a:buFont typeface="Arial"/>
              <a:buNone/>
            </a:pPr>
            <a:r>
              <a:t/>
            </a:r>
            <a:endParaRPr sz="1200">
              <a:solidFill>
                <a:srgbClr val="737373"/>
              </a:solidFil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73737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350"/>
              <a:buFont typeface="Arial"/>
              <a:buNone/>
            </a:pPr>
            <a:r>
              <a:t/>
            </a:r>
            <a:endParaRPr b="0" i="0" sz="1350" u="none" cap="none" strike="noStrike">
              <a:solidFill>
                <a:srgbClr val="73737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73737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73737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73737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73737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31" name="Shape 431"/>
        <p:cNvGrpSpPr/>
        <p:nvPr/>
      </p:nvGrpSpPr>
      <p:grpSpPr>
        <a:xfrm>
          <a:off x="0" y="0"/>
          <a:ext cx="0" cy="0"/>
          <a:chOff x="0" y="0"/>
          <a:chExt cx="0" cy="0"/>
        </a:xfrm>
      </p:grpSpPr>
      <p:sp>
        <p:nvSpPr>
          <p:cNvPr id="432" name="Google Shape;432;g123c9085719_0_58"/>
          <p:cNvSpPr txBox="1"/>
          <p:nvPr>
            <p:ph idx="11" type="ftr"/>
          </p:nvPr>
        </p:nvSpPr>
        <p:spPr>
          <a:xfrm>
            <a:off x="7612540" y="1079990"/>
            <a:ext cx="4114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FRONTEND mājaslapas izstrāde</a:t>
            </a:r>
            <a:endParaRPr/>
          </a:p>
        </p:txBody>
      </p:sp>
      <p:sp>
        <p:nvSpPr>
          <p:cNvPr id="433" name="Google Shape;433;g123c9085719_0_58"/>
          <p:cNvSpPr txBox="1"/>
          <p:nvPr>
            <p:ph idx="12" type="sldNum"/>
          </p:nvPr>
        </p:nvSpPr>
        <p:spPr>
          <a:xfrm>
            <a:off x="9321800" y="6421005"/>
            <a:ext cx="2743200" cy="3651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34" name="Google Shape;434;g123c9085719_0_58"/>
          <p:cNvSpPr txBox="1"/>
          <p:nvPr/>
        </p:nvSpPr>
        <p:spPr>
          <a:xfrm>
            <a:off x="744550" y="717900"/>
            <a:ext cx="8359200" cy="727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3200"/>
              <a:buFont typeface="Arial"/>
              <a:buNone/>
            </a:pPr>
            <a:r>
              <a:rPr lang="en-US" sz="3200">
                <a:solidFill>
                  <a:srgbClr val="297DC1"/>
                </a:solidFill>
                <a:uFill>
                  <a:noFill/>
                </a:uFill>
                <a:latin typeface="Montserrat SemiBold"/>
                <a:ea typeface="Montserrat SemiBold"/>
                <a:cs typeface="Montserrat SemiBold"/>
                <a:sym typeface="Montserrat SemiBold"/>
                <a:hlinkClick r:id="rId4">
                  <a:extLst>
                    <a:ext uri="{A12FA001-AC4F-418D-AE19-62706E023703}">
                      <ahyp:hlinkClr val="tx"/>
                    </a:ext>
                  </a:extLst>
                </a:hlinkClick>
              </a:rPr>
              <a:t>Programming </a:t>
            </a:r>
            <a:r>
              <a:rPr lang="en-US" sz="3200">
                <a:solidFill>
                  <a:srgbClr val="297DC1"/>
                </a:solidFill>
                <a:latin typeface="Montserrat SemiBold"/>
                <a:ea typeface="Montserrat SemiBold"/>
                <a:cs typeface="Montserrat SemiBold"/>
                <a:sym typeface="Montserrat SemiBold"/>
              </a:rPr>
              <a:t>birkas</a:t>
            </a:r>
            <a:endParaRPr b="0" i="0" sz="2767" u="none" cap="none" strike="noStrike">
              <a:solidFill>
                <a:srgbClr val="297DC1"/>
              </a:solidFill>
              <a:latin typeface="Montserrat SemiBold"/>
              <a:ea typeface="Montserrat SemiBold"/>
              <a:cs typeface="Montserrat SemiBold"/>
              <a:sym typeface="Montserrat SemiBold"/>
            </a:endParaRPr>
          </a:p>
        </p:txBody>
      </p:sp>
      <p:sp>
        <p:nvSpPr>
          <p:cNvPr id="435" name="Google Shape;435;g123c9085719_0_58"/>
          <p:cNvSpPr txBox="1"/>
          <p:nvPr/>
        </p:nvSpPr>
        <p:spPr>
          <a:xfrm>
            <a:off x="867750" y="1609250"/>
            <a:ext cx="5024100" cy="326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US" sz="1300">
                <a:solidFill>
                  <a:schemeClr val="dk1"/>
                </a:solidFill>
                <a:uFill>
                  <a:noFill/>
                </a:uFill>
                <a:latin typeface="Montserrat"/>
                <a:ea typeface="Montserrat"/>
                <a:cs typeface="Montserrat"/>
                <a:sym typeface="Montserrat"/>
                <a:hlinkClick r:id="rId5">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6">
                  <a:extLst>
                    <a:ext uri="{A12FA001-AC4F-418D-AE19-62706E023703}">
                      <ahyp:hlinkClr val="tx"/>
                    </a:ext>
                  </a:extLst>
                </a:hlinkClick>
              </a:rPr>
              <a:t>script</a:t>
            </a:r>
            <a:r>
              <a:rPr b="1" lang="en-US" sz="1300">
                <a:solidFill>
                  <a:schemeClr val="dk1"/>
                </a:solidFill>
                <a:uFill>
                  <a:noFill/>
                </a:uFill>
                <a:latin typeface="Montserrat"/>
                <a:ea typeface="Montserrat"/>
                <a:cs typeface="Montserrat"/>
                <a:sym typeface="Montserrat"/>
                <a:hlinkClick r:id="rId7">
                  <a:extLst>
                    <a:ext uri="{A12FA001-AC4F-418D-AE19-62706E023703}">
                      <ahyp:hlinkClr val="tx"/>
                    </a:ext>
                  </a:extLst>
                </a:hlinkClick>
              </a:rPr>
              <a:t>&gt;</a:t>
            </a:r>
            <a:endParaRPr b="1"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US" sz="1300">
                <a:solidFill>
                  <a:schemeClr val="dk1"/>
                </a:solidFill>
                <a:latin typeface="Montserrat"/>
                <a:ea typeface="Montserrat"/>
                <a:cs typeface="Montserrat"/>
                <a:sym typeface="Montserrat"/>
              </a:rPr>
              <a:t>satur skriptu, kas izpildīsies lietotāja pārlūkprogrammā</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b="1" lang="en-US" sz="1300">
                <a:solidFill>
                  <a:schemeClr val="dk1"/>
                </a:solidFill>
                <a:uFill>
                  <a:noFill/>
                </a:uFill>
                <a:latin typeface="Montserrat"/>
                <a:ea typeface="Montserrat"/>
                <a:cs typeface="Montserrat"/>
                <a:sym typeface="Montserrat"/>
                <a:hlinkClick r:id="rId8">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9">
                  <a:extLst>
                    <a:ext uri="{A12FA001-AC4F-418D-AE19-62706E023703}">
                      <ahyp:hlinkClr val="tx"/>
                    </a:ext>
                  </a:extLst>
                </a:hlinkClick>
              </a:rPr>
              <a:t>noscript</a:t>
            </a:r>
            <a:r>
              <a:rPr b="1" lang="en-US" sz="1300">
                <a:solidFill>
                  <a:schemeClr val="dk1"/>
                </a:solidFill>
                <a:uFill>
                  <a:noFill/>
                </a:uFill>
                <a:latin typeface="Montserrat"/>
                <a:ea typeface="Montserrat"/>
                <a:cs typeface="Montserrat"/>
                <a:sym typeface="Montserrat"/>
                <a:hlinkClick r:id="rId10">
                  <a:extLst>
                    <a:ext uri="{A12FA001-AC4F-418D-AE19-62706E023703}">
                      <ahyp:hlinkClr val="tx"/>
                    </a:ext>
                  </a:extLst>
                </a:hlinkClick>
              </a:rPr>
              <a:t>&gt;</a:t>
            </a:r>
            <a:endParaRPr b="1"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US" sz="1300">
                <a:solidFill>
                  <a:schemeClr val="dk1"/>
                </a:solidFill>
                <a:latin typeface="Montserrat"/>
                <a:ea typeface="Montserrat"/>
                <a:cs typeface="Montserrat"/>
                <a:sym typeface="Montserrat"/>
              </a:rPr>
              <a:t>satur paziņojumu lietotājiem, kuru pārlūkprogrammā ir izslēgti vai kura neatbalsta JS</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b="1" lang="en-US" sz="1300">
                <a:solidFill>
                  <a:schemeClr val="dk1"/>
                </a:solidFill>
                <a:uFill>
                  <a:noFill/>
                </a:uFill>
                <a:latin typeface="Montserrat"/>
                <a:ea typeface="Montserrat"/>
                <a:cs typeface="Montserrat"/>
                <a:sym typeface="Montserrat"/>
                <a:hlinkClick r:id="rId11">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12">
                  <a:extLst>
                    <a:ext uri="{A12FA001-AC4F-418D-AE19-62706E023703}">
                      <ahyp:hlinkClr val="tx"/>
                    </a:ext>
                  </a:extLst>
                </a:hlinkClick>
              </a:rPr>
              <a:t>embed</a:t>
            </a:r>
            <a:r>
              <a:rPr b="1" lang="en-US" sz="1300">
                <a:solidFill>
                  <a:schemeClr val="dk1"/>
                </a:solidFill>
                <a:uFill>
                  <a:noFill/>
                </a:uFill>
                <a:latin typeface="Montserrat"/>
                <a:ea typeface="Montserrat"/>
                <a:cs typeface="Montserrat"/>
                <a:sym typeface="Montserrat"/>
                <a:hlinkClick r:id="rId13">
                  <a:extLst>
                    <a:ext uri="{A12FA001-AC4F-418D-AE19-62706E023703}">
                      <ahyp:hlinkClr val="tx"/>
                    </a:ext>
                  </a:extLst>
                </a:hlinkClick>
              </a:rPr>
              <a:t>&gt;</a:t>
            </a:r>
            <a:endParaRPr b="1"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US" sz="1300">
                <a:solidFill>
                  <a:schemeClr val="dk1"/>
                </a:solidFill>
                <a:latin typeface="Montserrat"/>
                <a:ea typeface="Montserrat"/>
                <a:cs typeface="Montserrat"/>
                <a:sym typeface="Montserrat"/>
              </a:rPr>
              <a:t>satur ārēju ne-HTML saturu</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b="1" lang="en-US" sz="1300">
                <a:solidFill>
                  <a:schemeClr val="dk1"/>
                </a:solidFill>
                <a:uFill>
                  <a:noFill/>
                </a:uFill>
                <a:latin typeface="Montserrat"/>
                <a:ea typeface="Montserrat"/>
                <a:cs typeface="Montserrat"/>
                <a:sym typeface="Montserrat"/>
                <a:hlinkClick r:id="rId14">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15">
                  <a:extLst>
                    <a:ext uri="{A12FA001-AC4F-418D-AE19-62706E023703}">
                      <ahyp:hlinkClr val="tx"/>
                    </a:ext>
                  </a:extLst>
                </a:hlinkClick>
              </a:rPr>
              <a:t>object</a:t>
            </a:r>
            <a:r>
              <a:rPr b="1" lang="en-US" sz="1300">
                <a:solidFill>
                  <a:schemeClr val="dk1"/>
                </a:solidFill>
                <a:uFill>
                  <a:noFill/>
                </a:uFill>
                <a:latin typeface="Montserrat"/>
                <a:ea typeface="Montserrat"/>
                <a:cs typeface="Montserrat"/>
                <a:sym typeface="Montserrat"/>
                <a:hlinkClick r:id="rId16">
                  <a:extLst>
                    <a:ext uri="{A12FA001-AC4F-418D-AE19-62706E023703}">
                      <ahyp:hlinkClr val="tx"/>
                    </a:ext>
                  </a:extLst>
                </a:hlinkClick>
              </a:rPr>
              <a:t>&gt;</a:t>
            </a:r>
            <a:endParaRPr b="1"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US" sz="1300">
                <a:solidFill>
                  <a:schemeClr val="dk1"/>
                </a:solidFill>
                <a:latin typeface="Montserrat"/>
                <a:ea typeface="Montserrat"/>
                <a:cs typeface="Montserrat"/>
                <a:sym typeface="Montserrat"/>
              </a:rPr>
              <a:t>satur iegultu objektu. Objektus apskatīsim vēlāk kursā.</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b="1" lang="en-US" sz="1300">
                <a:solidFill>
                  <a:schemeClr val="dk1"/>
                </a:solidFill>
                <a:uFill>
                  <a:noFill/>
                </a:uFill>
                <a:latin typeface="Montserrat"/>
                <a:ea typeface="Montserrat"/>
                <a:cs typeface="Montserrat"/>
                <a:sym typeface="Montserrat"/>
                <a:hlinkClick r:id="rId17">
                  <a:extLst>
                    <a:ext uri="{A12FA001-AC4F-418D-AE19-62706E023703}">
                      <ahyp:hlinkClr val="tx"/>
                    </a:ext>
                  </a:extLst>
                </a:hlinkClick>
              </a:rPr>
              <a:t>&lt;</a:t>
            </a:r>
            <a:r>
              <a:rPr b="1" lang="en-US">
                <a:solidFill>
                  <a:schemeClr val="accent1"/>
                </a:solidFill>
                <a:uFill>
                  <a:noFill/>
                </a:uFill>
                <a:latin typeface="Montserrat"/>
                <a:ea typeface="Montserrat"/>
                <a:cs typeface="Montserrat"/>
                <a:sym typeface="Montserrat"/>
                <a:hlinkClick r:id="rId18">
                  <a:extLst>
                    <a:ext uri="{A12FA001-AC4F-418D-AE19-62706E023703}">
                      <ahyp:hlinkClr val="tx"/>
                    </a:ext>
                  </a:extLst>
                </a:hlinkClick>
              </a:rPr>
              <a:t>param</a:t>
            </a:r>
            <a:r>
              <a:rPr b="1" lang="en-US" sz="1300">
                <a:solidFill>
                  <a:schemeClr val="dk1"/>
                </a:solidFill>
                <a:uFill>
                  <a:noFill/>
                </a:uFill>
                <a:latin typeface="Montserrat"/>
                <a:ea typeface="Montserrat"/>
                <a:cs typeface="Montserrat"/>
                <a:sym typeface="Montserrat"/>
                <a:hlinkClick r:id="rId19">
                  <a:extLst>
                    <a:ext uri="{A12FA001-AC4F-418D-AE19-62706E023703}">
                      <ahyp:hlinkClr val="tx"/>
                    </a:ext>
                  </a:extLst>
                </a:hlinkClick>
              </a:rPr>
              <a:t>&gt;</a:t>
            </a:r>
            <a:endParaRPr b="1"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US" sz="1300">
                <a:solidFill>
                  <a:schemeClr val="dk1"/>
                </a:solidFill>
                <a:latin typeface="Montserrat"/>
                <a:ea typeface="Montserrat"/>
                <a:cs typeface="Montserrat"/>
                <a:sym typeface="Montserrat"/>
              </a:rPr>
              <a:t>nosaka &lt;object&gt; satura parametrus.</a:t>
            </a:r>
            <a:endParaRPr sz="1300">
              <a:solidFill>
                <a:schemeClr val="dk1"/>
              </a:solidFill>
              <a:latin typeface="Montserrat"/>
              <a:ea typeface="Montserrat"/>
              <a:cs typeface="Montserrat"/>
              <a:sym typeface="Montserrat"/>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39" name="Shape 439"/>
        <p:cNvGrpSpPr/>
        <p:nvPr/>
      </p:nvGrpSpPr>
      <p:grpSpPr>
        <a:xfrm>
          <a:off x="0" y="0"/>
          <a:ext cx="0" cy="0"/>
          <a:chOff x="0" y="0"/>
          <a:chExt cx="0" cy="0"/>
        </a:xfrm>
      </p:grpSpPr>
      <p:sp>
        <p:nvSpPr>
          <p:cNvPr id="440" name="Google Shape;440;g123c9085719_0_79"/>
          <p:cNvSpPr txBox="1"/>
          <p:nvPr>
            <p:ph idx="11" type="ftr"/>
          </p:nvPr>
        </p:nvSpPr>
        <p:spPr>
          <a:xfrm>
            <a:off x="7612540" y="1079990"/>
            <a:ext cx="4114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FRONTEND mājaslapas izstrāde</a:t>
            </a:r>
            <a:endParaRPr/>
          </a:p>
        </p:txBody>
      </p:sp>
      <p:sp>
        <p:nvSpPr>
          <p:cNvPr id="441" name="Google Shape;441;g123c9085719_0_79"/>
          <p:cNvSpPr txBox="1"/>
          <p:nvPr>
            <p:ph idx="12" type="sldNum"/>
          </p:nvPr>
        </p:nvSpPr>
        <p:spPr>
          <a:xfrm>
            <a:off x="9321800" y="6421005"/>
            <a:ext cx="2743200" cy="3651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42" name="Google Shape;442;g123c9085719_0_79"/>
          <p:cNvSpPr txBox="1"/>
          <p:nvPr/>
        </p:nvSpPr>
        <p:spPr>
          <a:xfrm>
            <a:off x="744550" y="717900"/>
            <a:ext cx="8359200" cy="727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3200"/>
              <a:buFont typeface="Arial"/>
              <a:buNone/>
            </a:pPr>
            <a:r>
              <a:rPr lang="en-US" sz="3200">
                <a:solidFill>
                  <a:srgbClr val="297DC1"/>
                </a:solidFill>
                <a:latin typeface="Montserrat SemiBold"/>
                <a:ea typeface="Montserrat SemiBold"/>
                <a:cs typeface="Montserrat SemiBold"/>
                <a:sym typeface="Montserrat SemiBold"/>
              </a:rPr>
              <a:t>Eksperimentālās</a:t>
            </a:r>
            <a:r>
              <a:rPr lang="en-US" sz="3200">
                <a:solidFill>
                  <a:srgbClr val="297DC1"/>
                </a:solidFill>
                <a:uFill>
                  <a:noFill/>
                </a:uFill>
                <a:latin typeface="Montserrat SemiBold"/>
                <a:ea typeface="Montserrat SemiBold"/>
                <a:cs typeface="Montserrat SemiBold"/>
                <a:sym typeface="Montserrat SemiBold"/>
                <a:hlinkClick r:id="rId4">
                  <a:extLst>
                    <a:ext uri="{A12FA001-AC4F-418D-AE19-62706E023703}">
                      <ahyp:hlinkClr val="tx"/>
                    </a:ext>
                  </a:extLst>
                </a:hlinkClick>
              </a:rPr>
              <a:t> </a:t>
            </a:r>
            <a:r>
              <a:rPr lang="en-US" sz="3200">
                <a:solidFill>
                  <a:srgbClr val="297DC1"/>
                </a:solidFill>
                <a:latin typeface="Montserrat SemiBold"/>
                <a:ea typeface="Montserrat SemiBold"/>
                <a:cs typeface="Montserrat SemiBold"/>
                <a:sym typeface="Montserrat SemiBold"/>
              </a:rPr>
              <a:t>birkas</a:t>
            </a:r>
            <a:endParaRPr b="0" i="0" sz="2767" u="none" cap="none" strike="noStrike">
              <a:solidFill>
                <a:srgbClr val="297DC1"/>
              </a:solidFill>
              <a:latin typeface="Montserrat SemiBold"/>
              <a:ea typeface="Montserrat SemiBold"/>
              <a:cs typeface="Montserrat SemiBold"/>
              <a:sym typeface="Montserrat SemiBold"/>
            </a:endParaRPr>
          </a:p>
        </p:txBody>
      </p:sp>
      <p:sp>
        <p:nvSpPr>
          <p:cNvPr id="443" name="Google Shape;443;g123c9085719_0_79"/>
          <p:cNvSpPr txBox="1"/>
          <p:nvPr/>
        </p:nvSpPr>
        <p:spPr>
          <a:xfrm>
            <a:off x="744550" y="1609250"/>
            <a:ext cx="5650200" cy="1185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US" sz="1300">
                <a:solidFill>
                  <a:schemeClr val="dk1"/>
                </a:solidFill>
                <a:latin typeface="Montserrat"/>
                <a:ea typeface="Montserrat"/>
                <a:cs typeface="Montserrat"/>
                <a:sym typeface="Montserrat"/>
              </a:rPr>
              <a:t>Pārlūkprogrammas mēdz ieviest eksperimentālas HTML birkas.</a:t>
            </a:r>
            <a:endParaRPr sz="13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US" sz="1300">
                <a:solidFill>
                  <a:schemeClr val="dk1"/>
                </a:solidFill>
                <a:latin typeface="Montserrat"/>
                <a:ea typeface="Montserrat"/>
                <a:cs typeface="Montserrat"/>
                <a:sym typeface="Montserrat"/>
              </a:rPr>
              <a:t>Tās praktiski nav ieteicams izmantot mazā atbalsta dēļ. Bija aktuālākas vecākās HTML versijās, bet HTML 5 ir kļuvis ļoti labi standartizēts un plaši pielietots - pagaidām nav radusies nepieciešamība izstrādāt eksperimentālas birkas HTML 5.</a:t>
            </a:r>
            <a:endParaRPr sz="1300">
              <a:solidFill>
                <a:schemeClr val="dk1"/>
              </a:solidFill>
              <a:latin typeface="Montserrat"/>
              <a:ea typeface="Montserrat"/>
              <a:cs typeface="Montserrat"/>
              <a:sym typeface="Montserrat"/>
            </a:endParaRPr>
          </a:p>
        </p:txBody>
      </p:sp>
      <p:pic>
        <p:nvPicPr>
          <p:cNvPr id="444" name="Google Shape;444;g123c9085719_0_79"/>
          <p:cNvPicPr preferRelativeResize="0"/>
          <p:nvPr/>
        </p:nvPicPr>
        <p:blipFill rotWithShape="1">
          <a:blip r:embed="rId5">
            <a:alphaModFix/>
          </a:blip>
          <a:srcRect b="9057" l="0" r="0" t="0"/>
          <a:stretch/>
        </p:blipFill>
        <p:spPr>
          <a:xfrm>
            <a:off x="6952150" y="1609250"/>
            <a:ext cx="3604025" cy="353987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48" name="Shape 448"/>
        <p:cNvGrpSpPr/>
        <p:nvPr/>
      </p:nvGrpSpPr>
      <p:grpSpPr>
        <a:xfrm>
          <a:off x="0" y="0"/>
          <a:ext cx="0" cy="0"/>
          <a:chOff x="0" y="0"/>
          <a:chExt cx="0" cy="0"/>
        </a:xfrm>
      </p:grpSpPr>
      <p:sp>
        <p:nvSpPr>
          <p:cNvPr id="449" name="Google Shape;449;g123c9085719_0_69"/>
          <p:cNvSpPr txBox="1"/>
          <p:nvPr>
            <p:ph idx="11" type="ftr"/>
          </p:nvPr>
        </p:nvSpPr>
        <p:spPr>
          <a:xfrm>
            <a:off x="7612540" y="1079990"/>
            <a:ext cx="4114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FRONTEND mājaslapas izstrāde</a:t>
            </a:r>
            <a:endParaRPr/>
          </a:p>
        </p:txBody>
      </p:sp>
      <p:sp>
        <p:nvSpPr>
          <p:cNvPr id="450" name="Google Shape;450;g123c9085719_0_69"/>
          <p:cNvSpPr txBox="1"/>
          <p:nvPr>
            <p:ph idx="12" type="sldNum"/>
          </p:nvPr>
        </p:nvSpPr>
        <p:spPr>
          <a:xfrm>
            <a:off x="9321800" y="6421005"/>
            <a:ext cx="2743200" cy="3651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51" name="Google Shape;451;g123c9085719_0_69"/>
          <p:cNvSpPr txBox="1"/>
          <p:nvPr/>
        </p:nvSpPr>
        <p:spPr>
          <a:xfrm>
            <a:off x="744550" y="717900"/>
            <a:ext cx="8359200" cy="727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3200"/>
              <a:buFont typeface="Arial"/>
              <a:buNone/>
            </a:pPr>
            <a:r>
              <a:rPr lang="en-US" sz="3200">
                <a:solidFill>
                  <a:srgbClr val="297DC1"/>
                </a:solidFill>
                <a:latin typeface="Montserrat SemiBold"/>
                <a:ea typeface="Montserrat SemiBold"/>
                <a:cs typeface="Montserrat SemiBold"/>
                <a:sym typeface="Montserrat SemiBold"/>
              </a:rPr>
              <a:t>HTML elementu atribūti</a:t>
            </a:r>
            <a:endParaRPr b="0" i="0" sz="2767" u="none" cap="none" strike="noStrike">
              <a:solidFill>
                <a:srgbClr val="297DC1"/>
              </a:solidFill>
              <a:latin typeface="Montserrat SemiBold"/>
              <a:ea typeface="Montserrat SemiBold"/>
              <a:cs typeface="Montserrat SemiBold"/>
              <a:sym typeface="Montserrat SemiBold"/>
            </a:endParaRPr>
          </a:p>
        </p:txBody>
      </p:sp>
      <p:sp>
        <p:nvSpPr>
          <p:cNvPr id="452" name="Google Shape;452;g123c9085719_0_69"/>
          <p:cNvSpPr txBox="1"/>
          <p:nvPr/>
        </p:nvSpPr>
        <p:spPr>
          <a:xfrm>
            <a:off x="867750" y="1609250"/>
            <a:ext cx="5377200" cy="355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200">
                <a:solidFill>
                  <a:srgbClr val="737373"/>
                </a:solidFill>
              </a:rPr>
              <a:t>Jebkurai HTML birkai var pievienot atribūtu. Tie mums ļauj pievienot informāciju HTML elementiem. </a:t>
            </a:r>
            <a:endParaRPr sz="1200">
              <a:solidFill>
                <a:srgbClr val="737373"/>
              </a:solidFill>
            </a:endParaRPr>
          </a:p>
          <a:p>
            <a:pPr indent="0" lvl="0" marL="0" rtl="0" algn="l">
              <a:lnSpc>
                <a:spcPct val="115000"/>
              </a:lnSpc>
              <a:spcBef>
                <a:spcPts val="0"/>
              </a:spcBef>
              <a:spcAft>
                <a:spcPts val="0"/>
              </a:spcAft>
              <a:buNone/>
            </a:pPr>
            <a:r>
              <a:rPr lang="en-US" sz="1200">
                <a:solidFill>
                  <a:srgbClr val="737373"/>
                </a:solidFill>
              </a:rPr>
              <a:t>Šī informācija var būt norādes uz interneta resursiem, HTML elementa īpašības, paskaidrojošs teksts, saturs ar ko var mijiedarboties CSS un JS.</a:t>
            </a:r>
            <a:endParaRPr sz="1200">
              <a:solidFill>
                <a:srgbClr val="737373"/>
              </a:solidFill>
            </a:endParaRPr>
          </a:p>
          <a:p>
            <a:pPr indent="0" lvl="0" marL="0" rtl="0" algn="l">
              <a:lnSpc>
                <a:spcPct val="115000"/>
              </a:lnSpc>
              <a:spcBef>
                <a:spcPts val="0"/>
              </a:spcBef>
              <a:spcAft>
                <a:spcPts val="0"/>
              </a:spcAft>
              <a:buNone/>
            </a:pPr>
            <a:r>
              <a:rPr lang="en-US" sz="1200">
                <a:solidFill>
                  <a:srgbClr val="737373"/>
                </a:solidFill>
              </a:rPr>
              <a:t>Tos vienmēr norāda sākuma birkā.</a:t>
            </a:r>
            <a:endParaRPr sz="1200">
              <a:solidFill>
                <a:srgbClr val="737373"/>
              </a:solidFill>
            </a:endParaRPr>
          </a:p>
          <a:p>
            <a:pPr indent="0" lvl="0" marL="0" rtl="0" algn="l">
              <a:lnSpc>
                <a:spcPct val="115000"/>
              </a:lnSpc>
              <a:spcBef>
                <a:spcPts val="0"/>
              </a:spcBef>
              <a:spcAft>
                <a:spcPts val="0"/>
              </a:spcAft>
              <a:buNone/>
            </a:pPr>
            <a:r>
              <a:rPr lang="en-US" sz="1200">
                <a:solidFill>
                  <a:srgbClr val="737373"/>
                </a:solidFill>
              </a:rPr>
              <a:t>Tos pieraksta:</a:t>
            </a:r>
            <a:br>
              <a:rPr lang="en-US" sz="1200">
                <a:solidFill>
                  <a:srgbClr val="737373"/>
                </a:solidFill>
              </a:rPr>
            </a:br>
            <a:r>
              <a:rPr b="1" lang="en-US" sz="1200">
                <a:solidFill>
                  <a:schemeClr val="accent1"/>
                </a:solidFill>
              </a:rPr>
              <a:t>nosaukums=”</a:t>
            </a:r>
            <a:r>
              <a:rPr b="1" lang="en-US" sz="1200">
                <a:solidFill>
                  <a:schemeClr val="dk1"/>
                </a:solidFill>
              </a:rPr>
              <a:t>saturs</a:t>
            </a:r>
            <a:r>
              <a:rPr b="1" lang="en-US" sz="1200">
                <a:solidFill>
                  <a:schemeClr val="accent1"/>
                </a:solidFill>
              </a:rPr>
              <a:t>”</a:t>
            </a:r>
            <a:endParaRPr b="1" sz="1200">
              <a:solidFill>
                <a:schemeClr val="accent1"/>
              </a:solidFill>
            </a:endParaRPr>
          </a:p>
          <a:p>
            <a:pPr indent="0" lvl="0" marL="0" rtl="0" algn="l">
              <a:lnSpc>
                <a:spcPct val="115000"/>
              </a:lnSpc>
              <a:spcBef>
                <a:spcPts val="0"/>
              </a:spcBef>
              <a:spcAft>
                <a:spcPts val="0"/>
              </a:spcAft>
              <a:buNone/>
            </a:pPr>
            <a:r>
              <a:t/>
            </a:r>
            <a:endParaRPr b="1" sz="1200">
              <a:solidFill>
                <a:schemeClr val="accent1"/>
              </a:solidFill>
            </a:endParaRPr>
          </a:p>
          <a:p>
            <a:pPr indent="0" lvl="0" marL="0" rtl="0" algn="l">
              <a:lnSpc>
                <a:spcPct val="115000"/>
              </a:lnSpc>
              <a:spcBef>
                <a:spcPts val="0"/>
              </a:spcBef>
              <a:spcAft>
                <a:spcPts val="0"/>
              </a:spcAft>
              <a:buNone/>
            </a:pPr>
            <a:r>
              <a:t/>
            </a:r>
            <a:endParaRPr sz="1200">
              <a:solidFill>
                <a:srgbClr val="737373"/>
              </a:solidFill>
            </a:endParaRPr>
          </a:p>
          <a:p>
            <a:pPr indent="0" lvl="0" marL="0" rtl="0" algn="l">
              <a:lnSpc>
                <a:spcPct val="115000"/>
              </a:lnSpc>
              <a:spcBef>
                <a:spcPts val="0"/>
              </a:spcBef>
              <a:spcAft>
                <a:spcPts val="0"/>
              </a:spcAft>
              <a:buNone/>
            </a:pPr>
            <a:r>
              <a:rPr b="1" lang="en-US" sz="1200">
                <a:solidFill>
                  <a:schemeClr val="dk1"/>
                </a:solidFill>
              </a:rPr>
              <a:t>Globālie atribūti</a:t>
            </a:r>
            <a:endParaRPr b="1" sz="1200">
              <a:solidFill>
                <a:schemeClr val="dk1"/>
              </a:solidFill>
            </a:endParaRPr>
          </a:p>
          <a:p>
            <a:pPr indent="0" lvl="0" marL="0" rtl="0" algn="l">
              <a:lnSpc>
                <a:spcPct val="115000"/>
              </a:lnSpc>
              <a:spcBef>
                <a:spcPts val="0"/>
              </a:spcBef>
              <a:spcAft>
                <a:spcPts val="0"/>
              </a:spcAft>
              <a:buNone/>
            </a:pPr>
            <a:r>
              <a:rPr lang="en-US" sz="1200">
                <a:solidFill>
                  <a:srgbClr val="737373"/>
                </a:solidFill>
              </a:rPr>
              <a:t>Var tikt izmantoti jebkuram HTML elementam.</a:t>
            </a:r>
            <a:endParaRPr sz="1200">
              <a:solidFill>
                <a:srgbClr val="737373"/>
              </a:solidFill>
            </a:endParaRPr>
          </a:p>
          <a:p>
            <a:pPr indent="0" lvl="0" marL="0" rtl="0" algn="l">
              <a:lnSpc>
                <a:spcPct val="115000"/>
              </a:lnSpc>
              <a:spcBef>
                <a:spcPts val="0"/>
              </a:spcBef>
              <a:spcAft>
                <a:spcPts val="0"/>
              </a:spcAft>
              <a:buNone/>
            </a:pPr>
            <a:r>
              <a:t/>
            </a:r>
            <a:endParaRPr sz="1200">
              <a:solidFill>
                <a:srgbClr val="737373"/>
              </a:solidFill>
            </a:endParaRPr>
          </a:p>
          <a:p>
            <a:pPr indent="0" lvl="0" marL="0" rtl="0" algn="l">
              <a:lnSpc>
                <a:spcPct val="115000"/>
              </a:lnSpc>
              <a:spcBef>
                <a:spcPts val="0"/>
              </a:spcBef>
              <a:spcAft>
                <a:spcPts val="0"/>
              </a:spcAft>
              <a:buNone/>
            </a:pPr>
            <a:r>
              <a:rPr b="1" lang="en-US" sz="1200">
                <a:solidFill>
                  <a:schemeClr val="dk1"/>
                </a:solidFill>
              </a:rPr>
              <a:t>Brikām specifiskie atribūti</a:t>
            </a:r>
            <a:endParaRPr b="1" sz="1200">
              <a:solidFill>
                <a:schemeClr val="dk1"/>
              </a:solidFill>
            </a:endParaRPr>
          </a:p>
          <a:p>
            <a:pPr indent="0" lvl="0" marL="0" rtl="0" algn="l">
              <a:lnSpc>
                <a:spcPct val="115000"/>
              </a:lnSpc>
              <a:spcBef>
                <a:spcPts val="0"/>
              </a:spcBef>
              <a:spcAft>
                <a:spcPts val="0"/>
              </a:spcAft>
              <a:buNone/>
            </a:pPr>
            <a:r>
              <a:rPr lang="en-US" sz="1200">
                <a:solidFill>
                  <a:srgbClr val="737373"/>
                </a:solidFill>
              </a:rPr>
              <a:t>Var tikt izmantoti tikai atbilstošiem HTML elementiem.</a:t>
            </a:r>
            <a:endParaRPr sz="1200">
              <a:solidFill>
                <a:srgbClr val="737373"/>
              </a:solidFill>
            </a:endParaRPr>
          </a:p>
          <a:p>
            <a:pPr indent="0" lvl="0" marL="0" rtl="0" algn="l">
              <a:lnSpc>
                <a:spcPct val="115000"/>
              </a:lnSpc>
              <a:spcBef>
                <a:spcPts val="0"/>
              </a:spcBef>
              <a:spcAft>
                <a:spcPts val="0"/>
              </a:spcAft>
              <a:buNone/>
            </a:pPr>
            <a:r>
              <a:t/>
            </a:r>
            <a:endParaRPr sz="1200">
              <a:solidFill>
                <a:srgbClr val="737373"/>
              </a:solidFill>
            </a:endParaRPr>
          </a:p>
          <a:p>
            <a:pPr indent="0" lvl="0" marL="0" rtl="0" algn="l">
              <a:lnSpc>
                <a:spcPct val="115000"/>
              </a:lnSpc>
              <a:spcBef>
                <a:spcPts val="0"/>
              </a:spcBef>
              <a:spcAft>
                <a:spcPts val="0"/>
              </a:spcAft>
              <a:buNone/>
            </a:pPr>
            <a:r>
              <a:t/>
            </a:r>
            <a:endParaRPr sz="1200">
              <a:solidFill>
                <a:srgbClr val="737373"/>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56" name="Shape 456"/>
        <p:cNvGrpSpPr/>
        <p:nvPr/>
      </p:nvGrpSpPr>
      <p:grpSpPr>
        <a:xfrm>
          <a:off x="0" y="0"/>
          <a:ext cx="0" cy="0"/>
          <a:chOff x="0" y="0"/>
          <a:chExt cx="0" cy="0"/>
        </a:xfrm>
      </p:grpSpPr>
      <p:sp>
        <p:nvSpPr>
          <p:cNvPr id="457" name="Google Shape;457;g123c9085719_0_86"/>
          <p:cNvSpPr txBox="1"/>
          <p:nvPr>
            <p:ph idx="11" type="ftr"/>
          </p:nvPr>
        </p:nvSpPr>
        <p:spPr>
          <a:xfrm>
            <a:off x="7612540" y="1079990"/>
            <a:ext cx="4114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FRONTEND mājaslapas izstrāde</a:t>
            </a:r>
            <a:endParaRPr/>
          </a:p>
        </p:txBody>
      </p:sp>
      <p:sp>
        <p:nvSpPr>
          <p:cNvPr id="458" name="Google Shape;458;g123c9085719_0_86"/>
          <p:cNvSpPr txBox="1"/>
          <p:nvPr/>
        </p:nvSpPr>
        <p:spPr>
          <a:xfrm>
            <a:off x="744550" y="717900"/>
            <a:ext cx="8359200" cy="727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3200"/>
              <a:buFont typeface="Arial"/>
              <a:buNone/>
            </a:pPr>
            <a:r>
              <a:rPr lang="en-US" sz="3200">
                <a:solidFill>
                  <a:srgbClr val="297DC1"/>
                </a:solidFill>
                <a:latin typeface="Montserrat SemiBold"/>
                <a:ea typeface="Montserrat SemiBold"/>
                <a:cs typeface="Montserrat SemiBold"/>
                <a:sym typeface="Montserrat SemiBold"/>
              </a:rPr>
              <a:t>Globālie atribūti</a:t>
            </a:r>
            <a:endParaRPr sz="3200">
              <a:solidFill>
                <a:srgbClr val="297DC1"/>
              </a:solidFill>
              <a:latin typeface="Montserrat SemiBold"/>
              <a:ea typeface="Montserrat SemiBold"/>
              <a:cs typeface="Montserrat SemiBold"/>
              <a:sym typeface="Montserrat SemiBold"/>
            </a:endParaRPr>
          </a:p>
        </p:txBody>
      </p:sp>
      <p:sp>
        <p:nvSpPr>
          <p:cNvPr id="459" name="Google Shape;459;g123c9085719_0_86"/>
          <p:cNvSpPr txBox="1"/>
          <p:nvPr/>
        </p:nvSpPr>
        <p:spPr>
          <a:xfrm>
            <a:off x="867750" y="1609250"/>
            <a:ext cx="5024100" cy="71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100"/>
              </a:spcBef>
              <a:spcAft>
                <a:spcPts val="0"/>
              </a:spcAft>
              <a:buNone/>
            </a:pPr>
            <a:r>
              <a:t/>
            </a:r>
            <a:endParaRPr sz="1150">
              <a:highlight>
                <a:srgbClr val="FFFFFF"/>
              </a:highlight>
              <a:latin typeface="Verdana"/>
              <a:ea typeface="Verdana"/>
              <a:cs typeface="Verdana"/>
              <a:sym typeface="Verdana"/>
            </a:endParaRPr>
          </a:p>
          <a:p>
            <a:pPr indent="0" lvl="0" marL="0" rtl="0" algn="l">
              <a:lnSpc>
                <a:spcPct val="115000"/>
              </a:lnSpc>
              <a:spcBef>
                <a:spcPts val="1100"/>
              </a:spcBef>
              <a:spcAft>
                <a:spcPts val="0"/>
              </a:spcAft>
              <a:buNone/>
            </a:pPr>
            <a:r>
              <a:t/>
            </a:r>
            <a:endParaRPr sz="1200">
              <a:solidFill>
                <a:srgbClr val="737373"/>
              </a:solidFill>
            </a:endParaRPr>
          </a:p>
        </p:txBody>
      </p:sp>
      <p:sp>
        <p:nvSpPr>
          <p:cNvPr id="460" name="Google Shape;460;g123c9085719_0_86"/>
          <p:cNvSpPr txBox="1"/>
          <p:nvPr/>
        </p:nvSpPr>
        <p:spPr>
          <a:xfrm>
            <a:off x="867750" y="1694625"/>
            <a:ext cx="4698900" cy="5254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b="1" lang="en-US" sz="1200">
                <a:solidFill>
                  <a:schemeClr val="accent1"/>
                </a:solidFill>
                <a:uFill>
                  <a:noFill/>
                </a:uFill>
                <a:hlinkClick r:id="rId4">
                  <a:extLst>
                    <a:ext uri="{A12FA001-AC4F-418D-AE19-62706E023703}">
                      <ahyp:hlinkClr val="tx"/>
                    </a:ext>
                  </a:extLst>
                </a:hlinkClick>
              </a:rPr>
              <a:t>accesskey</a:t>
            </a:r>
            <a:endParaRPr b="1" sz="1200">
              <a:solidFill>
                <a:schemeClr val="accent1"/>
              </a:solidFill>
            </a:endParaRPr>
          </a:p>
          <a:p>
            <a:pPr indent="0" lvl="0" marL="0" marR="0" rtl="0" algn="l">
              <a:lnSpc>
                <a:spcPct val="115000"/>
              </a:lnSpc>
              <a:spcBef>
                <a:spcPts val="0"/>
              </a:spcBef>
              <a:spcAft>
                <a:spcPts val="0"/>
              </a:spcAft>
              <a:buNone/>
            </a:pPr>
            <a:r>
              <a:rPr lang="en-US" sz="1200">
                <a:solidFill>
                  <a:srgbClr val="737373"/>
                </a:solidFill>
              </a:rPr>
              <a:t>norāda īsceļa taustiņu ar ko navigēt uz attiecīgo HTML elementu </a:t>
            </a:r>
            <a:endParaRPr sz="1200">
              <a:solidFill>
                <a:srgbClr val="737373"/>
              </a:solidFill>
            </a:endParaRPr>
          </a:p>
          <a:p>
            <a:pPr indent="0" lvl="0" marL="0" marR="0" rtl="0" algn="l">
              <a:lnSpc>
                <a:spcPct val="115000"/>
              </a:lnSpc>
              <a:spcBef>
                <a:spcPts val="0"/>
              </a:spcBef>
              <a:spcAft>
                <a:spcPts val="0"/>
              </a:spcAft>
              <a:buNone/>
            </a:pPr>
            <a:r>
              <a:t/>
            </a:r>
            <a:endParaRPr sz="1200">
              <a:solidFill>
                <a:srgbClr val="737373"/>
              </a:solidFill>
            </a:endParaRPr>
          </a:p>
          <a:p>
            <a:pPr indent="0" lvl="0" marL="0" marR="0" rtl="0" algn="l">
              <a:lnSpc>
                <a:spcPct val="115000"/>
              </a:lnSpc>
              <a:spcBef>
                <a:spcPts val="0"/>
              </a:spcBef>
              <a:spcAft>
                <a:spcPts val="0"/>
              </a:spcAft>
              <a:buNone/>
            </a:pPr>
            <a:r>
              <a:rPr b="1" lang="en-US" sz="1200">
                <a:solidFill>
                  <a:schemeClr val="accent1"/>
                </a:solidFill>
                <a:uFill>
                  <a:noFill/>
                </a:uFill>
                <a:hlinkClick r:id="rId5">
                  <a:extLst>
                    <a:ext uri="{A12FA001-AC4F-418D-AE19-62706E023703}">
                      <ahyp:hlinkClr val="tx"/>
                    </a:ext>
                  </a:extLst>
                </a:hlinkClick>
              </a:rPr>
              <a:t>class</a:t>
            </a:r>
            <a:endParaRPr b="1" sz="1200">
              <a:solidFill>
                <a:schemeClr val="accent1"/>
              </a:solidFill>
            </a:endParaRPr>
          </a:p>
          <a:p>
            <a:pPr indent="0" lvl="0" marL="0" marR="0" rtl="0" algn="l">
              <a:lnSpc>
                <a:spcPct val="115000"/>
              </a:lnSpc>
              <a:spcBef>
                <a:spcPts val="0"/>
              </a:spcBef>
              <a:spcAft>
                <a:spcPts val="0"/>
              </a:spcAft>
              <a:buNone/>
            </a:pPr>
            <a:r>
              <a:rPr lang="en-US" sz="1200">
                <a:solidFill>
                  <a:srgbClr val="737373"/>
                </a:solidFill>
              </a:rPr>
              <a:t>klases nosaukums HTML elementam. Ļauj JS un CSS identificēt elementu pēc to piederības klasei.</a:t>
            </a:r>
            <a:endParaRPr sz="1200">
              <a:solidFill>
                <a:srgbClr val="737373"/>
              </a:solidFill>
            </a:endParaRPr>
          </a:p>
          <a:p>
            <a:pPr indent="0" lvl="0" marL="0" marR="0" rtl="0" algn="l">
              <a:lnSpc>
                <a:spcPct val="115000"/>
              </a:lnSpc>
              <a:spcBef>
                <a:spcPts val="0"/>
              </a:spcBef>
              <a:spcAft>
                <a:spcPts val="0"/>
              </a:spcAft>
              <a:buNone/>
            </a:pPr>
            <a:r>
              <a:t/>
            </a:r>
            <a:endParaRPr sz="1200">
              <a:solidFill>
                <a:srgbClr val="737373"/>
              </a:solidFill>
            </a:endParaRPr>
          </a:p>
          <a:p>
            <a:pPr indent="0" lvl="0" marL="0" marR="0" rtl="0" algn="l">
              <a:lnSpc>
                <a:spcPct val="115000"/>
              </a:lnSpc>
              <a:spcBef>
                <a:spcPts val="0"/>
              </a:spcBef>
              <a:spcAft>
                <a:spcPts val="0"/>
              </a:spcAft>
              <a:buNone/>
            </a:pPr>
            <a:r>
              <a:rPr b="1" lang="en-US" sz="1200">
                <a:solidFill>
                  <a:schemeClr val="accent1"/>
                </a:solidFill>
                <a:uFill>
                  <a:noFill/>
                </a:uFill>
                <a:hlinkClick r:id="rId6">
                  <a:extLst>
                    <a:ext uri="{A12FA001-AC4F-418D-AE19-62706E023703}">
                      <ahyp:hlinkClr val="tx"/>
                    </a:ext>
                  </a:extLst>
                </a:hlinkClick>
              </a:rPr>
              <a:t>contenteditable</a:t>
            </a:r>
            <a:endParaRPr b="1" sz="1200">
              <a:solidFill>
                <a:schemeClr val="accent1"/>
              </a:solidFill>
            </a:endParaRPr>
          </a:p>
          <a:p>
            <a:pPr indent="0" lvl="0" marL="0" marR="0" rtl="0" algn="l">
              <a:lnSpc>
                <a:spcPct val="115000"/>
              </a:lnSpc>
              <a:spcBef>
                <a:spcPts val="0"/>
              </a:spcBef>
              <a:spcAft>
                <a:spcPts val="0"/>
              </a:spcAft>
              <a:buNone/>
            </a:pPr>
            <a:r>
              <a:rPr lang="en-US" sz="1200">
                <a:solidFill>
                  <a:srgbClr val="737373"/>
                </a:solidFill>
              </a:rPr>
              <a:t>nosaka vai birkas saturs ir rediģējams.</a:t>
            </a:r>
            <a:endParaRPr sz="1200">
              <a:solidFill>
                <a:srgbClr val="737373"/>
              </a:solidFill>
            </a:endParaRPr>
          </a:p>
          <a:p>
            <a:pPr indent="0" lvl="0" marL="0" marR="0" rtl="0" algn="l">
              <a:lnSpc>
                <a:spcPct val="115000"/>
              </a:lnSpc>
              <a:spcBef>
                <a:spcPts val="0"/>
              </a:spcBef>
              <a:spcAft>
                <a:spcPts val="0"/>
              </a:spcAft>
              <a:buNone/>
            </a:pPr>
            <a:r>
              <a:t/>
            </a:r>
            <a:endParaRPr sz="1200">
              <a:solidFill>
                <a:srgbClr val="737373"/>
              </a:solidFill>
            </a:endParaRPr>
          </a:p>
          <a:p>
            <a:pPr indent="0" lvl="0" marL="0" marR="0" rtl="0" algn="l">
              <a:lnSpc>
                <a:spcPct val="115000"/>
              </a:lnSpc>
              <a:spcBef>
                <a:spcPts val="0"/>
              </a:spcBef>
              <a:spcAft>
                <a:spcPts val="0"/>
              </a:spcAft>
              <a:buNone/>
            </a:pPr>
            <a:r>
              <a:rPr b="1" lang="en-US" sz="1200">
                <a:solidFill>
                  <a:schemeClr val="accent1"/>
                </a:solidFill>
                <a:uFill>
                  <a:noFill/>
                </a:uFill>
                <a:hlinkClick r:id="rId7">
                  <a:extLst>
                    <a:ext uri="{A12FA001-AC4F-418D-AE19-62706E023703}">
                      <ahyp:hlinkClr val="tx"/>
                    </a:ext>
                  </a:extLst>
                </a:hlinkClick>
              </a:rPr>
              <a:t>data-*</a:t>
            </a:r>
            <a:endParaRPr b="1" sz="1200">
              <a:solidFill>
                <a:schemeClr val="accent1"/>
              </a:solidFill>
            </a:endParaRPr>
          </a:p>
          <a:p>
            <a:pPr indent="0" lvl="0" marL="0" marR="0" rtl="0" algn="l">
              <a:lnSpc>
                <a:spcPct val="115000"/>
              </a:lnSpc>
              <a:spcBef>
                <a:spcPts val="0"/>
              </a:spcBef>
              <a:spcAft>
                <a:spcPts val="0"/>
              </a:spcAft>
              <a:buNone/>
            </a:pPr>
            <a:r>
              <a:rPr lang="en-US" sz="1200">
                <a:solidFill>
                  <a:srgbClr val="737373"/>
                </a:solidFill>
              </a:rPr>
              <a:t>satur datus ar ko var mijiedarboties JS.</a:t>
            </a:r>
            <a:endParaRPr sz="1200">
              <a:solidFill>
                <a:srgbClr val="737373"/>
              </a:solidFill>
            </a:endParaRPr>
          </a:p>
          <a:p>
            <a:pPr indent="0" lvl="0" marL="0" marR="0" rtl="0" algn="l">
              <a:lnSpc>
                <a:spcPct val="115000"/>
              </a:lnSpc>
              <a:spcBef>
                <a:spcPts val="0"/>
              </a:spcBef>
              <a:spcAft>
                <a:spcPts val="0"/>
              </a:spcAft>
              <a:buNone/>
            </a:pPr>
            <a:r>
              <a:t/>
            </a:r>
            <a:endParaRPr sz="1200">
              <a:solidFill>
                <a:schemeClr val="accent1"/>
              </a:solidFill>
            </a:endParaRPr>
          </a:p>
          <a:p>
            <a:pPr indent="0" lvl="0" marL="0" marR="0" rtl="0" algn="l">
              <a:lnSpc>
                <a:spcPct val="115000"/>
              </a:lnSpc>
              <a:spcBef>
                <a:spcPts val="0"/>
              </a:spcBef>
              <a:spcAft>
                <a:spcPts val="0"/>
              </a:spcAft>
              <a:buNone/>
            </a:pPr>
            <a:r>
              <a:rPr b="1" lang="en-US" sz="1200">
                <a:solidFill>
                  <a:schemeClr val="accent1"/>
                </a:solidFill>
                <a:uFill>
                  <a:noFill/>
                </a:uFill>
                <a:hlinkClick r:id="rId8">
                  <a:extLst>
                    <a:ext uri="{A12FA001-AC4F-418D-AE19-62706E023703}">
                      <ahyp:hlinkClr val="tx"/>
                    </a:ext>
                  </a:extLst>
                </a:hlinkClick>
              </a:rPr>
              <a:t>dir</a:t>
            </a:r>
            <a:endParaRPr b="1" sz="1200">
              <a:solidFill>
                <a:schemeClr val="accent1"/>
              </a:solidFill>
            </a:endParaRPr>
          </a:p>
          <a:p>
            <a:pPr indent="0" lvl="0" marL="0" marR="0" rtl="0" algn="l">
              <a:lnSpc>
                <a:spcPct val="115000"/>
              </a:lnSpc>
              <a:spcBef>
                <a:spcPts val="0"/>
              </a:spcBef>
              <a:spcAft>
                <a:spcPts val="0"/>
              </a:spcAft>
              <a:buNone/>
            </a:pPr>
            <a:r>
              <a:rPr lang="en-US" sz="1200">
                <a:solidFill>
                  <a:srgbClr val="737373"/>
                </a:solidFill>
              </a:rPr>
              <a:t>nosaka elementa satura izkārtojuma virzienu.</a:t>
            </a:r>
            <a:endParaRPr sz="1200">
              <a:solidFill>
                <a:srgbClr val="737373"/>
              </a:solidFill>
            </a:endParaRPr>
          </a:p>
          <a:p>
            <a:pPr indent="0" lvl="0" marL="0" marR="0" rtl="0" algn="l">
              <a:lnSpc>
                <a:spcPct val="115000"/>
              </a:lnSpc>
              <a:spcBef>
                <a:spcPts val="0"/>
              </a:spcBef>
              <a:spcAft>
                <a:spcPts val="0"/>
              </a:spcAft>
              <a:buNone/>
            </a:pPr>
            <a:r>
              <a:t/>
            </a:r>
            <a:endParaRPr sz="1200">
              <a:solidFill>
                <a:srgbClr val="737373"/>
              </a:solidFill>
            </a:endParaRPr>
          </a:p>
          <a:p>
            <a:pPr indent="0" lvl="0" marL="0" marR="0" rtl="0" algn="l">
              <a:lnSpc>
                <a:spcPct val="115000"/>
              </a:lnSpc>
              <a:spcBef>
                <a:spcPts val="0"/>
              </a:spcBef>
              <a:spcAft>
                <a:spcPts val="0"/>
              </a:spcAft>
              <a:buNone/>
            </a:pPr>
            <a:r>
              <a:rPr b="1" lang="en-US" sz="1200">
                <a:solidFill>
                  <a:schemeClr val="accent1"/>
                </a:solidFill>
                <a:uFill>
                  <a:noFill/>
                </a:uFill>
                <a:hlinkClick r:id="rId9">
                  <a:extLst>
                    <a:ext uri="{A12FA001-AC4F-418D-AE19-62706E023703}">
                      <ahyp:hlinkClr val="tx"/>
                    </a:ext>
                  </a:extLst>
                </a:hlinkClick>
              </a:rPr>
              <a:t>draggable</a:t>
            </a:r>
            <a:endParaRPr b="1" sz="1200">
              <a:solidFill>
                <a:schemeClr val="accent1"/>
              </a:solidFill>
            </a:endParaRPr>
          </a:p>
          <a:p>
            <a:pPr indent="0" lvl="0" marL="0" marR="0" rtl="0" algn="l">
              <a:lnSpc>
                <a:spcPct val="115000"/>
              </a:lnSpc>
              <a:spcBef>
                <a:spcPts val="0"/>
              </a:spcBef>
              <a:spcAft>
                <a:spcPts val="0"/>
              </a:spcAft>
              <a:buNone/>
            </a:pPr>
            <a:r>
              <a:rPr lang="en-US" sz="1200">
                <a:solidFill>
                  <a:srgbClr val="737373"/>
                </a:solidFill>
              </a:rPr>
              <a:t>nosaka vai elements var tik pārvietots ar datora peli.</a:t>
            </a:r>
            <a:endParaRPr sz="1200">
              <a:solidFill>
                <a:srgbClr val="737373"/>
              </a:solidFill>
            </a:endParaRPr>
          </a:p>
          <a:p>
            <a:pPr indent="0" lvl="0" marL="0" marR="0" rtl="0" algn="l">
              <a:lnSpc>
                <a:spcPct val="115000"/>
              </a:lnSpc>
              <a:spcBef>
                <a:spcPts val="0"/>
              </a:spcBef>
              <a:spcAft>
                <a:spcPts val="0"/>
              </a:spcAft>
              <a:buNone/>
            </a:pPr>
            <a:r>
              <a:t/>
            </a:r>
            <a:endParaRPr sz="1200">
              <a:solidFill>
                <a:srgbClr val="737373"/>
              </a:solidFill>
            </a:endParaRPr>
          </a:p>
          <a:p>
            <a:pPr indent="0" lvl="0" marL="0" marR="0" rtl="0" algn="l">
              <a:lnSpc>
                <a:spcPct val="115000"/>
              </a:lnSpc>
              <a:spcBef>
                <a:spcPts val="0"/>
              </a:spcBef>
              <a:spcAft>
                <a:spcPts val="0"/>
              </a:spcAft>
              <a:buNone/>
            </a:pPr>
            <a:r>
              <a:rPr b="1" lang="en-US" sz="1200">
                <a:solidFill>
                  <a:schemeClr val="accent1"/>
                </a:solidFill>
                <a:uFill>
                  <a:noFill/>
                </a:uFill>
                <a:hlinkClick r:id="rId10">
                  <a:extLst>
                    <a:ext uri="{A12FA001-AC4F-418D-AE19-62706E023703}">
                      <ahyp:hlinkClr val="tx"/>
                    </a:ext>
                  </a:extLst>
                </a:hlinkClick>
              </a:rPr>
              <a:t>hidden</a:t>
            </a:r>
            <a:endParaRPr b="1" sz="1200">
              <a:solidFill>
                <a:schemeClr val="accent1"/>
              </a:solidFill>
            </a:endParaRPr>
          </a:p>
          <a:p>
            <a:pPr indent="0" lvl="0" marL="0" marR="0" rtl="0" algn="l">
              <a:lnSpc>
                <a:spcPct val="115000"/>
              </a:lnSpc>
              <a:spcBef>
                <a:spcPts val="0"/>
              </a:spcBef>
              <a:spcAft>
                <a:spcPts val="0"/>
              </a:spcAft>
              <a:buNone/>
            </a:pPr>
            <a:r>
              <a:rPr lang="en-US" sz="1200">
                <a:solidFill>
                  <a:srgbClr val="737373"/>
                </a:solidFill>
              </a:rPr>
              <a:t>paslēpj elementu, apzīmē lietotājam dotajā brīdī nesvarīgus elementus.</a:t>
            </a:r>
            <a:endParaRPr sz="1200">
              <a:solidFill>
                <a:srgbClr val="737373"/>
              </a:solidFill>
            </a:endParaRPr>
          </a:p>
          <a:p>
            <a:pPr indent="0" lvl="0" marL="0" marR="0" rtl="0" algn="l">
              <a:lnSpc>
                <a:spcPct val="115000"/>
              </a:lnSpc>
              <a:spcBef>
                <a:spcPts val="0"/>
              </a:spcBef>
              <a:spcAft>
                <a:spcPts val="0"/>
              </a:spcAft>
              <a:buNone/>
            </a:pPr>
            <a:r>
              <a:t/>
            </a:r>
            <a:endParaRPr sz="1200">
              <a:solidFill>
                <a:srgbClr val="737373"/>
              </a:solidFill>
            </a:endParaRPr>
          </a:p>
          <a:p>
            <a:pPr indent="0" lvl="0" marL="0" marR="0" rtl="0" algn="l">
              <a:lnSpc>
                <a:spcPct val="115000"/>
              </a:lnSpc>
              <a:spcBef>
                <a:spcPts val="0"/>
              </a:spcBef>
              <a:spcAft>
                <a:spcPts val="0"/>
              </a:spcAft>
              <a:buNone/>
            </a:pPr>
            <a:r>
              <a:t/>
            </a:r>
            <a:endParaRPr sz="1200">
              <a:solidFill>
                <a:srgbClr val="737373"/>
              </a:solidFill>
            </a:endParaRPr>
          </a:p>
        </p:txBody>
      </p:sp>
      <p:sp>
        <p:nvSpPr>
          <p:cNvPr id="461" name="Google Shape;461;g123c9085719_0_86"/>
          <p:cNvSpPr txBox="1"/>
          <p:nvPr/>
        </p:nvSpPr>
        <p:spPr>
          <a:xfrm>
            <a:off x="6079625" y="1694625"/>
            <a:ext cx="6030900" cy="4617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1200">
                <a:solidFill>
                  <a:schemeClr val="accent1"/>
                </a:solidFill>
                <a:uFill>
                  <a:noFill/>
                </a:uFill>
                <a:hlinkClick r:id="rId11">
                  <a:extLst>
                    <a:ext uri="{A12FA001-AC4F-418D-AE19-62706E023703}">
                      <ahyp:hlinkClr val="tx"/>
                    </a:ext>
                  </a:extLst>
                </a:hlinkClick>
              </a:rPr>
              <a:t>id</a:t>
            </a:r>
            <a:endParaRPr sz="1200">
              <a:solidFill>
                <a:srgbClr val="737373"/>
              </a:solidFill>
            </a:endParaRPr>
          </a:p>
          <a:p>
            <a:pPr indent="0" lvl="0" marL="0" rtl="0" algn="l">
              <a:lnSpc>
                <a:spcPct val="115000"/>
              </a:lnSpc>
              <a:spcBef>
                <a:spcPts val="0"/>
              </a:spcBef>
              <a:spcAft>
                <a:spcPts val="0"/>
              </a:spcAft>
              <a:buNone/>
            </a:pPr>
            <a:r>
              <a:rPr lang="en-US" sz="1200">
                <a:solidFill>
                  <a:srgbClr val="737373"/>
                </a:solidFill>
              </a:rPr>
              <a:t>unikāls identifikātors elementam ko var izmantot JS, CSS vai navigējot uz to ar saiti.</a:t>
            </a:r>
            <a:endParaRPr sz="1200">
              <a:solidFill>
                <a:srgbClr val="737373"/>
              </a:solidFill>
            </a:endParaRPr>
          </a:p>
          <a:p>
            <a:pPr indent="0" lvl="0" marL="0" rtl="0" algn="l">
              <a:lnSpc>
                <a:spcPct val="115000"/>
              </a:lnSpc>
              <a:spcBef>
                <a:spcPts val="0"/>
              </a:spcBef>
              <a:spcAft>
                <a:spcPts val="0"/>
              </a:spcAft>
              <a:buNone/>
            </a:pPr>
            <a:r>
              <a:t/>
            </a:r>
            <a:endParaRPr sz="1200">
              <a:solidFill>
                <a:srgbClr val="737373"/>
              </a:solidFill>
            </a:endParaRPr>
          </a:p>
          <a:p>
            <a:pPr indent="0" lvl="0" marL="0" rtl="0" algn="l">
              <a:lnSpc>
                <a:spcPct val="115000"/>
              </a:lnSpc>
              <a:spcBef>
                <a:spcPts val="0"/>
              </a:spcBef>
              <a:spcAft>
                <a:spcPts val="0"/>
              </a:spcAft>
              <a:buNone/>
            </a:pPr>
            <a:r>
              <a:rPr b="1" lang="en-US" sz="1200">
                <a:solidFill>
                  <a:schemeClr val="accent1"/>
                </a:solidFill>
                <a:uFill>
                  <a:noFill/>
                </a:uFill>
                <a:hlinkClick r:id="rId12">
                  <a:extLst>
                    <a:ext uri="{A12FA001-AC4F-418D-AE19-62706E023703}">
                      <ahyp:hlinkClr val="tx"/>
                    </a:ext>
                  </a:extLst>
                </a:hlinkClick>
              </a:rPr>
              <a:t>lang</a:t>
            </a:r>
            <a:endParaRPr sz="1200">
              <a:solidFill>
                <a:srgbClr val="737373"/>
              </a:solidFill>
            </a:endParaRPr>
          </a:p>
          <a:p>
            <a:pPr indent="0" lvl="0" marL="0" rtl="0" algn="l">
              <a:lnSpc>
                <a:spcPct val="115000"/>
              </a:lnSpc>
              <a:spcBef>
                <a:spcPts val="0"/>
              </a:spcBef>
              <a:spcAft>
                <a:spcPts val="0"/>
              </a:spcAft>
              <a:buNone/>
            </a:pPr>
            <a:r>
              <a:rPr lang="en-US" sz="1200">
                <a:solidFill>
                  <a:srgbClr val="737373"/>
                </a:solidFill>
              </a:rPr>
              <a:t>nosaka elementa satura valodu.</a:t>
            </a:r>
            <a:endParaRPr sz="1200">
              <a:solidFill>
                <a:srgbClr val="737373"/>
              </a:solidFill>
            </a:endParaRPr>
          </a:p>
          <a:p>
            <a:pPr indent="0" lvl="0" marL="0" rtl="0" algn="l">
              <a:lnSpc>
                <a:spcPct val="115000"/>
              </a:lnSpc>
              <a:spcBef>
                <a:spcPts val="0"/>
              </a:spcBef>
              <a:spcAft>
                <a:spcPts val="0"/>
              </a:spcAft>
              <a:buNone/>
            </a:pPr>
            <a:r>
              <a:t/>
            </a:r>
            <a:endParaRPr sz="1200">
              <a:solidFill>
                <a:srgbClr val="737373"/>
              </a:solidFill>
            </a:endParaRPr>
          </a:p>
          <a:p>
            <a:pPr indent="0" lvl="0" marL="0" rtl="0" algn="l">
              <a:lnSpc>
                <a:spcPct val="115000"/>
              </a:lnSpc>
              <a:spcBef>
                <a:spcPts val="0"/>
              </a:spcBef>
              <a:spcAft>
                <a:spcPts val="0"/>
              </a:spcAft>
              <a:buNone/>
            </a:pPr>
            <a:r>
              <a:rPr b="1" lang="en-US" sz="1200">
                <a:solidFill>
                  <a:schemeClr val="accent1"/>
                </a:solidFill>
                <a:uFill>
                  <a:noFill/>
                </a:uFill>
                <a:hlinkClick r:id="rId13">
                  <a:extLst>
                    <a:ext uri="{A12FA001-AC4F-418D-AE19-62706E023703}">
                      <ahyp:hlinkClr val="tx"/>
                    </a:ext>
                  </a:extLst>
                </a:hlinkClick>
              </a:rPr>
              <a:t>spellcheck</a:t>
            </a:r>
            <a:endParaRPr sz="1200">
              <a:solidFill>
                <a:srgbClr val="737373"/>
              </a:solidFill>
            </a:endParaRPr>
          </a:p>
          <a:p>
            <a:pPr indent="0" lvl="0" marL="0" rtl="0" algn="l">
              <a:lnSpc>
                <a:spcPct val="115000"/>
              </a:lnSpc>
              <a:spcBef>
                <a:spcPts val="0"/>
              </a:spcBef>
              <a:spcAft>
                <a:spcPts val="0"/>
              </a:spcAft>
              <a:buNone/>
            </a:pPr>
            <a:r>
              <a:rPr lang="en-US" sz="1200">
                <a:solidFill>
                  <a:srgbClr val="737373"/>
                </a:solidFill>
              </a:rPr>
              <a:t>nosaka vai pārlūkrpogrammais veikt elementa teksta satura pareizrakstības pārbaudi.</a:t>
            </a:r>
            <a:endParaRPr sz="1200">
              <a:solidFill>
                <a:srgbClr val="737373"/>
              </a:solidFill>
            </a:endParaRPr>
          </a:p>
          <a:p>
            <a:pPr indent="0" lvl="0" marL="0" rtl="0" algn="l">
              <a:lnSpc>
                <a:spcPct val="115000"/>
              </a:lnSpc>
              <a:spcBef>
                <a:spcPts val="0"/>
              </a:spcBef>
              <a:spcAft>
                <a:spcPts val="0"/>
              </a:spcAft>
              <a:buNone/>
            </a:pPr>
            <a:r>
              <a:t/>
            </a:r>
            <a:endParaRPr sz="1200">
              <a:solidFill>
                <a:srgbClr val="737373"/>
              </a:solidFill>
            </a:endParaRPr>
          </a:p>
          <a:p>
            <a:pPr indent="0" lvl="0" marL="0" rtl="0" algn="l">
              <a:lnSpc>
                <a:spcPct val="115000"/>
              </a:lnSpc>
              <a:spcBef>
                <a:spcPts val="0"/>
              </a:spcBef>
              <a:spcAft>
                <a:spcPts val="0"/>
              </a:spcAft>
              <a:buNone/>
            </a:pPr>
            <a:r>
              <a:rPr b="1" lang="en-US" sz="1200">
                <a:solidFill>
                  <a:schemeClr val="accent1"/>
                </a:solidFill>
                <a:uFill>
                  <a:noFill/>
                </a:uFill>
                <a:hlinkClick r:id="rId14">
                  <a:extLst>
                    <a:ext uri="{A12FA001-AC4F-418D-AE19-62706E023703}">
                      <ahyp:hlinkClr val="tx"/>
                    </a:ext>
                  </a:extLst>
                </a:hlinkClick>
              </a:rPr>
              <a:t>style</a:t>
            </a:r>
            <a:endParaRPr sz="1200">
              <a:solidFill>
                <a:srgbClr val="737373"/>
              </a:solidFill>
            </a:endParaRPr>
          </a:p>
          <a:p>
            <a:pPr indent="0" lvl="0" marL="0" rtl="0" algn="l">
              <a:lnSpc>
                <a:spcPct val="115000"/>
              </a:lnSpc>
              <a:spcBef>
                <a:spcPts val="0"/>
              </a:spcBef>
              <a:spcAft>
                <a:spcPts val="0"/>
              </a:spcAft>
              <a:buNone/>
            </a:pPr>
            <a:r>
              <a:rPr lang="en-US" sz="1200">
                <a:solidFill>
                  <a:srgbClr val="737373"/>
                </a:solidFill>
              </a:rPr>
              <a:t>nosaka augstākās prioritātes vizuālos noformējumu elementam. Satur CSS.</a:t>
            </a:r>
            <a:endParaRPr sz="1200">
              <a:solidFill>
                <a:srgbClr val="737373"/>
              </a:solidFill>
            </a:endParaRPr>
          </a:p>
          <a:p>
            <a:pPr indent="0" lvl="0" marL="0" rtl="0" algn="l">
              <a:lnSpc>
                <a:spcPct val="115000"/>
              </a:lnSpc>
              <a:spcBef>
                <a:spcPts val="0"/>
              </a:spcBef>
              <a:spcAft>
                <a:spcPts val="0"/>
              </a:spcAft>
              <a:buNone/>
            </a:pPr>
            <a:r>
              <a:t/>
            </a:r>
            <a:endParaRPr sz="1200">
              <a:solidFill>
                <a:srgbClr val="737373"/>
              </a:solidFill>
            </a:endParaRPr>
          </a:p>
          <a:p>
            <a:pPr indent="0" lvl="0" marL="0" rtl="0" algn="l">
              <a:lnSpc>
                <a:spcPct val="115000"/>
              </a:lnSpc>
              <a:spcBef>
                <a:spcPts val="0"/>
              </a:spcBef>
              <a:spcAft>
                <a:spcPts val="0"/>
              </a:spcAft>
              <a:buNone/>
            </a:pPr>
            <a:r>
              <a:rPr b="1" lang="en-US" sz="1200">
                <a:solidFill>
                  <a:schemeClr val="accent1"/>
                </a:solidFill>
                <a:uFill>
                  <a:noFill/>
                </a:uFill>
                <a:hlinkClick r:id="rId15">
                  <a:extLst>
                    <a:ext uri="{A12FA001-AC4F-418D-AE19-62706E023703}">
                      <ahyp:hlinkClr val="tx"/>
                    </a:ext>
                  </a:extLst>
                </a:hlinkClick>
              </a:rPr>
              <a:t>tabindex</a:t>
            </a:r>
            <a:endParaRPr sz="1200">
              <a:solidFill>
                <a:srgbClr val="737373"/>
              </a:solidFill>
            </a:endParaRPr>
          </a:p>
          <a:p>
            <a:pPr indent="0" lvl="0" marL="0" rtl="0" algn="l">
              <a:lnSpc>
                <a:spcPct val="115000"/>
              </a:lnSpc>
              <a:spcBef>
                <a:spcPts val="0"/>
              </a:spcBef>
              <a:spcAft>
                <a:spcPts val="0"/>
              </a:spcAft>
              <a:buNone/>
            </a:pPr>
            <a:r>
              <a:rPr lang="en-US" sz="1200">
                <a:solidFill>
                  <a:srgbClr val="737373"/>
                </a:solidFill>
              </a:rPr>
              <a:t>nosaka pozīciju navigācijas rindā, kad tiek izmantots TAB taustiņš</a:t>
            </a:r>
            <a:endParaRPr sz="1200">
              <a:solidFill>
                <a:srgbClr val="737373"/>
              </a:solidFill>
            </a:endParaRPr>
          </a:p>
          <a:p>
            <a:pPr indent="0" lvl="0" marL="0" rtl="0" algn="l">
              <a:lnSpc>
                <a:spcPct val="115000"/>
              </a:lnSpc>
              <a:spcBef>
                <a:spcPts val="0"/>
              </a:spcBef>
              <a:spcAft>
                <a:spcPts val="0"/>
              </a:spcAft>
              <a:buNone/>
            </a:pPr>
            <a:r>
              <a:t/>
            </a:r>
            <a:endParaRPr sz="1200">
              <a:solidFill>
                <a:srgbClr val="737373"/>
              </a:solidFill>
            </a:endParaRPr>
          </a:p>
          <a:p>
            <a:pPr indent="0" lvl="0" marL="0" rtl="0" algn="l">
              <a:lnSpc>
                <a:spcPct val="115000"/>
              </a:lnSpc>
              <a:spcBef>
                <a:spcPts val="0"/>
              </a:spcBef>
              <a:spcAft>
                <a:spcPts val="0"/>
              </a:spcAft>
              <a:buNone/>
            </a:pPr>
            <a:r>
              <a:rPr b="1" lang="en-US" sz="1200">
                <a:solidFill>
                  <a:schemeClr val="accent1"/>
                </a:solidFill>
                <a:uFill>
                  <a:noFill/>
                </a:uFill>
                <a:hlinkClick r:id="rId16">
                  <a:extLst>
                    <a:ext uri="{A12FA001-AC4F-418D-AE19-62706E023703}">
                      <ahyp:hlinkClr val="tx"/>
                    </a:ext>
                  </a:extLst>
                </a:hlinkClick>
              </a:rPr>
              <a:t>title</a:t>
            </a:r>
            <a:endParaRPr sz="1200">
              <a:solidFill>
                <a:srgbClr val="737373"/>
              </a:solidFill>
            </a:endParaRPr>
          </a:p>
          <a:p>
            <a:pPr indent="0" lvl="0" marL="0" rtl="0" algn="l">
              <a:lnSpc>
                <a:spcPct val="115000"/>
              </a:lnSpc>
              <a:spcBef>
                <a:spcPts val="0"/>
              </a:spcBef>
              <a:spcAft>
                <a:spcPts val="0"/>
              </a:spcAft>
              <a:buNone/>
            </a:pPr>
            <a:r>
              <a:rPr lang="en-US" sz="1200">
                <a:solidFill>
                  <a:srgbClr val="737373"/>
                </a:solidFill>
              </a:rPr>
              <a:t>satur elementa virsrakstu, papildus informāciju - apskatām tikai, kad peles kursors atrodas uz dotā elementa.</a:t>
            </a:r>
            <a:endParaRPr sz="1200">
              <a:solidFill>
                <a:srgbClr val="737373"/>
              </a:solidFill>
            </a:endParaRPr>
          </a:p>
          <a:p>
            <a:pPr indent="0" lvl="0" marL="0" rtl="0" algn="l">
              <a:lnSpc>
                <a:spcPct val="115000"/>
              </a:lnSpc>
              <a:spcBef>
                <a:spcPts val="0"/>
              </a:spcBef>
              <a:spcAft>
                <a:spcPts val="0"/>
              </a:spcAft>
              <a:buNone/>
            </a:pPr>
            <a:r>
              <a:t/>
            </a:r>
            <a:endParaRPr sz="1200">
              <a:solidFill>
                <a:srgbClr val="737373"/>
              </a:solidFill>
            </a:endParaRPr>
          </a:p>
          <a:p>
            <a:pPr indent="0" lvl="0" marL="0" rtl="0" algn="l">
              <a:lnSpc>
                <a:spcPct val="115000"/>
              </a:lnSpc>
              <a:spcBef>
                <a:spcPts val="0"/>
              </a:spcBef>
              <a:spcAft>
                <a:spcPts val="0"/>
              </a:spcAft>
              <a:buNone/>
            </a:pPr>
            <a:r>
              <a:rPr b="1" lang="en-US" sz="1200">
                <a:solidFill>
                  <a:schemeClr val="accent1"/>
                </a:solidFill>
                <a:uFill>
                  <a:noFill/>
                </a:uFill>
                <a:hlinkClick r:id="rId17">
                  <a:extLst>
                    <a:ext uri="{A12FA001-AC4F-418D-AE19-62706E023703}">
                      <ahyp:hlinkClr val="tx"/>
                    </a:ext>
                  </a:extLst>
                </a:hlinkClick>
              </a:rPr>
              <a:t>translate</a:t>
            </a:r>
            <a:endParaRPr b="1" sz="1200">
              <a:solidFill>
                <a:schemeClr val="accent1"/>
              </a:solidFill>
            </a:endParaRPr>
          </a:p>
          <a:p>
            <a:pPr indent="0" lvl="0" marL="0" rtl="0" algn="l">
              <a:lnSpc>
                <a:spcPct val="115000"/>
              </a:lnSpc>
              <a:spcBef>
                <a:spcPts val="0"/>
              </a:spcBef>
              <a:spcAft>
                <a:spcPts val="0"/>
              </a:spcAft>
              <a:buNone/>
            </a:pPr>
            <a:r>
              <a:rPr lang="en-US" sz="1200">
                <a:solidFill>
                  <a:srgbClr val="737373"/>
                </a:solidFill>
              </a:rPr>
              <a:t>nosaka vai elementa teksta sturu pārlūkprogrammais tulkot.</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65" name="Shape 465"/>
        <p:cNvGrpSpPr/>
        <p:nvPr/>
      </p:nvGrpSpPr>
      <p:grpSpPr>
        <a:xfrm>
          <a:off x="0" y="0"/>
          <a:ext cx="0" cy="0"/>
          <a:chOff x="0" y="0"/>
          <a:chExt cx="0" cy="0"/>
        </a:xfrm>
      </p:grpSpPr>
      <p:sp>
        <p:nvSpPr>
          <p:cNvPr id="466" name="Google Shape;466;g123c9085719_0_98"/>
          <p:cNvSpPr txBox="1"/>
          <p:nvPr>
            <p:ph idx="11" type="ftr"/>
          </p:nvPr>
        </p:nvSpPr>
        <p:spPr>
          <a:xfrm>
            <a:off x="7612540" y="1079990"/>
            <a:ext cx="4114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FRONTEND mājaslapas izstrāde</a:t>
            </a:r>
            <a:endParaRPr/>
          </a:p>
        </p:txBody>
      </p:sp>
      <p:sp>
        <p:nvSpPr>
          <p:cNvPr id="467" name="Google Shape;467;g123c9085719_0_98"/>
          <p:cNvSpPr txBox="1"/>
          <p:nvPr/>
        </p:nvSpPr>
        <p:spPr>
          <a:xfrm>
            <a:off x="744550" y="717900"/>
            <a:ext cx="8359200" cy="727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3200"/>
              <a:buFont typeface="Arial"/>
              <a:buNone/>
            </a:pPr>
            <a:r>
              <a:rPr lang="en-US" sz="3200">
                <a:solidFill>
                  <a:srgbClr val="297DC1"/>
                </a:solidFill>
                <a:latin typeface="Montserrat SemiBold"/>
                <a:ea typeface="Montserrat SemiBold"/>
                <a:cs typeface="Montserrat SemiBold"/>
                <a:sym typeface="Montserrat SemiBold"/>
              </a:rPr>
              <a:t>Elementiem specifiskie atribūti</a:t>
            </a:r>
            <a:endParaRPr sz="3200">
              <a:solidFill>
                <a:srgbClr val="297DC1"/>
              </a:solidFill>
              <a:latin typeface="Montserrat SemiBold"/>
              <a:ea typeface="Montserrat SemiBold"/>
              <a:cs typeface="Montserrat SemiBold"/>
              <a:sym typeface="Montserrat SemiBold"/>
            </a:endParaRPr>
          </a:p>
        </p:txBody>
      </p:sp>
      <p:sp>
        <p:nvSpPr>
          <p:cNvPr id="468" name="Google Shape;468;g123c9085719_0_98"/>
          <p:cNvSpPr txBox="1"/>
          <p:nvPr/>
        </p:nvSpPr>
        <p:spPr>
          <a:xfrm>
            <a:off x="867750" y="1609250"/>
            <a:ext cx="5024100" cy="71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100"/>
              </a:spcBef>
              <a:spcAft>
                <a:spcPts val="0"/>
              </a:spcAft>
              <a:buNone/>
            </a:pPr>
            <a:r>
              <a:t/>
            </a:r>
            <a:endParaRPr sz="1150">
              <a:highlight>
                <a:srgbClr val="FFFFFF"/>
              </a:highlight>
              <a:latin typeface="Verdana"/>
              <a:ea typeface="Verdana"/>
              <a:cs typeface="Verdana"/>
              <a:sym typeface="Verdana"/>
            </a:endParaRPr>
          </a:p>
          <a:p>
            <a:pPr indent="0" lvl="0" marL="0" rtl="0" algn="l">
              <a:lnSpc>
                <a:spcPct val="115000"/>
              </a:lnSpc>
              <a:spcBef>
                <a:spcPts val="1100"/>
              </a:spcBef>
              <a:spcAft>
                <a:spcPts val="0"/>
              </a:spcAft>
              <a:buNone/>
            </a:pPr>
            <a:r>
              <a:t/>
            </a:r>
            <a:endParaRPr sz="1200">
              <a:solidFill>
                <a:srgbClr val="737373"/>
              </a:solidFill>
            </a:endParaRPr>
          </a:p>
        </p:txBody>
      </p:sp>
      <p:sp>
        <p:nvSpPr>
          <p:cNvPr id="469" name="Google Shape;469;g123c9085719_0_98"/>
          <p:cNvSpPr txBox="1"/>
          <p:nvPr/>
        </p:nvSpPr>
        <p:spPr>
          <a:xfrm>
            <a:off x="867750" y="1694625"/>
            <a:ext cx="5815800" cy="30753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US" sz="1200">
                <a:solidFill>
                  <a:srgbClr val="737373"/>
                </a:solidFill>
              </a:rPr>
              <a:t>Tā kā HTML birku skaits ir ļoti apjomīgs un katrai no tām var būt pieejami arī vairāki unikāli atribūti, tos prezentācijā neuzskaitīsim.</a:t>
            </a:r>
            <a:br>
              <a:rPr lang="en-US" sz="1200">
                <a:solidFill>
                  <a:srgbClr val="737373"/>
                </a:solidFill>
              </a:rPr>
            </a:br>
            <a:r>
              <a:rPr lang="en-US" sz="1200">
                <a:solidFill>
                  <a:srgbClr val="737373"/>
                </a:solidFill>
              </a:rPr>
              <a:t>Izmantojot HTML birkas uzdevuma veikšanai, vēlams izpetīt šīs birkas dokumentāciju un izprast tās specifiku kā arī pieejamos atribūtus.</a:t>
            </a:r>
            <a:br>
              <a:rPr lang="en-US" sz="1200">
                <a:solidFill>
                  <a:srgbClr val="737373"/>
                </a:solidFill>
              </a:rPr>
            </a:br>
            <a:br>
              <a:rPr lang="en-US" sz="1200">
                <a:solidFill>
                  <a:srgbClr val="737373"/>
                </a:solidFill>
              </a:rPr>
            </a:br>
            <a:r>
              <a:rPr lang="en-US" sz="1200">
                <a:solidFill>
                  <a:srgbClr val="737373"/>
                </a:solidFill>
              </a:rPr>
              <a:t>Izmantot jau lekcijā minētos resursus. Vai izmanto meklēšanas rīkus un apskatīt to paplašināti.</a:t>
            </a:r>
            <a:br>
              <a:rPr lang="en-US" sz="1200">
                <a:solidFill>
                  <a:srgbClr val="737373"/>
                </a:solidFill>
              </a:rPr>
            </a:br>
            <a:br>
              <a:rPr lang="en-US" sz="1200">
                <a:solidFill>
                  <a:srgbClr val="737373"/>
                </a:solidFill>
              </a:rPr>
            </a:br>
            <a:r>
              <a:rPr lang="en-US" sz="1200" u="sng">
                <a:solidFill>
                  <a:schemeClr val="hlink"/>
                </a:solidFill>
                <a:latin typeface="Montserrat"/>
                <a:ea typeface="Montserrat"/>
                <a:cs typeface="Montserrat"/>
                <a:sym typeface="Montserrat"/>
                <a:hlinkClick r:id="rId4"/>
              </a:rPr>
              <a:t>https://www.w3schools.com</a:t>
            </a:r>
            <a:endParaRPr/>
          </a:p>
          <a:p>
            <a:pPr indent="0" lvl="0" marL="0" marR="0" rtl="0" algn="l">
              <a:lnSpc>
                <a:spcPct val="115000"/>
              </a:lnSpc>
              <a:spcBef>
                <a:spcPts val="0"/>
              </a:spcBef>
              <a:spcAft>
                <a:spcPts val="0"/>
              </a:spcAft>
              <a:buNone/>
            </a:pPr>
            <a:r>
              <a:rPr lang="en-US" sz="1200" u="sng">
                <a:solidFill>
                  <a:schemeClr val="hlink"/>
                </a:solidFill>
                <a:latin typeface="Montserrat"/>
                <a:ea typeface="Montserrat"/>
                <a:cs typeface="Montserrat"/>
                <a:sym typeface="Montserrat"/>
                <a:hlinkClick r:id="rId5"/>
              </a:rPr>
              <a:t>https://developer.mozilla.org</a:t>
            </a:r>
            <a:endParaRPr/>
          </a:p>
          <a:p>
            <a:pPr indent="0" lvl="0" marL="0" rtl="0" algn="l">
              <a:spcBef>
                <a:spcPts val="0"/>
              </a:spcBef>
              <a:spcAft>
                <a:spcPts val="0"/>
              </a:spcAft>
              <a:buNone/>
            </a:pPr>
            <a:r>
              <a:rPr lang="en-US" sz="1200" u="sng">
                <a:solidFill>
                  <a:schemeClr val="hlink"/>
                </a:solidFill>
                <a:latin typeface="Montserrat"/>
                <a:ea typeface="Montserrat"/>
                <a:cs typeface="Montserrat"/>
                <a:sym typeface="Montserrat"/>
                <a:hlinkClick r:id="rId6"/>
              </a:rPr>
              <a:t>https://caniuse.com</a:t>
            </a:r>
            <a:endParaRPr sz="1200">
              <a:solidFill>
                <a:srgbClr val="737373"/>
              </a:solidFill>
            </a:endParaRPr>
          </a:p>
          <a:p>
            <a:pPr indent="0" lvl="0" marL="0" rtl="0" algn="l">
              <a:spcBef>
                <a:spcPts val="0"/>
              </a:spcBef>
              <a:spcAft>
                <a:spcPts val="0"/>
              </a:spcAft>
              <a:buClr>
                <a:srgbClr val="000000"/>
              </a:buClr>
              <a:buSzPts val="1600"/>
              <a:buFont typeface="Arial"/>
              <a:buNone/>
            </a:pPr>
            <a:r>
              <a:t/>
            </a:r>
            <a:endParaRPr sz="1200">
              <a:solidFill>
                <a:srgbClr val="737373"/>
              </a:solidFill>
            </a:endParaRPr>
          </a:p>
          <a:p>
            <a:pPr indent="0" lvl="0" marL="0" marR="0" rtl="0" algn="l">
              <a:lnSpc>
                <a:spcPct val="115000"/>
              </a:lnSpc>
              <a:spcBef>
                <a:spcPts val="0"/>
              </a:spcBef>
              <a:spcAft>
                <a:spcPts val="0"/>
              </a:spcAft>
              <a:buNone/>
            </a:pPr>
            <a:r>
              <a:t/>
            </a:r>
            <a:endParaRPr sz="1200">
              <a:solidFill>
                <a:srgbClr val="737373"/>
              </a:solidFill>
            </a:endParaRPr>
          </a:p>
          <a:p>
            <a:pPr indent="0" lvl="0" marL="0" marR="0" rtl="0" algn="l">
              <a:lnSpc>
                <a:spcPct val="115000"/>
              </a:lnSpc>
              <a:spcBef>
                <a:spcPts val="0"/>
              </a:spcBef>
              <a:spcAft>
                <a:spcPts val="0"/>
              </a:spcAft>
              <a:buNone/>
            </a:pPr>
            <a:r>
              <a:t/>
            </a:r>
            <a:endParaRPr sz="1200">
              <a:solidFill>
                <a:srgbClr val="737373"/>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73" name="Shape 473"/>
        <p:cNvGrpSpPr/>
        <p:nvPr/>
      </p:nvGrpSpPr>
      <p:grpSpPr>
        <a:xfrm>
          <a:off x="0" y="0"/>
          <a:ext cx="0" cy="0"/>
          <a:chOff x="0" y="0"/>
          <a:chExt cx="0" cy="0"/>
        </a:xfrm>
      </p:grpSpPr>
      <p:sp>
        <p:nvSpPr>
          <p:cNvPr id="474" name="Google Shape;474;p10"/>
          <p:cNvSpPr txBox="1"/>
          <p:nvPr/>
        </p:nvSpPr>
        <p:spPr>
          <a:xfrm>
            <a:off x="4194056" y="6260233"/>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90908F"/>
                </a:solidFill>
                <a:latin typeface="Montserrat"/>
                <a:ea typeface="Montserrat"/>
                <a:cs typeface="Montserrat"/>
                <a:sym typeface="Montserrat"/>
              </a:rPr>
              <a:t>Programmas nosaukums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2" name="Shape 92"/>
        <p:cNvGrpSpPr/>
        <p:nvPr/>
      </p:nvGrpSpPr>
      <p:grpSpPr>
        <a:xfrm>
          <a:off x="0" y="0"/>
          <a:ext cx="0" cy="0"/>
          <a:chOff x="0" y="0"/>
          <a:chExt cx="0" cy="0"/>
        </a:xfrm>
      </p:grpSpPr>
      <p:sp>
        <p:nvSpPr>
          <p:cNvPr id="93" name="Google Shape;93;g123c2184c1e_0_2"/>
          <p:cNvSpPr txBox="1"/>
          <p:nvPr>
            <p:ph idx="11" type="ftr"/>
          </p:nvPr>
        </p:nvSpPr>
        <p:spPr>
          <a:xfrm>
            <a:off x="7612540" y="1079990"/>
            <a:ext cx="4114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FRONTEND mājaslapas izstrāde</a:t>
            </a:r>
            <a:endParaRPr/>
          </a:p>
        </p:txBody>
      </p:sp>
      <p:sp>
        <p:nvSpPr>
          <p:cNvPr id="94" name="Google Shape;94;g123c2184c1e_0_2"/>
          <p:cNvSpPr txBox="1"/>
          <p:nvPr>
            <p:ph idx="12" type="sldNum"/>
          </p:nvPr>
        </p:nvSpPr>
        <p:spPr>
          <a:xfrm>
            <a:off x="9321800" y="6421005"/>
            <a:ext cx="2743200" cy="3651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95" name="Google Shape;95;g123c2184c1e_0_2"/>
          <p:cNvSpPr txBox="1"/>
          <p:nvPr/>
        </p:nvSpPr>
        <p:spPr>
          <a:xfrm>
            <a:off x="743975" y="741400"/>
            <a:ext cx="8359200" cy="727200"/>
          </a:xfrm>
          <a:prstGeom prst="rect">
            <a:avLst/>
          </a:prstGeom>
          <a:noFill/>
          <a:ln>
            <a:noFill/>
          </a:ln>
        </p:spPr>
        <p:txBody>
          <a:bodyPr anchorCtr="0" anchor="ctr" bIns="45700" lIns="91425" spcFirstLastPara="1" rIns="91425" wrap="square" tIns="45700">
            <a:normAutofit fontScale="92500" lnSpcReduction="20000"/>
          </a:bodyPr>
          <a:lstStyle/>
          <a:p>
            <a:pPr indent="0" lvl="0" marL="0" marR="0" rtl="0" algn="l">
              <a:lnSpc>
                <a:spcPct val="90000"/>
              </a:lnSpc>
              <a:spcBef>
                <a:spcPts val="0"/>
              </a:spcBef>
              <a:spcAft>
                <a:spcPts val="0"/>
              </a:spcAft>
              <a:buClr>
                <a:srgbClr val="000000"/>
              </a:buClr>
              <a:buSzPct val="100000"/>
              <a:buFont typeface="Arial"/>
              <a:buNone/>
            </a:pPr>
            <a:r>
              <a:rPr b="0" i="0" lang="en-US" sz="3200" u="none" cap="none" strike="noStrike">
                <a:solidFill>
                  <a:srgbClr val="297DC1"/>
                </a:solidFill>
                <a:latin typeface="Montserrat SemiBold"/>
                <a:ea typeface="Montserrat SemiBold"/>
                <a:cs typeface="Montserrat SemiBold"/>
                <a:sym typeface="Montserrat SemiBold"/>
              </a:rPr>
              <a:t>HTML vēsture</a:t>
            </a:r>
            <a:endParaRPr b="0" i="0" sz="3200" u="none" cap="none" strike="noStrike">
              <a:solidFill>
                <a:srgbClr val="297DC1"/>
              </a:solidFill>
              <a:latin typeface="Montserrat SemiBold"/>
              <a:ea typeface="Montserrat SemiBold"/>
              <a:cs typeface="Montserrat SemiBold"/>
              <a:sym typeface="Montserrat SemiBold"/>
            </a:endParaRPr>
          </a:p>
          <a:p>
            <a:pPr indent="0" lvl="0" marL="0" marR="0" rtl="0" algn="l">
              <a:lnSpc>
                <a:spcPct val="90000"/>
              </a:lnSpc>
              <a:spcBef>
                <a:spcPts val="0"/>
              </a:spcBef>
              <a:spcAft>
                <a:spcPts val="0"/>
              </a:spcAft>
              <a:buClr>
                <a:srgbClr val="000000"/>
              </a:buClr>
              <a:buSzPct val="115624"/>
              <a:buFont typeface="Arial"/>
              <a:buNone/>
            </a:pPr>
            <a:r>
              <a:rPr b="0" i="0" lang="en-US" sz="2767" u="none" cap="none" strike="noStrike">
                <a:solidFill>
                  <a:schemeClr val="accent1"/>
                </a:solidFill>
                <a:latin typeface="Montserrat SemiBold"/>
                <a:ea typeface="Montserrat SemiBold"/>
                <a:cs typeface="Montserrat SemiBold"/>
                <a:sym typeface="Montserrat SemiBold"/>
              </a:rPr>
              <a:t>(</a:t>
            </a:r>
            <a:r>
              <a:rPr b="0" i="1" lang="en-US" sz="2767" u="none" cap="none" strike="noStrike">
                <a:solidFill>
                  <a:schemeClr val="accent1"/>
                </a:solidFill>
                <a:latin typeface="Montserrat SemiBold"/>
                <a:ea typeface="Montserrat SemiBold"/>
                <a:cs typeface="Montserrat SemiBold"/>
                <a:sym typeface="Montserrat SemiBold"/>
              </a:rPr>
              <a:t>Hyper Text Markup Language</a:t>
            </a:r>
            <a:r>
              <a:rPr b="0" i="0" lang="en-US" sz="2767" u="none" cap="none" strike="noStrike">
                <a:solidFill>
                  <a:schemeClr val="accent1"/>
                </a:solidFill>
                <a:latin typeface="Montserrat SemiBold"/>
                <a:ea typeface="Montserrat SemiBold"/>
                <a:cs typeface="Montserrat SemiBold"/>
                <a:sym typeface="Montserrat SemiBold"/>
              </a:rPr>
              <a:t>) </a:t>
            </a:r>
            <a:endParaRPr b="0" i="0" sz="2767" u="none" cap="none" strike="noStrike">
              <a:solidFill>
                <a:srgbClr val="297DC1"/>
              </a:solidFill>
              <a:latin typeface="Montserrat SemiBold"/>
              <a:ea typeface="Montserrat SemiBold"/>
              <a:cs typeface="Montserrat SemiBold"/>
              <a:sym typeface="Montserrat SemiBold"/>
            </a:endParaRPr>
          </a:p>
        </p:txBody>
      </p:sp>
      <p:sp>
        <p:nvSpPr>
          <p:cNvPr id="96" name="Google Shape;96;g123c2184c1e_0_2"/>
          <p:cNvSpPr txBox="1"/>
          <p:nvPr/>
        </p:nvSpPr>
        <p:spPr>
          <a:xfrm>
            <a:off x="744550" y="1797050"/>
            <a:ext cx="6361500" cy="3324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en-US" sz="1200" u="none" cap="none" strike="noStrike">
                <a:solidFill>
                  <a:schemeClr val="dk1"/>
                </a:solidFill>
                <a:latin typeface="Montserrat"/>
                <a:ea typeface="Montserrat"/>
                <a:cs typeface="Montserrat"/>
                <a:sym typeface="Montserrat"/>
              </a:rPr>
              <a:t>1991. - HTML prototips</a:t>
            </a:r>
            <a:br>
              <a:rPr b="1" i="0" lang="en-US" sz="1200" u="none" cap="none" strike="noStrike">
                <a:solidFill>
                  <a:schemeClr val="dk1"/>
                </a:solidFill>
                <a:latin typeface="Montserrat"/>
                <a:ea typeface="Montserrat"/>
                <a:cs typeface="Montserrat"/>
                <a:sym typeface="Montserrat"/>
              </a:rPr>
            </a:br>
            <a:r>
              <a:rPr b="0" i="0" lang="en-US" sz="1200" u="none" cap="none" strike="noStrike">
                <a:solidFill>
                  <a:schemeClr val="dk1"/>
                </a:solidFill>
                <a:latin typeface="Montserrat"/>
                <a:ea typeface="Montserrat"/>
                <a:cs typeface="Montserrat"/>
                <a:sym typeface="Montserrat"/>
              </a:rPr>
              <a:t>Tim Berners Lee izveido HTML valodu, </a:t>
            </a:r>
            <a:r>
              <a:rPr b="0" i="0" lang="en-US" sz="1200" u="sng" cap="none" strike="noStrike">
                <a:solidFill>
                  <a:schemeClr val="hlink"/>
                </a:solidFill>
                <a:latin typeface="Montserrat"/>
                <a:ea typeface="Montserrat"/>
                <a:cs typeface="Montserrat"/>
                <a:sym typeface="Montserrat"/>
                <a:hlinkClick r:id="rId4"/>
              </a:rPr>
              <a:t>pirmo pārlūkprogrammu</a:t>
            </a:r>
            <a:r>
              <a:rPr b="0" i="0" lang="en-US" sz="1200" u="none" cap="none" strike="noStrike">
                <a:solidFill>
                  <a:schemeClr val="dk1"/>
                </a:solidFill>
                <a:latin typeface="Montserrat"/>
                <a:ea typeface="Montserrat"/>
                <a:cs typeface="Montserrat"/>
                <a:sym typeface="Montserrat"/>
              </a:rPr>
              <a:t> un </a:t>
            </a:r>
            <a:r>
              <a:rPr b="0" i="0" lang="en-US" sz="1200" u="sng" cap="none" strike="noStrike">
                <a:solidFill>
                  <a:schemeClr val="hlink"/>
                </a:solidFill>
                <a:latin typeface="Montserrat"/>
                <a:ea typeface="Montserrat"/>
                <a:cs typeface="Montserrat"/>
                <a:sym typeface="Montserrat"/>
                <a:hlinkClick r:id="rId5"/>
              </a:rPr>
              <a:t>pirmo serveri</a:t>
            </a:r>
            <a:r>
              <a:rPr b="0" i="0" lang="en-US" sz="1200" u="none" cap="none" strike="noStrike">
                <a:solidFill>
                  <a:schemeClr val="dk1"/>
                </a:solidFill>
                <a:latin typeface="Montserrat"/>
                <a:ea typeface="Montserrat"/>
                <a:cs typeface="Montserrat"/>
                <a:sym typeface="Montserrat"/>
              </a:rPr>
              <a:t>.</a:t>
            </a:r>
            <a:endParaRPr b="0" i="0" sz="12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t/>
            </a:r>
            <a:endParaRPr sz="12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0" i="0" lang="en-US" sz="1200" u="none" cap="none" strike="noStrike">
                <a:solidFill>
                  <a:schemeClr val="dk1"/>
                </a:solidFill>
                <a:latin typeface="Montserrat"/>
                <a:ea typeface="Montserrat"/>
                <a:cs typeface="Montserrat"/>
                <a:sym typeface="Montserrat"/>
              </a:rPr>
              <a:t>Šajā laikā Tim strādā par fiziķi CERN institūtā Šveicē. Tim sāk prototipēt sistēmu ar ko zinātnieki varētu vienuviet apkopot un dalīties ar informāciju, datiem un pētījumiem.</a:t>
            </a:r>
            <a:endParaRPr sz="12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t/>
            </a:r>
            <a:endParaRPr sz="12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0" i="0" lang="en-US" sz="1200" u="none" cap="none" strike="noStrike">
                <a:solidFill>
                  <a:schemeClr val="dk1"/>
                </a:solidFill>
                <a:latin typeface="Montserrat"/>
                <a:ea typeface="Montserrat"/>
                <a:cs typeface="Montserrat"/>
                <a:sym typeface="Montserrat"/>
              </a:rPr>
              <a:t>Tim nevēlas vienkārši milzīgu apjomu ar failiem vienuviet, bet gan rīku ar ko informācijas tekstā varētu izmantot  saiti(</a:t>
            </a:r>
            <a:r>
              <a:rPr b="0" i="1" lang="en-US" sz="1200" u="none" cap="none" strike="noStrike">
                <a:solidFill>
                  <a:schemeClr val="dk1"/>
                </a:solidFill>
                <a:latin typeface="Montserrat"/>
                <a:ea typeface="Montserrat"/>
                <a:cs typeface="Montserrat"/>
                <a:sym typeface="Montserrat"/>
              </a:rPr>
              <a:t>HyperLink</a:t>
            </a:r>
            <a:r>
              <a:rPr b="0" i="0" lang="en-US" sz="1200" u="none" cap="none" strike="noStrike">
                <a:solidFill>
                  <a:schemeClr val="dk1"/>
                </a:solidFill>
                <a:latin typeface="Montserrat"/>
                <a:ea typeface="Montserrat"/>
                <a:cs typeface="Montserrat"/>
                <a:sym typeface="Montserrat"/>
              </a:rPr>
              <a:t>) uz citu failu - pētījuma atsauci vai tā datiem. No šī koncepta tiek radīta HTML valoda ar </a:t>
            </a:r>
            <a:r>
              <a:rPr b="0" i="1" lang="en-US" sz="1200" u="none" cap="none" strike="noStrike">
                <a:solidFill>
                  <a:schemeClr val="dk1"/>
                </a:solidFill>
                <a:latin typeface="Montserrat"/>
                <a:ea typeface="Montserrat"/>
                <a:cs typeface="Montserrat"/>
                <a:sym typeface="Montserrat"/>
              </a:rPr>
              <a:t>HyperLink</a:t>
            </a:r>
            <a:r>
              <a:rPr b="0" i="0" lang="en-US" sz="1200" u="none" cap="none" strike="noStrike">
                <a:solidFill>
                  <a:schemeClr val="dk1"/>
                </a:solidFill>
                <a:latin typeface="Montserrat"/>
                <a:ea typeface="Montserrat"/>
                <a:cs typeface="Montserrat"/>
                <a:sym typeface="Montserrat"/>
              </a:rPr>
              <a:t> funkcionalitāti. HTML tiek balstīts uz jau plaši izplatītas strukturēta teksta pieraksta metodes datoros SGML (</a:t>
            </a:r>
            <a:r>
              <a:rPr b="0" i="1" lang="en-US" sz="1200" u="none" cap="none" strike="noStrike">
                <a:solidFill>
                  <a:schemeClr val="dk1"/>
                </a:solidFill>
                <a:latin typeface="Montserrat"/>
                <a:ea typeface="Montserrat"/>
                <a:cs typeface="Montserrat"/>
                <a:sym typeface="Montserrat"/>
              </a:rPr>
              <a:t>Standard Generalized Mark-up Language</a:t>
            </a:r>
            <a:r>
              <a:rPr b="0" i="0" lang="en-US" sz="1200" u="none" cap="none" strike="noStrike">
                <a:solidFill>
                  <a:schemeClr val="dk1"/>
                </a:solidFill>
                <a:latin typeface="Montserrat"/>
                <a:ea typeface="Montserrat"/>
                <a:cs typeface="Montserrat"/>
                <a:sym typeface="Montserrat"/>
              </a:rPr>
              <a:t>) - sintakse ar birkām (</a:t>
            </a:r>
            <a:r>
              <a:rPr b="0" i="1" lang="en-US" sz="1200" u="none" cap="none" strike="noStrike">
                <a:solidFill>
                  <a:schemeClr val="dk1"/>
                </a:solidFill>
                <a:latin typeface="Montserrat"/>
                <a:ea typeface="Montserrat"/>
                <a:cs typeface="Montserrat"/>
                <a:sym typeface="Montserrat"/>
              </a:rPr>
              <a:t>tags</a:t>
            </a:r>
            <a:r>
              <a:rPr b="0" i="0" lang="en-US" sz="1200" u="none" cap="none" strike="noStrike">
                <a:solidFill>
                  <a:schemeClr val="dk1"/>
                </a:solidFill>
                <a:latin typeface="Montserrat"/>
                <a:ea typeface="Montserrat"/>
                <a:cs typeface="Montserrat"/>
                <a:sym typeface="Montserrat"/>
              </a:rPr>
              <a:t>) aizgūta no šī pieraksta.</a:t>
            </a:r>
            <a:endParaRPr b="0" i="0" sz="12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br>
              <a:rPr b="0" i="0" lang="en-US" sz="1200" u="none" cap="none" strike="noStrike">
                <a:solidFill>
                  <a:schemeClr val="dk1"/>
                </a:solidFill>
                <a:latin typeface="Montserrat"/>
                <a:ea typeface="Montserrat"/>
                <a:cs typeface="Montserrat"/>
                <a:sym typeface="Montserrat"/>
              </a:rPr>
            </a:br>
            <a:r>
              <a:rPr b="0" i="0" lang="en-US" sz="1200" u="none" cap="none" strike="noStrike">
                <a:solidFill>
                  <a:schemeClr val="dk1"/>
                </a:solidFill>
                <a:latin typeface="Montserrat"/>
                <a:ea typeface="Montserrat"/>
                <a:cs typeface="Montserrat"/>
                <a:sym typeface="Montserrat"/>
              </a:rPr>
              <a:t>Lai demonstrētu sistēmas prototipa darbību, Tim izveido arī pirmo serveri un pārlūkprogrammu. Kā arī HTTP protokolu to saziņai un URL formātu saitēm. Šo sistēmu kopumus un nākotnes pielietojums tiek nodēvēts par World Wide Web. </a:t>
            </a:r>
            <a:endParaRPr b="0" i="0" sz="1200" u="none" cap="none" strike="noStrike">
              <a:solidFill>
                <a:schemeClr val="dk1"/>
              </a:solidFill>
              <a:latin typeface="Montserrat"/>
              <a:ea typeface="Montserrat"/>
              <a:cs typeface="Montserrat"/>
              <a:sym typeface="Montserrat"/>
            </a:endParaRPr>
          </a:p>
        </p:txBody>
      </p:sp>
      <p:pic>
        <p:nvPicPr>
          <p:cNvPr id="97" name="Google Shape;97;g123c2184c1e_0_2"/>
          <p:cNvPicPr preferRelativeResize="0"/>
          <p:nvPr/>
        </p:nvPicPr>
        <p:blipFill rotWithShape="1">
          <a:blip r:embed="rId6">
            <a:alphaModFix/>
          </a:blip>
          <a:srcRect b="0" l="0" r="0" t="0"/>
          <a:stretch/>
        </p:blipFill>
        <p:spPr>
          <a:xfrm>
            <a:off x="7345850" y="1947275"/>
            <a:ext cx="4381500" cy="2526968"/>
          </a:xfrm>
          <a:prstGeom prst="rect">
            <a:avLst/>
          </a:prstGeom>
          <a:noFill/>
          <a:ln>
            <a:noFill/>
          </a:ln>
        </p:spPr>
      </p:pic>
      <p:sp>
        <p:nvSpPr>
          <p:cNvPr id="98" name="Google Shape;98;g123c2184c1e_0_2"/>
          <p:cNvSpPr txBox="1"/>
          <p:nvPr/>
        </p:nvSpPr>
        <p:spPr>
          <a:xfrm>
            <a:off x="7345850" y="4474238"/>
            <a:ext cx="4381500" cy="1293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US" sz="1200" u="none" cap="none" strike="noStrike">
                <a:solidFill>
                  <a:schemeClr val="dk1"/>
                </a:solidFill>
                <a:latin typeface="Montserrat"/>
                <a:ea typeface="Montserrat"/>
                <a:cs typeface="Montserrat"/>
                <a:sym typeface="Montserrat"/>
              </a:rPr>
              <a:t>Tim Berners Lee</a:t>
            </a:r>
            <a:endParaRPr b="1" i="0" sz="12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t/>
            </a:r>
            <a:endParaRPr b="1" i="0" sz="12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rPr b="0" i="0" lang="en-US" sz="1200" u="none" cap="none" strike="noStrike">
                <a:solidFill>
                  <a:schemeClr val="dk1"/>
                </a:solidFill>
                <a:latin typeface="Montserrat"/>
                <a:ea typeface="Montserrat"/>
                <a:cs typeface="Montserrat"/>
                <a:sym typeface="Montserrat"/>
              </a:rPr>
              <a:t>WWW</a:t>
            </a:r>
            <a:r>
              <a:rPr b="1" i="0" lang="en-US" sz="1200" u="none" cap="none" strike="noStrike">
                <a:solidFill>
                  <a:schemeClr val="dk1"/>
                </a:solidFill>
                <a:latin typeface="Montserrat"/>
                <a:ea typeface="Montserrat"/>
                <a:cs typeface="Montserrat"/>
                <a:sym typeface="Montserrat"/>
              </a:rPr>
              <a:t> </a:t>
            </a:r>
            <a:r>
              <a:rPr b="0" i="0" lang="en-US" sz="1200" u="none" cap="none" strike="noStrike">
                <a:solidFill>
                  <a:schemeClr val="dk1"/>
                </a:solidFill>
                <a:latin typeface="Montserrat"/>
                <a:ea typeface="Montserrat"/>
                <a:cs typeface="Montserrat"/>
                <a:sym typeface="Montserrat"/>
              </a:rPr>
              <a:t>- world wide web</a:t>
            </a:r>
            <a:endParaRPr b="0" i="0" sz="12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rPr b="0" i="0" lang="en-US" sz="1200" u="none" cap="none" strike="noStrike">
                <a:solidFill>
                  <a:schemeClr val="dk1"/>
                </a:solidFill>
                <a:latin typeface="Montserrat"/>
                <a:ea typeface="Montserrat"/>
                <a:cs typeface="Montserrat"/>
                <a:sym typeface="Montserrat"/>
              </a:rPr>
              <a:t>URL - uniform resource locator</a:t>
            </a:r>
            <a:br>
              <a:rPr b="0" i="0" lang="en-US" sz="1200" u="none" cap="none" strike="noStrike">
                <a:solidFill>
                  <a:schemeClr val="dk1"/>
                </a:solidFill>
                <a:latin typeface="Montserrat"/>
                <a:ea typeface="Montserrat"/>
                <a:cs typeface="Montserrat"/>
                <a:sym typeface="Montserrat"/>
              </a:rPr>
            </a:br>
            <a:r>
              <a:rPr b="0" i="0" lang="en-US" sz="1200" u="none" cap="none" strike="noStrike">
                <a:solidFill>
                  <a:schemeClr val="dk1"/>
                </a:solidFill>
                <a:latin typeface="Montserrat"/>
                <a:ea typeface="Montserrat"/>
                <a:cs typeface="Montserrat"/>
                <a:sym typeface="Montserrat"/>
              </a:rPr>
              <a:t>HTTP - hypertext transfer protocol</a:t>
            </a:r>
            <a:br>
              <a:rPr b="0" i="0" lang="en-US" sz="1200" u="none" cap="none" strike="noStrike">
                <a:solidFill>
                  <a:schemeClr val="dk1"/>
                </a:solidFill>
                <a:latin typeface="Montserrat"/>
                <a:ea typeface="Montserrat"/>
                <a:cs typeface="Montserrat"/>
                <a:sym typeface="Montserrat"/>
              </a:rPr>
            </a:br>
            <a:r>
              <a:rPr b="0" i="0" lang="en-US" sz="1200" u="none" cap="none" strike="noStrike">
                <a:solidFill>
                  <a:schemeClr val="dk1"/>
                </a:solidFill>
                <a:latin typeface="Montserrat"/>
                <a:ea typeface="Montserrat"/>
                <a:cs typeface="Montserrat"/>
                <a:sym typeface="Montserrat"/>
              </a:rPr>
              <a:t>HTML - hypertext markup language</a:t>
            </a:r>
            <a:endParaRPr b="0" i="0" sz="12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2" name="Shape 102"/>
        <p:cNvGrpSpPr/>
        <p:nvPr/>
      </p:nvGrpSpPr>
      <p:grpSpPr>
        <a:xfrm>
          <a:off x="0" y="0"/>
          <a:ext cx="0" cy="0"/>
          <a:chOff x="0" y="0"/>
          <a:chExt cx="0" cy="0"/>
        </a:xfrm>
      </p:grpSpPr>
      <p:sp>
        <p:nvSpPr>
          <p:cNvPr id="103" name="Google Shape;103;g123c2184c1e_0_21"/>
          <p:cNvSpPr txBox="1"/>
          <p:nvPr>
            <p:ph idx="11" type="ftr"/>
          </p:nvPr>
        </p:nvSpPr>
        <p:spPr>
          <a:xfrm>
            <a:off x="7612540" y="1079990"/>
            <a:ext cx="4114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FRONTEND mājaslapas izstrāde</a:t>
            </a:r>
            <a:endParaRPr/>
          </a:p>
        </p:txBody>
      </p:sp>
      <p:sp>
        <p:nvSpPr>
          <p:cNvPr id="104" name="Google Shape;104;g123c2184c1e_0_21"/>
          <p:cNvSpPr txBox="1"/>
          <p:nvPr>
            <p:ph idx="12" type="sldNum"/>
          </p:nvPr>
        </p:nvSpPr>
        <p:spPr>
          <a:xfrm>
            <a:off x="9321800" y="6421005"/>
            <a:ext cx="2743200" cy="3651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05" name="Google Shape;105;g123c2184c1e_0_21"/>
          <p:cNvSpPr txBox="1"/>
          <p:nvPr/>
        </p:nvSpPr>
        <p:spPr>
          <a:xfrm>
            <a:off x="743975" y="741400"/>
            <a:ext cx="8359200" cy="727200"/>
          </a:xfrm>
          <a:prstGeom prst="rect">
            <a:avLst/>
          </a:prstGeom>
          <a:noFill/>
          <a:ln>
            <a:noFill/>
          </a:ln>
        </p:spPr>
        <p:txBody>
          <a:bodyPr anchorCtr="0" anchor="ctr" bIns="45700" lIns="91425" spcFirstLastPara="1" rIns="91425" wrap="square" tIns="45700">
            <a:normAutofit fontScale="92500" lnSpcReduction="20000"/>
          </a:bodyPr>
          <a:lstStyle/>
          <a:p>
            <a:pPr indent="0" lvl="0" marL="0" marR="0" rtl="0" algn="l">
              <a:lnSpc>
                <a:spcPct val="90000"/>
              </a:lnSpc>
              <a:spcBef>
                <a:spcPts val="0"/>
              </a:spcBef>
              <a:spcAft>
                <a:spcPts val="0"/>
              </a:spcAft>
              <a:buClr>
                <a:srgbClr val="000000"/>
              </a:buClr>
              <a:buSzPct val="100000"/>
              <a:buFont typeface="Arial"/>
              <a:buNone/>
            </a:pPr>
            <a:r>
              <a:rPr b="0" i="0" lang="en-US" sz="3200" u="none" cap="none" strike="noStrike">
                <a:solidFill>
                  <a:srgbClr val="297DC1"/>
                </a:solidFill>
                <a:latin typeface="Montserrat SemiBold"/>
                <a:ea typeface="Montserrat SemiBold"/>
                <a:cs typeface="Montserrat SemiBold"/>
                <a:sym typeface="Montserrat SemiBold"/>
              </a:rPr>
              <a:t>HTML vēsture</a:t>
            </a:r>
            <a:endParaRPr b="0" i="0" sz="3200" u="none" cap="none" strike="noStrike">
              <a:solidFill>
                <a:srgbClr val="297DC1"/>
              </a:solidFill>
              <a:latin typeface="Montserrat SemiBold"/>
              <a:ea typeface="Montserrat SemiBold"/>
              <a:cs typeface="Montserrat SemiBold"/>
              <a:sym typeface="Montserrat SemiBold"/>
            </a:endParaRPr>
          </a:p>
          <a:p>
            <a:pPr indent="0" lvl="0" marL="0" marR="0" rtl="0" algn="l">
              <a:lnSpc>
                <a:spcPct val="90000"/>
              </a:lnSpc>
              <a:spcBef>
                <a:spcPts val="0"/>
              </a:spcBef>
              <a:spcAft>
                <a:spcPts val="0"/>
              </a:spcAft>
              <a:buClr>
                <a:srgbClr val="000000"/>
              </a:buClr>
              <a:buSzPct val="115624"/>
              <a:buFont typeface="Arial"/>
              <a:buNone/>
            </a:pPr>
            <a:r>
              <a:rPr b="0" i="0" lang="en-US" sz="2767" u="none" cap="none" strike="noStrike">
                <a:solidFill>
                  <a:schemeClr val="accent1"/>
                </a:solidFill>
                <a:latin typeface="Montserrat SemiBold"/>
                <a:ea typeface="Montserrat SemiBold"/>
                <a:cs typeface="Montserrat SemiBold"/>
                <a:sym typeface="Montserrat SemiBold"/>
              </a:rPr>
              <a:t>(</a:t>
            </a:r>
            <a:r>
              <a:rPr b="0" i="1" lang="en-US" sz="2767" u="none" cap="none" strike="noStrike">
                <a:solidFill>
                  <a:schemeClr val="accent1"/>
                </a:solidFill>
                <a:latin typeface="Montserrat SemiBold"/>
                <a:ea typeface="Montserrat SemiBold"/>
                <a:cs typeface="Montserrat SemiBold"/>
                <a:sym typeface="Montserrat SemiBold"/>
              </a:rPr>
              <a:t>Hyper Text Markup Language</a:t>
            </a:r>
            <a:r>
              <a:rPr b="0" i="0" lang="en-US" sz="2767" u="none" cap="none" strike="noStrike">
                <a:solidFill>
                  <a:schemeClr val="accent1"/>
                </a:solidFill>
                <a:latin typeface="Montserrat SemiBold"/>
                <a:ea typeface="Montserrat SemiBold"/>
                <a:cs typeface="Montserrat SemiBold"/>
                <a:sym typeface="Montserrat SemiBold"/>
              </a:rPr>
              <a:t>) </a:t>
            </a:r>
            <a:endParaRPr b="0" i="0" sz="2767" u="none" cap="none" strike="noStrike">
              <a:solidFill>
                <a:srgbClr val="297DC1"/>
              </a:solidFill>
              <a:latin typeface="Montserrat SemiBold"/>
              <a:ea typeface="Montserrat SemiBold"/>
              <a:cs typeface="Montserrat SemiBold"/>
              <a:sym typeface="Montserrat SemiBold"/>
            </a:endParaRPr>
          </a:p>
        </p:txBody>
      </p:sp>
      <p:sp>
        <p:nvSpPr>
          <p:cNvPr id="106" name="Google Shape;106;g123c2184c1e_0_21"/>
          <p:cNvSpPr txBox="1"/>
          <p:nvPr/>
        </p:nvSpPr>
        <p:spPr>
          <a:xfrm>
            <a:off x="744550" y="1797050"/>
            <a:ext cx="6399300" cy="2955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en-US" sz="1200" u="none" cap="none" strike="noStrike">
                <a:solidFill>
                  <a:schemeClr val="dk1"/>
                </a:solidFill>
                <a:latin typeface="Montserrat"/>
                <a:ea typeface="Montserrat"/>
                <a:cs typeface="Montserrat"/>
                <a:sym typeface="Montserrat"/>
              </a:rPr>
              <a:t>1993. - HTML 1.0</a:t>
            </a:r>
            <a:endParaRPr b="1" i="0" sz="12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0" i="0" lang="en-US" sz="1200" u="none" cap="none" strike="noStrike">
                <a:solidFill>
                  <a:schemeClr val="dk1"/>
                </a:solidFill>
                <a:latin typeface="Montserrat"/>
                <a:ea typeface="Montserrat"/>
                <a:cs typeface="Montserrat"/>
                <a:sym typeface="Montserrat"/>
              </a:rPr>
              <a:t>HTML 1.0 kļūst publiski pieejams. </a:t>
            </a:r>
            <a:endParaRPr b="0" i="0" sz="12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0" i="0" lang="en-US" sz="1200" u="none" cap="none" strike="noStrike">
                <a:solidFill>
                  <a:schemeClr val="dk1"/>
                </a:solidFill>
                <a:latin typeface="Montserrat"/>
                <a:ea typeface="Montserrat"/>
                <a:cs typeface="Montserrat"/>
                <a:sym typeface="Montserrat"/>
              </a:rPr>
              <a:t>Tiek izstrādātas vairākas pārlūkprogrammas(browser), bet pagaidām</a:t>
            </a:r>
            <a:r>
              <a:rPr lang="en-US" sz="1200">
                <a:solidFill>
                  <a:schemeClr val="dk1"/>
                </a:solidFill>
                <a:latin typeface="Montserrat"/>
                <a:ea typeface="Montserrat"/>
                <a:cs typeface="Montserrat"/>
                <a:sym typeface="Montserrat"/>
              </a:rPr>
              <a:t> tos</a:t>
            </a:r>
            <a:r>
              <a:rPr b="0" i="0" lang="en-US" sz="1200" u="none" cap="none" strike="noStrike">
                <a:solidFill>
                  <a:schemeClr val="dk1"/>
                </a:solidFill>
                <a:latin typeface="Montserrat"/>
                <a:ea typeface="Montserrat"/>
                <a:cs typeface="Montserrat"/>
                <a:sym typeface="Montserrat"/>
              </a:rPr>
              <a:t> izmanto neliels skaits cilvēku.</a:t>
            </a:r>
            <a:br>
              <a:rPr b="0" i="0" lang="en-US" sz="1200" u="none" cap="none" strike="noStrike">
                <a:solidFill>
                  <a:schemeClr val="dk1"/>
                </a:solidFill>
                <a:latin typeface="Montserrat"/>
                <a:ea typeface="Montserrat"/>
                <a:cs typeface="Montserrat"/>
                <a:sym typeface="Montserrat"/>
              </a:rPr>
            </a:br>
            <a:r>
              <a:rPr b="0" i="0" lang="en-US" sz="1200" u="none" cap="none" strike="noStrike">
                <a:solidFill>
                  <a:schemeClr val="dk1"/>
                </a:solidFill>
                <a:latin typeface="Montserrat"/>
                <a:ea typeface="Montserrat"/>
                <a:cs typeface="Montserrat"/>
                <a:sym typeface="Montserrat"/>
              </a:rPr>
              <a:t>Līdz šim brīdim Tim Berners Lee jau bija publicējis </a:t>
            </a:r>
            <a:r>
              <a:rPr b="0" i="0" lang="en-US" sz="1200" u="sng" cap="none" strike="noStrike">
                <a:solidFill>
                  <a:schemeClr val="hlink"/>
                </a:solidFill>
                <a:latin typeface="Montserrat"/>
                <a:ea typeface="Montserrat"/>
                <a:cs typeface="Montserrat"/>
                <a:sym typeface="Montserrat"/>
                <a:hlinkClick r:id="rId4"/>
              </a:rPr>
              <a:t>pasaulē pirmo mājaslapu</a:t>
            </a:r>
            <a:r>
              <a:rPr b="0" i="0" lang="en-US" sz="1200" u="none" cap="none" strike="noStrike">
                <a:solidFill>
                  <a:schemeClr val="dk1"/>
                </a:solidFill>
                <a:latin typeface="Montserrat"/>
                <a:ea typeface="Montserrat"/>
                <a:cs typeface="Montserrat"/>
                <a:sym typeface="Montserrat"/>
              </a:rPr>
              <a:t> un izveidojis aktīvu epasta sarakstes grupu ar citiem tehnoloģiju entuziastiem, lai apspriestu un pilnveidotu World Wide Web rīkus. </a:t>
            </a:r>
            <a:r>
              <a:rPr lang="en-US" sz="1200">
                <a:solidFill>
                  <a:schemeClr val="dk1"/>
                </a:solidFill>
                <a:latin typeface="Montserrat"/>
                <a:ea typeface="Montserrat"/>
                <a:cs typeface="Montserrat"/>
                <a:sym typeface="Montserrat"/>
              </a:rPr>
              <a:t>S</a:t>
            </a:r>
            <a:r>
              <a:rPr b="0" i="0" lang="en-US" sz="1200" u="none" cap="none" strike="noStrike">
                <a:solidFill>
                  <a:schemeClr val="dk1"/>
                </a:solidFill>
                <a:latin typeface="Montserrat"/>
                <a:ea typeface="Montserrat"/>
                <a:cs typeface="Montserrat"/>
                <a:sym typeface="Montserrat"/>
              </a:rPr>
              <a:t>arakstē Tim iepazīstās ar Dan Connolly, kurš kļuva par vienu no svarīgākajiem cilvēkiem web tehnoloģiju turpmākajā attīstībā.</a:t>
            </a:r>
            <a:endParaRPr b="0" i="0" sz="12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t/>
            </a:r>
            <a:endParaRPr b="0" i="0" sz="12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1" i="0" lang="en-US" sz="1200" u="none" cap="none" strike="noStrike">
                <a:solidFill>
                  <a:schemeClr val="dk1"/>
                </a:solidFill>
                <a:latin typeface="Montserrat"/>
                <a:ea typeface="Montserrat"/>
                <a:cs typeface="Montserrat"/>
                <a:sym typeface="Montserrat"/>
              </a:rPr>
              <a:t>1994. - HTML 2.0</a:t>
            </a:r>
            <a:endParaRPr b="1" i="0" sz="12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0" i="0" lang="en-US" sz="1200" u="none" cap="none" strike="noStrike">
                <a:solidFill>
                  <a:schemeClr val="dk1"/>
                </a:solidFill>
                <a:latin typeface="Montserrat"/>
                <a:ea typeface="Montserrat"/>
                <a:cs typeface="Montserrat"/>
                <a:sym typeface="Montserrat"/>
              </a:rPr>
              <a:t>Apkopojot visus aktuālos HTML papildinājumus, ko ieviesa dažādās pārlūkprogrammas, Dan Connolly publicē HTML 2.0 standarta dokumentāciju. </a:t>
            </a:r>
            <a:endParaRPr b="0" i="0" sz="12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0" i="0" lang="en-US" sz="1200" u="none" cap="none" strike="noStrike">
                <a:solidFill>
                  <a:schemeClr val="dk1"/>
                </a:solidFill>
                <a:latin typeface="Montserrat"/>
                <a:ea typeface="Montserrat"/>
                <a:cs typeface="Montserrat"/>
                <a:sym typeface="Montserrat"/>
              </a:rPr>
              <a:t>Lai nodrošinātu atvērtu HTML standartu turpmāku izstrādi, Tim Berners Lee izveido </a:t>
            </a:r>
            <a:r>
              <a:rPr b="0" i="0" lang="en-US" sz="1200" u="sng" cap="none" strike="noStrike">
                <a:solidFill>
                  <a:schemeClr val="hlink"/>
                </a:solidFill>
                <a:latin typeface="Montserrat"/>
                <a:ea typeface="Montserrat"/>
                <a:cs typeface="Montserrat"/>
                <a:sym typeface="Montserrat"/>
                <a:hlinkClick r:id="rId5"/>
              </a:rPr>
              <a:t>World Wide Web Consortium (W3C)</a:t>
            </a:r>
            <a:r>
              <a:rPr b="0" i="0" lang="en-US" sz="1200" u="none" cap="none" strike="noStrike">
                <a:solidFill>
                  <a:schemeClr val="dk1"/>
                </a:solidFill>
                <a:latin typeface="Montserrat"/>
                <a:ea typeface="Montserrat"/>
                <a:cs typeface="Montserrat"/>
                <a:sym typeface="Montserrat"/>
              </a:rPr>
              <a:t>.</a:t>
            </a:r>
            <a:endParaRPr b="0" i="0" sz="1200" u="none" cap="none" strike="noStrike">
              <a:solidFill>
                <a:schemeClr val="dk1"/>
              </a:solidFill>
              <a:latin typeface="Montserrat"/>
              <a:ea typeface="Montserrat"/>
              <a:cs typeface="Montserrat"/>
              <a:sym typeface="Montserrat"/>
            </a:endParaRPr>
          </a:p>
        </p:txBody>
      </p:sp>
      <p:pic>
        <p:nvPicPr>
          <p:cNvPr id="107" name="Google Shape;107;g123c2184c1e_0_21"/>
          <p:cNvPicPr preferRelativeResize="0"/>
          <p:nvPr/>
        </p:nvPicPr>
        <p:blipFill rotWithShape="1">
          <a:blip r:embed="rId6">
            <a:alphaModFix/>
          </a:blip>
          <a:srcRect b="0" l="0" r="0" t="0"/>
          <a:stretch/>
        </p:blipFill>
        <p:spPr>
          <a:xfrm>
            <a:off x="7781638" y="2573925"/>
            <a:ext cx="3776625" cy="2571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1" name="Shape 111"/>
        <p:cNvGrpSpPr/>
        <p:nvPr/>
      </p:nvGrpSpPr>
      <p:grpSpPr>
        <a:xfrm>
          <a:off x="0" y="0"/>
          <a:ext cx="0" cy="0"/>
          <a:chOff x="0" y="0"/>
          <a:chExt cx="0" cy="0"/>
        </a:xfrm>
      </p:grpSpPr>
      <p:sp>
        <p:nvSpPr>
          <p:cNvPr id="112" name="Google Shape;112;g123c2184c1e_0_36"/>
          <p:cNvSpPr txBox="1"/>
          <p:nvPr>
            <p:ph idx="11" type="ftr"/>
          </p:nvPr>
        </p:nvSpPr>
        <p:spPr>
          <a:xfrm>
            <a:off x="7612540" y="1079990"/>
            <a:ext cx="4114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FRONTEND mājaslapas izstrāde</a:t>
            </a:r>
            <a:endParaRPr/>
          </a:p>
        </p:txBody>
      </p:sp>
      <p:sp>
        <p:nvSpPr>
          <p:cNvPr id="113" name="Google Shape;113;g123c2184c1e_0_36"/>
          <p:cNvSpPr txBox="1"/>
          <p:nvPr>
            <p:ph idx="12" type="sldNum"/>
          </p:nvPr>
        </p:nvSpPr>
        <p:spPr>
          <a:xfrm>
            <a:off x="9321800" y="6421005"/>
            <a:ext cx="2743200" cy="3651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14" name="Google Shape;114;g123c2184c1e_0_36"/>
          <p:cNvSpPr txBox="1"/>
          <p:nvPr/>
        </p:nvSpPr>
        <p:spPr>
          <a:xfrm>
            <a:off x="743975" y="741400"/>
            <a:ext cx="8359200" cy="727200"/>
          </a:xfrm>
          <a:prstGeom prst="rect">
            <a:avLst/>
          </a:prstGeom>
          <a:noFill/>
          <a:ln>
            <a:noFill/>
          </a:ln>
        </p:spPr>
        <p:txBody>
          <a:bodyPr anchorCtr="0" anchor="ctr" bIns="45700" lIns="91425" spcFirstLastPara="1" rIns="91425" wrap="square" tIns="45700">
            <a:normAutofit fontScale="92500" lnSpcReduction="20000"/>
          </a:bodyPr>
          <a:lstStyle/>
          <a:p>
            <a:pPr indent="0" lvl="0" marL="0" marR="0" rtl="0" algn="l">
              <a:lnSpc>
                <a:spcPct val="90000"/>
              </a:lnSpc>
              <a:spcBef>
                <a:spcPts val="0"/>
              </a:spcBef>
              <a:spcAft>
                <a:spcPts val="0"/>
              </a:spcAft>
              <a:buClr>
                <a:srgbClr val="000000"/>
              </a:buClr>
              <a:buSzPct val="100000"/>
              <a:buFont typeface="Arial"/>
              <a:buNone/>
            </a:pPr>
            <a:r>
              <a:rPr b="0" i="0" lang="en-US" sz="3200" u="none" cap="none" strike="noStrike">
                <a:solidFill>
                  <a:srgbClr val="297DC1"/>
                </a:solidFill>
                <a:latin typeface="Montserrat SemiBold"/>
                <a:ea typeface="Montserrat SemiBold"/>
                <a:cs typeface="Montserrat SemiBold"/>
                <a:sym typeface="Montserrat SemiBold"/>
              </a:rPr>
              <a:t>HTML vēsture</a:t>
            </a:r>
            <a:endParaRPr b="0" i="0" sz="3200" u="none" cap="none" strike="noStrike">
              <a:solidFill>
                <a:srgbClr val="297DC1"/>
              </a:solidFill>
              <a:latin typeface="Montserrat SemiBold"/>
              <a:ea typeface="Montserrat SemiBold"/>
              <a:cs typeface="Montserrat SemiBold"/>
              <a:sym typeface="Montserrat SemiBold"/>
            </a:endParaRPr>
          </a:p>
          <a:p>
            <a:pPr indent="0" lvl="0" marL="0" marR="0" rtl="0" algn="l">
              <a:lnSpc>
                <a:spcPct val="90000"/>
              </a:lnSpc>
              <a:spcBef>
                <a:spcPts val="0"/>
              </a:spcBef>
              <a:spcAft>
                <a:spcPts val="0"/>
              </a:spcAft>
              <a:buClr>
                <a:srgbClr val="000000"/>
              </a:buClr>
              <a:buSzPct val="115624"/>
              <a:buFont typeface="Arial"/>
              <a:buNone/>
            </a:pPr>
            <a:r>
              <a:rPr b="0" i="0" lang="en-US" sz="2767" u="none" cap="none" strike="noStrike">
                <a:solidFill>
                  <a:schemeClr val="accent1"/>
                </a:solidFill>
                <a:latin typeface="Montserrat SemiBold"/>
                <a:ea typeface="Montserrat SemiBold"/>
                <a:cs typeface="Montserrat SemiBold"/>
                <a:sym typeface="Montserrat SemiBold"/>
              </a:rPr>
              <a:t>(</a:t>
            </a:r>
            <a:r>
              <a:rPr b="0" i="1" lang="en-US" sz="2767" u="none" cap="none" strike="noStrike">
                <a:solidFill>
                  <a:schemeClr val="accent1"/>
                </a:solidFill>
                <a:latin typeface="Montserrat SemiBold"/>
                <a:ea typeface="Montserrat SemiBold"/>
                <a:cs typeface="Montserrat SemiBold"/>
                <a:sym typeface="Montserrat SemiBold"/>
              </a:rPr>
              <a:t>Hyper Text Markup Language</a:t>
            </a:r>
            <a:r>
              <a:rPr b="0" i="0" lang="en-US" sz="2767" u="none" cap="none" strike="noStrike">
                <a:solidFill>
                  <a:schemeClr val="accent1"/>
                </a:solidFill>
                <a:latin typeface="Montserrat SemiBold"/>
                <a:ea typeface="Montserrat SemiBold"/>
                <a:cs typeface="Montserrat SemiBold"/>
                <a:sym typeface="Montserrat SemiBold"/>
              </a:rPr>
              <a:t>) </a:t>
            </a:r>
            <a:endParaRPr b="0" i="0" sz="2767" u="none" cap="none" strike="noStrike">
              <a:solidFill>
                <a:srgbClr val="297DC1"/>
              </a:solidFill>
              <a:latin typeface="Montserrat SemiBold"/>
              <a:ea typeface="Montserrat SemiBold"/>
              <a:cs typeface="Montserrat SemiBold"/>
              <a:sym typeface="Montserrat SemiBold"/>
            </a:endParaRPr>
          </a:p>
        </p:txBody>
      </p:sp>
      <p:sp>
        <p:nvSpPr>
          <p:cNvPr id="115" name="Google Shape;115;g123c2184c1e_0_36"/>
          <p:cNvSpPr txBox="1"/>
          <p:nvPr/>
        </p:nvSpPr>
        <p:spPr>
          <a:xfrm>
            <a:off x="744550" y="1797050"/>
            <a:ext cx="6753000" cy="2770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en-US" sz="1200" u="none" cap="none" strike="noStrike">
                <a:solidFill>
                  <a:schemeClr val="dk1"/>
                </a:solidFill>
                <a:latin typeface="Montserrat"/>
                <a:ea typeface="Montserrat"/>
                <a:cs typeface="Montserrat"/>
                <a:sym typeface="Montserrat"/>
              </a:rPr>
              <a:t>1997. - HTML 3.2</a:t>
            </a:r>
            <a:endParaRPr b="0" i="0" sz="12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rPr b="0" i="0" lang="en-US" sz="1200" u="none" cap="none" strike="noStrike">
                <a:solidFill>
                  <a:schemeClr val="dk1"/>
                </a:solidFill>
                <a:latin typeface="Montserrat"/>
                <a:ea typeface="Montserrat"/>
                <a:cs typeface="Montserrat"/>
                <a:sym typeface="Montserrat"/>
              </a:rPr>
              <a:t>HTML standartu dokumentācija tiek papildināta ar ievades </a:t>
            </a:r>
            <a:r>
              <a:rPr lang="en-US" sz="1200">
                <a:solidFill>
                  <a:schemeClr val="dk1"/>
                </a:solidFill>
                <a:latin typeface="Montserrat"/>
                <a:ea typeface="Montserrat"/>
                <a:cs typeface="Montserrat"/>
                <a:sym typeface="Montserrat"/>
              </a:rPr>
              <a:t>f</a:t>
            </a:r>
            <a:r>
              <a:rPr b="0" i="0" lang="en-US" sz="1200" u="none" cap="none" strike="noStrike">
                <a:solidFill>
                  <a:schemeClr val="dk1"/>
                </a:solidFill>
                <a:latin typeface="Montserrat"/>
                <a:ea typeface="Montserrat"/>
                <a:cs typeface="Montserrat"/>
                <a:sym typeface="Montserrat"/>
              </a:rPr>
              <a:t>ormām, tabulām</a:t>
            </a:r>
            <a:r>
              <a:rPr b="0" i="0" lang="en-US" sz="1200" u="none" cap="none" strike="noStrike">
                <a:solidFill>
                  <a:srgbClr val="6D9EEB"/>
                </a:solidFill>
                <a:latin typeface="Montserrat"/>
                <a:ea typeface="Montserrat"/>
                <a:cs typeface="Montserrat"/>
                <a:sym typeface="Montserrat"/>
              </a:rPr>
              <a:t> </a:t>
            </a:r>
            <a:r>
              <a:rPr b="0" i="0" lang="en-US" sz="1200" u="none" cap="none" strike="noStrike">
                <a:solidFill>
                  <a:schemeClr val="dk1"/>
                </a:solidFill>
                <a:latin typeface="Montserrat"/>
                <a:ea typeface="Montserrat"/>
                <a:cs typeface="Montserrat"/>
                <a:sym typeface="Montserrat"/>
              </a:rPr>
              <a:t>un nelielu </a:t>
            </a:r>
            <a:r>
              <a:rPr lang="en-US" sz="1200">
                <a:solidFill>
                  <a:schemeClr val="dk1"/>
                </a:solidFill>
                <a:latin typeface="Montserrat"/>
                <a:ea typeface="Montserrat"/>
                <a:cs typeface="Montserrat"/>
                <a:sym typeface="Montserrat"/>
              </a:rPr>
              <a:t>CSS</a:t>
            </a:r>
            <a:r>
              <a:rPr b="0" i="0" lang="en-US" sz="1200" u="none" cap="none" strike="noStrike">
                <a:solidFill>
                  <a:srgbClr val="6D9EEB"/>
                </a:solidFill>
                <a:latin typeface="Montserrat"/>
                <a:ea typeface="Montserrat"/>
                <a:cs typeface="Montserrat"/>
                <a:sym typeface="Montserrat"/>
              </a:rPr>
              <a:t> </a:t>
            </a:r>
            <a:r>
              <a:rPr b="0" i="0" lang="en-US" sz="1200" u="none" cap="none" strike="noStrike">
                <a:solidFill>
                  <a:schemeClr val="dk1"/>
                </a:solidFill>
                <a:latin typeface="Montserrat"/>
                <a:ea typeface="Montserrat"/>
                <a:cs typeface="Montserrat"/>
                <a:sym typeface="Montserrat"/>
              </a:rPr>
              <a:t>funkcionalitātes atbalstu.</a:t>
            </a:r>
            <a:endParaRPr b="0" i="0" sz="12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rPr b="0" i="0" lang="en-US" sz="1200" u="none" cap="none" strike="noStrike">
                <a:solidFill>
                  <a:schemeClr val="dk1"/>
                </a:solidFill>
                <a:latin typeface="Montserrat"/>
                <a:ea typeface="Montserrat"/>
                <a:cs typeface="Montserrat"/>
                <a:sym typeface="Montserrat"/>
              </a:rPr>
              <a:t>Šī ir pirmā dokumentācijas versija ko centralizēti izstrādāja W3C.</a:t>
            </a:r>
            <a:endParaRPr b="0" i="0" sz="12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t/>
            </a:r>
            <a:endParaRPr b="0" i="0" sz="12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rPr b="1" i="0" lang="en-US" sz="1200" u="none" cap="none" strike="noStrike">
                <a:solidFill>
                  <a:schemeClr val="dk1"/>
                </a:solidFill>
                <a:latin typeface="Montserrat"/>
                <a:ea typeface="Montserrat"/>
                <a:cs typeface="Montserrat"/>
                <a:sym typeface="Montserrat"/>
              </a:rPr>
              <a:t>1999. - HTML 4.01</a:t>
            </a:r>
            <a:endParaRPr b="0" i="0" sz="12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rPr b="0" i="0" lang="en-US" sz="1200" u="none" cap="none" strike="noStrike">
                <a:solidFill>
                  <a:schemeClr val="dk1"/>
                </a:solidFill>
                <a:latin typeface="Montserrat"/>
                <a:ea typeface="Montserrat"/>
                <a:cs typeface="Montserrat"/>
                <a:sym typeface="Montserrat"/>
              </a:rPr>
              <a:t>Tiek definēts plašāks atbalsts multimediju izmantošanas iespējām, CSS, skriptiem un veikti uzlabojumi HTML veiktspējā (</a:t>
            </a:r>
            <a:r>
              <a:rPr b="0" i="1" lang="en-US" sz="1200" u="none" cap="none" strike="noStrike">
                <a:solidFill>
                  <a:schemeClr val="dk1"/>
                </a:solidFill>
                <a:latin typeface="Montserrat"/>
                <a:ea typeface="Montserrat"/>
                <a:cs typeface="Montserrat"/>
                <a:sym typeface="Montserrat"/>
              </a:rPr>
              <a:t>performance</a:t>
            </a:r>
            <a:r>
              <a:rPr b="0" i="0" lang="en-US" sz="1200" u="none" cap="none" strike="noStrike">
                <a:solidFill>
                  <a:schemeClr val="dk1"/>
                </a:solidFill>
                <a:latin typeface="Montserrat"/>
                <a:ea typeface="Montserrat"/>
                <a:cs typeface="Montserrat"/>
                <a:sym typeface="Montserrat"/>
              </a:rPr>
              <a:t>).</a:t>
            </a:r>
            <a:endParaRPr b="0" i="0" sz="12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t/>
            </a:r>
            <a:endParaRPr b="0" i="0" sz="12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rPr b="1" i="0" lang="en-US" sz="1200" u="none" cap="none" strike="noStrike">
                <a:solidFill>
                  <a:schemeClr val="dk1"/>
                </a:solidFill>
                <a:latin typeface="Montserrat"/>
                <a:ea typeface="Montserrat"/>
                <a:cs typeface="Montserrat"/>
                <a:sym typeface="Montserrat"/>
              </a:rPr>
              <a:t>2014. - HTML 5</a:t>
            </a:r>
            <a:endParaRPr b="0" i="0" sz="12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rPr b="0" i="0" lang="en-US" sz="1200" u="none" cap="none" strike="noStrike">
                <a:solidFill>
                  <a:schemeClr val="dk1"/>
                </a:solidFill>
                <a:latin typeface="Montserrat"/>
                <a:ea typeface="Montserrat"/>
                <a:cs typeface="Montserrat"/>
                <a:sym typeface="Montserrat"/>
              </a:rPr>
              <a:t>Šobrīd aktuālā HTML standarta versija. </a:t>
            </a:r>
            <a:endParaRPr b="0" i="0" sz="12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rPr b="0" i="0" lang="en-US" sz="1200" u="none" cap="none" strike="noStrike">
                <a:solidFill>
                  <a:schemeClr val="dk1"/>
                </a:solidFill>
                <a:latin typeface="Montserrat"/>
                <a:ea typeface="Montserrat"/>
                <a:cs typeface="Montserrat"/>
                <a:sym typeface="Montserrat"/>
              </a:rPr>
              <a:t>Dokumentācija tiek papildināta ar jaunām birkām(tags), HTML tiek vienkāršots un padarīts uzturamāks. </a:t>
            </a:r>
            <a:r>
              <a:rPr lang="en-US" sz="1200">
                <a:solidFill>
                  <a:schemeClr val="dk1"/>
                </a:solidFill>
                <a:latin typeface="Montserrat"/>
                <a:ea typeface="Montserrat"/>
                <a:cs typeface="Montserrat"/>
                <a:sym typeface="Montserrat"/>
              </a:rPr>
              <a:t>HTML dokumentā </a:t>
            </a:r>
            <a:r>
              <a:rPr b="0" i="0" lang="en-US" sz="1200" u="none" cap="none" strike="noStrike">
                <a:solidFill>
                  <a:schemeClr val="dk1"/>
                </a:solidFill>
                <a:latin typeface="Montserrat"/>
                <a:ea typeface="Montserrat"/>
                <a:cs typeface="Montserrat"/>
                <a:sym typeface="Montserrat"/>
              </a:rPr>
              <a:t>var iegult(</a:t>
            </a:r>
            <a:r>
              <a:rPr b="0" i="1" lang="en-US" sz="1200" u="none" cap="none" strike="noStrike">
                <a:solidFill>
                  <a:schemeClr val="dk1"/>
                </a:solidFill>
                <a:latin typeface="Montserrat"/>
                <a:ea typeface="Montserrat"/>
                <a:cs typeface="Montserrat"/>
                <a:sym typeface="Montserrat"/>
              </a:rPr>
              <a:t>embed</a:t>
            </a:r>
            <a:r>
              <a:rPr b="0" i="0" lang="en-US" sz="1200" u="none" cap="none" strike="noStrike">
                <a:solidFill>
                  <a:schemeClr val="dk1"/>
                </a:solidFill>
                <a:latin typeface="Montserrat"/>
                <a:ea typeface="Montserrat"/>
                <a:cs typeface="Montserrat"/>
                <a:sym typeface="Montserrat"/>
              </a:rPr>
              <a:t>) </a:t>
            </a:r>
            <a:r>
              <a:rPr lang="en-US" sz="1200">
                <a:solidFill>
                  <a:schemeClr val="dk1"/>
                </a:solidFill>
                <a:latin typeface="Montserrat"/>
                <a:ea typeface="Montserrat"/>
                <a:cs typeface="Montserrat"/>
                <a:sym typeface="Montserrat"/>
              </a:rPr>
              <a:t>a</a:t>
            </a:r>
            <a:r>
              <a:rPr lang="en-US" sz="1200">
                <a:solidFill>
                  <a:schemeClr val="dk1"/>
                </a:solidFill>
                <a:latin typeface="Montserrat"/>
                <a:ea typeface="Montserrat"/>
                <a:cs typeface="Montserrat"/>
                <a:sym typeface="Montserrat"/>
              </a:rPr>
              <a:t>udio un video</a:t>
            </a:r>
            <a:r>
              <a:rPr b="0" i="0" lang="en-US" sz="1200" u="none" cap="none" strike="noStrike">
                <a:solidFill>
                  <a:schemeClr val="dk1"/>
                </a:solidFill>
                <a:latin typeface="Montserrat"/>
                <a:ea typeface="Montserrat"/>
                <a:cs typeface="Montserrat"/>
                <a:sym typeface="Montserrat"/>
              </a:rPr>
              <a:t> bez papildus rīkiem.</a:t>
            </a:r>
            <a:r>
              <a:rPr b="0" i="1" lang="en-US" sz="1200" u="none" cap="none" strike="noStrike">
                <a:solidFill>
                  <a:schemeClr val="dk1"/>
                </a:solidFill>
                <a:latin typeface="Montserrat"/>
                <a:ea typeface="Montserrat"/>
                <a:cs typeface="Montserrat"/>
                <a:sym typeface="Montserrat"/>
              </a:rPr>
              <a:t> </a:t>
            </a:r>
            <a:endParaRPr b="0" i="0" sz="1200" u="none" cap="none" strike="noStrike">
              <a:solidFill>
                <a:schemeClr val="dk1"/>
              </a:solidFill>
              <a:latin typeface="Montserrat"/>
              <a:ea typeface="Montserrat"/>
              <a:cs typeface="Montserrat"/>
              <a:sym typeface="Montserrat"/>
            </a:endParaRPr>
          </a:p>
        </p:txBody>
      </p:sp>
      <p:pic>
        <p:nvPicPr>
          <p:cNvPr id="116" name="Google Shape;116;g123c2184c1e_0_36"/>
          <p:cNvPicPr preferRelativeResize="0"/>
          <p:nvPr/>
        </p:nvPicPr>
        <p:blipFill rotWithShape="1">
          <a:blip r:embed="rId4">
            <a:alphaModFix/>
          </a:blip>
          <a:srcRect b="0" l="0" r="0" t="0"/>
          <a:stretch/>
        </p:blipFill>
        <p:spPr>
          <a:xfrm>
            <a:off x="8147674" y="1906724"/>
            <a:ext cx="3044550" cy="3044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0" name="Shape 120"/>
        <p:cNvGrpSpPr/>
        <p:nvPr/>
      </p:nvGrpSpPr>
      <p:grpSpPr>
        <a:xfrm>
          <a:off x="0" y="0"/>
          <a:ext cx="0" cy="0"/>
          <a:chOff x="0" y="0"/>
          <a:chExt cx="0" cy="0"/>
        </a:xfrm>
      </p:grpSpPr>
      <p:sp>
        <p:nvSpPr>
          <p:cNvPr id="121" name="Google Shape;121;g123c2184c1e_0_45"/>
          <p:cNvSpPr txBox="1"/>
          <p:nvPr>
            <p:ph idx="11" type="ftr"/>
          </p:nvPr>
        </p:nvSpPr>
        <p:spPr>
          <a:xfrm>
            <a:off x="7612539" y="1079990"/>
            <a:ext cx="4114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FRONTEND mājaslapas izstrāde</a:t>
            </a:r>
            <a:endParaRPr/>
          </a:p>
        </p:txBody>
      </p:sp>
      <p:sp>
        <p:nvSpPr>
          <p:cNvPr id="122" name="Google Shape;122;g123c2184c1e_0_45"/>
          <p:cNvSpPr txBox="1"/>
          <p:nvPr>
            <p:ph idx="12" type="sldNum"/>
          </p:nvPr>
        </p:nvSpPr>
        <p:spPr>
          <a:xfrm>
            <a:off x="9321800" y="6421005"/>
            <a:ext cx="2743200" cy="3651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23" name="Google Shape;123;g123c2184c1e_0_45"/>
          <p:cNvSpPr txBox="1"/>
          <p:nvPr/>
        </p:nvSpPr>
        <p:spPr>
          <a:xfrm>
            <a:off x="6574451" y="3229650"/>
            <a:ext cx="5244900" cy="727200"/>
          </a:xfrm>
          <a:prstGeom prst="rect">
            <a:avLst/>
          </a:prstGeom>
          <a:noFill/>
          <a:ln>
            <a:noFill/>
          </a:ln>
        </p:spPr>
        <p:txBody>
          <a:bodyPr anchorCtr="0" anchor="ctr" bIns="45700" lIns="91425" spcFirstLastPara="1" rIns="91425" wrap="square" tIns="45700">
            <a:normAutofit/>
          </a:bodyPr>
          <a:lstStyle/>
          <a:p>
            <a:pPr indent="0" lvl="0" marL="0" marR="0" rtl="0" algn="l">
              <a:lnSpc>
                <a:spcPct val="70000"/>
              </a:lnSpc>
              <a:spcBef>
                <a:spcPts val="0"/>
              </a:spcBef>
              <a:spcAft>
                <a:spcPts val="0"/>
              </a:spcAft>
              <a:buClr>
                <a:srgbClr val="000000"/>
              </a:buClr>
              <a:buSzPts val="2960"/>
              <a:buFont typeface="Arial"/>
              <a:buNone/>
            </a:pPr>
            <a:r>
              <a:rPr b="0" i="0" lang="en-US" sz="2660" u="none" cap="none" strike="noStrike">
                <a:solidFill>
                  <a:schemeClr val="accent1"/>
                </a:solidFill>
                <a:latin typeface="Montserrat SemiBold"/>
                <a:ea typeface="Montserrat SemiBold"/>
                <a:cs typeface="Montserrat SemiBold"/>
                <a:sym typeface="Montserrat SemiBold"/>
              </a:rPr>
              <a:t>Dokumentācija un standarti</a:t>
            </a:r>
            <a:endParaRPr b="0" i="0" sz="2660" u="none" cap="none" strike="noStrike">
              <a:solidFill>
                <a:schemeClr val="accent1"/>
              </a:solidFill>
              <a:latin typeface="Montserrat SemiBold"/>
              <a:ea typeface="Montserrat SemiBold"/>
              <a:cs typeface="Montserrat SemiBold"/>
              <a:sym typeface="Montserrat SemiBold"/>
            </a:endParaRPr>
          </a:p>
        </p:txBody>
      </p:sp>
      <p:pic>
        <p:nvPicPr>
          <p:cNvPr id="124" name="Google Shape;124;g123c2184c1e_0_45"/>
          <p:cNvPicPr preferRelativeResize="0"/>
          <p:nvPr/>
        </p:nvPicPr>
        <p:blipFill rotWithShape="1">
          <a:blip r:embed="rId4">
            <a:alphaModFix/>
          </a:blip>
          <a:srcRect b="13050" l="0" r="0" t="0"/>
          <a:stretch/>
        </p:blipFill>
        <p:spPr>
          <a:xfrm>
            <a:off x="9040600" y="0"/>
            <a:ext cx="3136075" cy="1078100"/>
          </a:xfrm>
          <a:prstGeom prst="rect">
            <a:avLst/>
          </a:prstGeom>
          <a:noFill/>
          <a:ln>
            <a:noFill/>
          </a:ln>
        </p:spPr>
      </p:pic>
      <p:pic>
        <p:nvPicPr>
          <p:cNvPr id="125" name="Google Shape;125;g123c2184c1e_0_45"/>
          <p:cNvPicPr preferRelativeResize="0"/>
          <p:nvPr/>
        </p:nvPicPr>
        <p:blipFill>
          <a:blip r:embed="rId5">
            <a:alphaModFix/>
          </a:blip>
          <a:stretch>
            <a:fillRect/>
          </a:stretch>
        </p:blipFill>
        <p:spPr>
          <a:xfrm>
            <a:off x="1371600" y="2336875"/>
            <a:ext cx="2514600" cy="2514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9" name="Shape 129"/>
        <p:cNvGrpSpPr/>
        <p:nvPr/>
      </p:nvGrpSpPr>
      <p:grpSpPr>
        <a:xfrm>
          <a:off x="0" y="0"/>
          <a:ext cx="0" cy="0"/>
          <a:chOff x="0" y="0"/>
          <a:chExt cx="0" cy="0"/>
        </a:xfrm>
      </p:grpSpPr>
      <p:sp>
        <p:nvSpPr>
          <p:cNvPr id="130" name="Google Shape;130;g123c2184c1e_0_53"/>
          <p:cNvSpPr txBox="1"/>
          <p:nvPr>
            <p:ph idx="11" type="ftr"/>
          </p:nvPr>
        </p:nvSpPr>
        <p:spPr>
          <a:xfrm>
            <a:off x="7612540" y="1079990"/>
            <a:ext cx="4114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FRONTEND mājaslapas izstrāde</a:t>
            </a:r>
            <a:endParaRPr/>
          </a:p>
        </p:txBody>
      </p:sp>
      <p:sp>
        <p:nvSpPr>
          <p:cNvPr id="131" name="Google Shape;131;g123c2184c1e_0_53"/>
          <p:cNvSpPr txBox="1"/>
          <p:nvPr>
            <p:ph idx="12" type="sldNum"/>
          </p:nvPr>
        </p:nvSpPr>
        <p:spPr>
          <a:xfrm>
            <a:off x="9321800" y="6421005"/>
            <a:ext cx="2743200" cy="3651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32" name="Google Shape;132;g123c2184c1e_0_53"/>
          <p:cNvSpPr txBox="1"/>
          <p:nvPr/>
        </p:nvSpPr>
        <p:spPr>
          <a:xfrm>
            <a:off x="743975" y="741400"/>
            <a:ext cx="8359200" cy="727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3200"/>
              <a:buFont typeface="Arial"/>
              <a:buNone/>
            </a:pPr>
            <a:r>
              <a:rPr b="0" i="0" lang="en-US" sz="3200" u="none" cap="none" strike="noStrike">
                <a:solidFill>
                  <a:srgbClr val="297DC1"/>
                </a:solidFill>
                <a:latin typeface="Montserrat SemiBold"/>
                <a:ea typeface="Montserrat SemiBold"/>
                <a:cs typeface="Montserrat SemiBold"/>
                <a:sym typeface="Montserrat SemiBold"/>
              </a:rPr>
              <a:t>HTML dokumentācija un standarti</a:t>
            </a:r>
            <a:endParaRPr b="0" i="0" sz="2767" u="none" cap="none" strike="noStrike">
              <a:solidFill>
                <a:srgbClr val="297DC1"/>
              </a:solidFill>
              <a:latin typeface="Montserrat SemiBold"/>
              <a:ea typeface="Montserrat SemiBold"/>
              <a:cs typeface="Montserrat SemiBold"/>
              <a:sym typeface="Montserrat SemiBold"/>
            </a:endParaRPr>
          </a:p>
        </p:txBody>
      </p:sp>
      <p:sp>
        <p:nvSpPr>
          <p:cNvPr id="133" name="Google Shape;133;g123c2184c1e_0_53"/>
          <p:cNvSpPr txBox="1"/>
          <p:nvPr/>
        </p:nvSpPr>
        <p:spPr>
          <a:xfrm>
            <a:off x="744550" y="1797050"/>
            <a:ext cx="6753000" cy="3879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en-US" sz="1200" u="none" cap="none" strike="noStrike">
                <a:solidFill>
                  <a:schemeClr val="dk1"/>
                </a:solidFill>
                <a:latin typeface="Montserrat"/>
                <a:ea typeface="Montserrat"/>
                <a:cs typeface="Montserrat"/>
                <a:sym typeface="Montserrat"/>
              </a:rPr>
              <a:t>WHATWG</a:t>
            </a:r>
            <a:endParaRPr b="1" i="0" sz="12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rPr b="0" i="0" lang="en-US" sz="1200" u="none" cap="none" strike="noStrike">
                <a:solidFill>
                  <a:schemeClr val="dk1"/>
                </a:solidFill>
                <a:latin typeface="Montserrat"/>
                <a:ea typeface="Montserrat"/>
                <a:cs typeface="Montserrat"/>
                <a:sym typeface="Montserrat"/>
              </a:rPr>
              <a:t>Lai pārstāvētu savas un lietotāju intereses pārlūkprogrammu izstrādē un pielietojumā, vairāki </a:t>
            </a:r>
            <a:r>
              <a:rPr b="0" i="1" lang="en-US" sz="1200" u="none" cap="none" strike="noStrike">
                <a:solidFill>
                  <a:schemeClr val="dk1"/>
                </a:solidFill>
                <a:latin typeface="Montserrat"/>
                <a:ea typeface="Montserrat"/>
                <a:cs typeface="Montserrat"/>
                <a:sym typeface="Montserrat"/>
              </a:rPr>
              <a:t>Apple</a:t>
            </a:r>
            <a:r>
              <a:rPr b="0" i="0" lang="en-US" sz="1200" u="none" cap="none" strike="noStrike">
                <a:solidFill>
                  <a:schemeClr val="dk1"/>
                </a:solidFill>
                <a:latin typeface="Montserrat"/>
                <a:ea typeface="Montserrat"/>
                <a:cs typeface="Montserrat"/>
                <a:sym typeface="Montserrat"/>
              </a:rPr>
              <a:t>, </a:t>
            </a:r>
            <a:r>
              <a:rPr b="0" i="1" lang="en-US" sz="1200" u="none" cap="none" strike="noStrike">
                <a:solidFill>
                  <a:schemeClr val="dk1"/>
                </a:solidFill>
                <a:latin typeface="Montserrat"/>
                <a:ea typeface="Montserrat"/>
                <a:cs typeface="Montserrat"/>
                <a:sym typeface="Montserrat"/>
              </a:rPr>
              <a:t>Mozilla</a:t>
            </a:r>
            <a:r>
              <a:rPr b="0" i="0" lang="en-US" sz="1200" u="none" cap="none" strike="noStrike">
                <a:solidFill>
                  <a:schemeClr val="dk1"/>
                </a:solidFill>
                <a:latin typeface="Montserrat"/>
                <a:ea typeface="Montserrat"/>
                <a:cs typeface="Montserrat"/>
                <a:sym typeface="Montserrat"/>
              </a:rPr>
              <a:t> un </a:t>
            </a:r>
            <a:r>
              <a:rPr b="0" i="1" lang="en-US" sz="1200" u="none" cap="none" strike="noStrike">
                <a:solidFill>
                  <a:schemeClr val="dk1"/>
                </a:solidFill>
                <a:latin typeface="Montserrat"/>
                <a:ea typeface="Montserrat"/>
                <a:cs typeface="Montserrat"/>
                <a:sym typeface="Montserrat"/>
              </a:rPr>
              <a:t>Opera</a:t>
            </a:r>
            <a:r>
              <a:rPr b="0" i="0" lang="en-US" sz="1200" u="none" cap="none" strike="noStrike">
                <a:solidFill>
                  <a:schemeClr val="dk1"/>
                </a:solidFill>
                <a:latin typeface="Montserrat"/>
                <a:ea typeface="Montserrat"/>
                <a:cs typeface="Montserrat"/>
                <a:sym typeface="Montserrat"/>
              </a:rPr>
              <a:t> darbinieki dibināja WHATWG (Web Hypertext Application Technology Working Group). Tieši WHATWG izstrādāja HTML5 standartu. W3C sadarbībā ar WHATWG izstrādā un publicē HTML oficiālo tehnisko dokumentāciju -</a:t>
            </a:r>
            <a:r>
              <a:rPr lang="en-US" sz="1200">
                <a:solidFill>
                  <a:schemeClr val="dk1"/>
                </a:solidFill>
                <a:latin typeface="Montserrat"/>
                <a:ea typeface="Montserrat"/>
                <a:cs typeface="Montserrat"/>
                <a:sym typeface="Montserrat"/>
              </a:rPr>
              <a:t> </a:t>
            </a:r>
            <a:r>
              <a:rPr b="0" i="0" lang="en-US" sz="1200" u="sng" cap="none" strike="noStrike">
                <a:solidFill>
                  <a:schemeClr val="hlink"/>
                </a:solidFill>
                <a:latin typeface="Montserrat"/>
                <a:ea typeface="Montserrat"/>
                <a:cs typeface="Montserrat"/>
                <a:sym typeface="Montserrat"/>
                <a:hlinkClick r:id="rId4"/>
              </a:rPr>
              <a:t>HTML living standards</a:t>
            </a:r>
            <a:r>
              <a:rPr b="0" i="0" lang="en-US" sz="1200" u="none" cap="none" strike="noStrike">
                <a:solidFill>
                  <a:schemeClr val="dk1"/>
                </a:solidFill>
                <a:latin typeface="Montserrat"/>
                <a:ea typeface="Montserrat"/>
                <a:cs typeface="Montserrat"/>
                <a:sym typeface="Montserrat"/>
              </a:rPr>
              <a:t>. </a:t>
            </a:r>
            <a:endParaRPr b="0" i="0" sz="12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t/>
            </a:r>
            <a:endParaRPr sz="12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t/>
            </a:r>
            <a:endParaRPr sz="12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rPr b="1" i="0" lang="en-US" sz="1200" u="none" cap="none" strike="noStrike">
                <a:solidFill>
                  <a:schemeClr val="dk1"/>
                </a:solidFill>
                <a:latin typeface="Montserrat"/>
                <a:ea typeface="Montserrat"/>
                <a:cs typeface="Montserrat"/>
                <a:sym typeface="Montserrat"/>
              </a:rPr>
              <a:t>W3Schools</a:t>
            </a:r>
            <a:endParaRPr b="1" i="0" sz="12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rPr b="0" i="0" lang="en-US" sz="1200" u="none" cap="none" strike="noStrike">
                <a:solidFill>
                  <a:schemeClr val="dk1"/>
                </a:solidFill>
                <a:latin typeface="Montserrat"/>
                <a:ea typeface="Montserrat"/>
                <a:cs typeface="Montserrat"/>
                <a:sym typeface="Montserrat"/>
              </a:rPr>
              <a:t>Organizācija nav saistīta ar W3C vai WHATWG, tomēr nodrošina vērtīgu un bezmaksas informāciju par HTML un citu tehnoloģiju pielietojumu. To nevajadzētu pielīdzināt oficiālai dokumentācijai, bet var noderēt. Ļoti pieejama frontend iesācējiem.</a:t>
            </a:r>
            <a:endParaRPr b="0" i="0" sz="12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rPr lang="en-US" sz="1200" u="sng">
                <a:solidFill>
                  <a:schemeClr val="hlink"/>
                </a:solidFill>
                <a:latin typeface="Montserrat"/>
                <a:ea typeface="Montserrat"/>
                <a:cs typeface="Montserrat"/>
                <a:sym typeface="Montserrat"/>
                <a:hlinkClick r:id="rId5"/>
              </a:rPr>
              <a:t>https://www.w3schools.com/</a:t>
            </a:r>
            <a:endParaRPr sz="12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t/>
            </a:r>
            <a:endParaRPr sz="12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t/>
            </a:r>
            <a:endParaRPr sz="12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rPr b="1" i="0" lang="en-US" sz="1200" u="none" cap="none" strike="noStrike">
                <a:solidFill>
                  <a:schemeClr val="dk1"/>
                </a:solidFill>
                <a:latin typeface="Montserrat"/>
                <a:ea typeface="Montserrat"/>
                <a:cs typeface="Montserrat"/>
                <a:sym typeface="Montserrat"/>
              </a:rPr>
              <a:t>MDN web docs</a:t>
            </a:r>
            <a:endParaRPr b="0" i="0" sz="12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rPr b="0" i="0" lang="en-US" sz="1200" u="none" cap="none" strike="noStrike">
                <a:solidFill>
                  <a:schemeClr val="dk1"/>
                </a:solidFill>
                <a:latin typeface="Montserrat"/>
                <a:ea typeface="Montserrat"/>
                <a:cs typeface="Montserrat"/>
                <a:sym typeface="Montserrat"/>
              </a:rPr>
              <a:t>Mozilla pārlūkprogrammas uzturēts informācijas resurs par HTML, CSS un JS. Nav oficiāla dokumentācija, bet satur ļoti izsmeļošu un samērā viegli uztveramu informāciju.</a:t>
            </a:r>
            <a:endParaRPr b="0" i="0" sz="12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rPr lang="en-US" sz="1200" u="sng">
                <a:solidFill>
                  <a:schemeClr val="hlink"/>
                </a:solidFill>
                <a:latin typeface="Montserrat"/>
                <a:ea typeface="Montserrat"/>
                <a:cs typeface="Montserrat"/>
                <a:sym typeface="Montserrat"/>
                <a:hlinkClick r:id="rId6"/>
              </a:rPr>
              <a:t>https://developer.mozilla.org/</a:t>
            </a:r>
            <a:endParaRPr sz="1200">
              <a:solidFill>
                <a:schemeClr val="dk1"/>
              </a:solidFill>
              <a:latin typeface="Montserrat"/>
              <a:ea typeface="Montserrat"/>
              <a:cs typeface="Montserrat"/>
              <a:sym typeface="Montserrat"/>
            </a:endParaRPr>
          </a:p>
        </p:txBody>
      </p:sp>
      <p:pic>
        <p:nvPicPr>
          <p:cNvPr id="134" name="Google Shape;134;g123c2184c1e_0_53"/>
          <p:cNvPicPr preferRelativeResize="0"/>
          <p:nvPr/>
        </p:nvPicPr>
        <p:blipFill rotWithShape="1">
          <a:blip r:embed="rId7">
            <a:alphaModFix/>
          </a:blip>
          <a:srcRect b="0" l="0" r="0" t="0"/>
          <a:stretch/>
        </p:blipFill>
        <p:spPr>
          <a:xfrm>
            <a:off x="9162140" y="1797050"/>
            <a:ext cx="1015575" cy="1015575"/>
          </a:xfrm>
          <a:prstGeom prst="rect">
            <a:avLst/>
          </a:prstGeom>
          <a:noFill/>
          <a:ln>
            <a:noFill/>
          </a:ln>
        </p:spPr>
      </p:pic>
      <p:pic>
        <p:nvPicPr>
          <p:cNvPr id="135" name="Google Shape;135;g123c2184c1e_0_53"/>
          <p:cNvPicPr preferRelativeResize="0"/>
          <p:nvPr/>
        </p:nvPicPr>
        <p:blipFill rotWithShape="1">
          <a:blip r:embed="rId8">
            <a:alphaModFix/>
          </a:blip>
          <a:srcRect b="0" l="0" r="0" t="0"/>
          <a:stretch/>
        </p:blipFill>
        <p:spPr>
          <a:xfrm>
            <a:off x="9199238" y="3220588"/>
            <a:ext cx="941375" cy="883000"/>
          </a:xfrm>
          <a:prstGeom prst="rect">
            <a:avLst/>
          </a:prstGeom>
          <a:noFill/>
          <a:ln>
            <a:noFill/>
          </a:ln>
        </p:spPr>
      </p:pic>
      <p:pic>
        <p:nvPicPr>
          <p:cNvPr id="136" name="Google Shape;136;g123c2184c1e_0_53"/>
          <p:cNvPicPr preferRelativeResize="0"/>
          <p:nvPr/>
        </p:nvPicPr>
        <p:blipFill rotWithShape="1">
          <a:blip r:embed="rId9">
            <a:alphaModFix/>
          </a:blip>
          <a:srcRect b="27802" l="0" r="0" t="28944"/>
          <a:stretch/>
        </p:blipFill>
        <p:spPr>
          <a:xfrm>
            <a:off x="7724900" y="4470200"/>
            <a:ext cx="3890099" cy="934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7">
      <a:dk1>
        <a:srgbClr val="3E3E3D"/>
      </a:dk1>
      <a:lt1>
        <a:srgbClr val="FFFFFF"/>
      </a:lt1>
      <a:dk2>
        <a:srgbClr val="14123D"/>
      </a:dk2>
      <a:lt2>
        <a:srgbClr val="DBDAD9"/>
      </a:lt2>
      <a:accent1>
        <a:srgbClr val="297DC1"/>
      </a:accent1>
      <a:accent2>
        <a:srgbClr val="297DC1"/>
      </a:accent2>
      <a:accent3>
        <a:srgbClr val="DBDAD9"/>
      </a:accent3>
      <a:accent4>
        <a:srgbClr val="3E3E3D"/>
      </a:accent4>
      <a:accent5>
        <a:srgbClr val="14123D"/>
      </a:accent5>
      <a:accent6>
        <a:srgbClr val="297DC1"/>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Custom 9">
      <a:dk1>
        <a:srgbClr val="3E3E3D"/>
      </a:dk1>
      <a:lt1>
        <a:srgbClr val="FFFFFF"/>
      </a:lt1>
      <a:dk2>
        <a:srgbClr val="14123D"/>
      </a:dk2>
      <a:lt2>
        <a:srgbClr val="DBDAD9"/>
      </a:lt2>
      <a:accent1>
        <a:srgbClr val="161515"/>
      </a:accent1>
      <a:accent2>
        <a:srgbClr val="161515"/>
      </a:accent2>
      <a:accent3>
        <a:srgbClr val="DBDAD9"/>
      </a:accent3>
      <a:accent4>
        <a:srgbClr val="3E3E3D"/>
      </a:accent4>
      <a:accent5>
        <a:srgbClr val="14123D"/>
      </a:accent5>
      <a:accent6>
        <a:srgbClr val="297DC1"/>
      </a:accent6>
      <a:hlink>
        <a:srgbClr val="161515"/>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7_Office Theme">
  <a:themeElements>
    <a:clrScheme name="Custom 7">
      <a:dk1>
        <a:srgbClr val="3E3E3D"/>
      </a:dk1>
      <a:lt1>
        <a:srgbClr val="FFFFFF"/>
      </a:lt1>
      <a:dk2>
        <a:srgbClr val="14123D"/>
      </a:dk2>
      <a:lt2>
        <a:srgbClr val="DBDAD9"/>
      </a:lt2>
      <a:accent1>
        <a:srgbClr val="297DC1"/>
      </a:accent1>
      <a:accent2>
        <a:srgbClr val="297DC1"/>
      </a:accent2>
      <a:accent3>
        <a:srgbClr val="DBDAD9"/>
      </a:accent3>
      <a:accent4>
        <a:srgbClr val="3E3E3D"/>
      </a:accent4>
      <a:accent5>
        <a:srgbClr val="14123D"/>
      </a:accent5>
      <a:accent6>
        <a:srgbClr val="297DC1"/>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6_Office Theme">
  <a:themeElements>
    <a:clrScheme name="Custom 7">
      <a:dk1>
        <a:srgbClr val="3E3E3D"/>
      </a:dk1>
      <a:lt1>
        <a:srgbClr val="FFFFFF"/>
      </a:lt1>
      <a:dk2>
        <a:srgbClr val="14123D"/>
      </a:dk2>
      <a:lt2>
        <a:srgbClr val="DBDAD9"/>
      </a:lt2>
      <a:accent1>
        <a:srgbClr val="297DC1"/>
      </a:accent1>
      <a:accent2>
        <a:srgbClr val="297DC1"/>
      </a:accent2>
      <a:accent3>
        <a:srgbClr val="DBDAD9"/>
      </a:accent3>
      <a:accent4>
        <a:srgbClr val="3E3E3D"/>
      </a:accent4>
      <a:accent5>
        <a:srgbClr val="14123D"/>
      </a:accent5>
      <a:accent6>
        <a:srgbClr val="297DC1"/>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2021-10-18T11:21:18Z</dcterms:created>
  <dc:creator>Anna Bausova</dc:creator>
</cp:coreProperties>
</file>