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  <p:sldMasterId id="2147483653" r:id="rId5"/>
    <p:sldMasterId id="214748365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y="6858000" cx="12192000"/>
  <p:notesSz cx="6858000" cy="9144000"/>
  <p:embeddedFontLst>
    <p:embeddedFont>
      <p:font typeface="Montserrat SemiBold"/>
      <p:regular r:id="rId34"/>
      <p:bold r:id="rId35"/>
      <p:italic r:id="rId36"/>
      <p:boldItalic r:id="rId37"/>
    </p:embeddedFont>
    <p:embeddedFont>
      <p:font typeface="Roboto"/>
      <p:regular r:id="rId38"/>
      <p:bold r:id="rId39"/>
      <p:italic r:id="rId40"/>
      <p:boldItalic r:id="rId41"/>
    </p:embeddedFont>
    <p:embeddedFont>
      <p:font typeface="Montserrat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6" roundtripDataSignature="AMtx7mjjODRGdp2lEwUk4qsMU0R0c7u6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3.xml"/><Relationship Id="rId42" Type="http://schemas.openxmlformats.org/officeDocument/2006/relationships/font" Target="fonts/Montserrat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5.xml"/><Relationship Id="rId44" Type="http://schemas.openxmlformats.org/officeDocument/2006/relationships/font" Target="fonts/Montserrat-italic.fntdata"/><Relationship Id="rId21" Type="http://schemas.openxmlformats.org/officeDocument/2006/relationships/slide" Target="slides/slide14.xml"/><Relationship Id="rId43" Type="http://schemas.openxmlformats.org/officeDocument/2006/relationships/font" Target="fonts/Montserrat-bold.fntdata"/><Relationship Id="rId24" Type="http://schemas.openxmlformats.org/officeDocument/2006/relationships/slide" Target="slides/slide17.xml"/><Relationship Id="rId46" Type="http://customschemas.google.com/relationships/presentationmetadata" Target="metadata"/><Relationship Id="rId23" Type="http://schemas.openxmlformats.org/officeDocument/2006/relationships/slide" Target="slides/slide16.xml"/><Relationship Id="rId45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MontserratSemiBold-bold.fntdata"/><Relationship Id="rId12" Type="http://schemas.openxmlformats.org/officeDocument/2006/relationships/slide" Target="slides/slide5.xml"/><Relationship Id="rId34" Type="http://schemas.openxmlformats.org/officeDocument/2006/relationships/font" Target="fonts/MontserratSemiBold-regular.fntdata"/><Relationship Id="rId15" Type="http://schemas.openxmlformats.org/officeDocument/2006/relationships/slide" Target="slides/slide8.xml"/><Relationship Id="rId37" Type="http://schemas.openxmlformats.org/officeDocument/2006/relationships/font" Target="fonts/MontserratSemiBold-boldItalic.fntdata"/><Relationship Id="rId14" Type="http://schemas.openxmlformats.org/officeDocument/2006/relationships/slide" Target="slides/slide7.xml"/><Relationship Id="rId36" Type="http://schemas.openxmlformats.org/officeDocument/2006/relationships/font" Target="fonts/MontserratSemiBold-italic.fntdata"/><Relationship Id="rId17" Type="http://schemas.openxmlformats.org/officeDocument/2006/relationships/slide" Target="slides/slide10.xml"/><Relationship Id="rId39" Type="http://schemas.openxmlformats.org/officeDocument/2006/relationships/font" Target="fonts/Roboto-bold.fntdata"/><Relationship Id="rId16" Type="http://schemas.openxmlformats.org/officeDocument/2006/relationships/slide" Target="slides/slide9.xml"/><Relationship Id="rId38" Type="http://schemas.openxmlformats.org/officeDocument/2006/relationships/font" Target="fonts/Roboto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746f4f694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12746f4f694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746f4f694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12746f4f694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746f4f694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12746f4f694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746f4f694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12746f4f694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746f4f694_0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12746f4f694_0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746f4f694_0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12746f4f694_0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746f4f694_0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12746f4f694_0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746f4f694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12746f4f694_0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746f4f694_0_1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12746f4f694_0_1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746f4f694_0_1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g12746f4f694_0_1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3c2184c1e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g123c2184c1e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746f4f694_0_1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12746f4f694_0_1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746f4f694_0_1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12746f4f694_0_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746f4f694_0_2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g12746f4f694_0_2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746f4f694_0_1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g12746f4f694_0_1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746f4f694_0_2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12746f4f694_0_2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746f4f694_0_2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g12746f4f694_0_2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746f4f694_0_2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g12746f4f694_0_2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746f4f694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g12746f4f694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3c2184c1e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123c2184c1e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746f4f694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12746f4f694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746f4f694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12746f4f694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746f4f694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12746f4f694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746f4f694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12746f4f694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746f4f694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12746f4f694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/>
          <p:nvPr>
            <p:ph idx="10" type="dt"/>
          </p:nvPr>
        </p:nvSpPr>
        <p:spPr>
          <a:xfrm>
            <a:off x="236691" y="2326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1" type="ftr"/>
          </p:nvPr>
        </p:nvSpPr>
        <p:spPr>
          <a:xfrm>
            <a:off x="7638011" y="117910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type="title"/>
          </p:nvPr>
        </p:nvSpPr>
        <p:spPr>
          <a:xfrm>
            <a:off x="1549666" y="1923570"/>
            <a:ext cx="8868952" cy="727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i="0" sz="32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2"/>
          <p:cNvSpPr txBox="1"/>
          <p:nvPr>
            <p:ph idx="1" type="body"/>
          </p:nvPr>
        </p:nvSpPr>
        <p:spPr>
          <a:xfrm>
            <a:off x="3362035" y="2907458"/>
            <a:ext cx="7056582" cy="277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idx="10" type="dt"/>
          </p:nvPr>
        </p:nvSpPr>
        <p:spPr>
          <a:xfrm>
            <a:off x="178066" y="637636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7671262" y="107999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" type="body"/>
          </p:nvPr>
        </p:nvSpPr>
        <p:spPr>
          <a:xfrm>
            <a:off x="974391" y="2082065"/>
            <a:ext cx="3238685" cy="311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" name="Google Shape;29;p22"/>
          <p:cNvSpPr txBox="1"/>
          <p:nvPr>
            <p:ph idx="2" type="body"/>
          </p:nvPr>
        </p:nvSpPr>
        <p:spPr>
          <a:xfrm>
            <a:off x="6726998" y="2129323"/>
            <a:ext cx="2869929" cy="511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3" type="body"/>
          </p:nvPr>
        </p:nvSpPr>
        <p:spPr>
          <a:xfrm>
            <a:off x="6726998" y="2879328"/>
            <a:ext cx="4490611" cy="2752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9321800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/>
          <p:nvPr>
            <p:ph idx="10" type="dt"/>
          </p:nvPr>
        </p:nvSpPr>
        <p:spPr>
          <a:xfrm>
            <a:off x="178066" y="637636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1" type="ftr"/>
          </p:nvPr>
        </p:nvSpPr>
        <p:spPr>
          <a:xfrm>
            <a:off x="7671262" y="107999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2" type="sldNum"/>
          </p:nvPr>
        </p:nvSpPr>
        <p:spPr>
          <a:xfrm>
            <a:off x="9321800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idx="10" type="dt"/>
          </p:nvPr>
        </p:nvSpPr>
        <p:spPr>
          <a:xfrm>
            <a:off x="178066" y="637636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7671262" y="107999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9321800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2746f4f694_0_248"/>
          <p:cNvSpPr txBox="1"/>
          <p:nvPr>
            <p:ph idx="10" type="dt"/>
          </p:nvPr>
        </p:nvSpPr>
        <p:spPr>
          <a:xfrm>
            <a:off x="338291" y="626023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g12746f4f694_0_248"/>
          <p:cNvSpPr txBox="1"/>
          <p:nvPr>
            <p:ph idx="11" type="ftr"/>
          </p:nvPr>
        </p:nvSpPr>
        <p:spPr>
          <a:xfrm>
            <a:off x="4252323" y="6260233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4.jp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0.jpg"/><Relationship Id="rId5" Type="http://schemas.openxmlformats.org/officeDocument/2006/relationships/slideLayout" Target="../slideLayouts/slideLayout1.xml"/><Relationship Id="rId6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8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5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image" Target="../media/image13.jpg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idx="10" type="dt"/>
          </p:nvPr>
        </p:nvSpPr>
        <p:spPr>
          <a:xfrm>
            <a:off x="236691" y="2326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0908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Logo&#10;&#10;Description automatically generated" id="11" name="Google Shape;1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49666" y="5683067"/>
            <a:ext cx="4005742" cy="942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plication&#10;&#10;Description automatically generated with medium confidence" id="12" name="Google Shape;1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9666" y="4427889"/>
            <a:ext cx="2860451" cy="82911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1"/>
          <p:cNvSpPr txBox="1"/>
          <p:nvPr/>
        </p:nvSpPr>
        <p:spPr>
          <a:xfrm>
            <a:off x="7951171" y="6065132"/>
            <a:ext cx="4160983" cy="277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3E3D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3E3E3D"/>
                </a:solidFill>
                <a:latin typeface="Montserrat"/>
                <a:ea typeface="Montserrat"/>
                <a:cs typeface="Montserrat"/>
                <a:sym typeface="Montserrat"/>
              </a:rPr>
              <a:t>ESF projekts Nr. 8.4.1.0/16/l/001 ''Nodarbināto personu profesionālās kompetences pilnveide" </a:t>
            </a:r>
            <a:endParaRPr b="0" i="0" sz="1000" u="none" cap="none" strike="noStrike">
              <a:solidFill>
                <a:srgbClr val="3E3E3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A picture containing chart&#10;&#10;Description automatically generated" id="14" name="Google Shape;1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449" y="4881259"/>
            <a:ext cx="3908425" cy="94229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7638011" y="117910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90908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idx="10" type="dt"/>
          </p:nvPr>
        </p:nvSpPr>
        <p:spPr>
          <a:xfrm>
            <a:off x="178066" y="637636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" name="Google Shape;23;p21"/>
          <p:cNvSpPr txBox="1"/>
          <p:nvPr>
            <p:ph idx="11" type="ftr"/>
          </p:nvPr>
        </p:nvSpPr>
        <p:spPr>
          <a:xfrm>
            <a:off x="7671262" y="107999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90908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9321800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idx="10" type="dt"/>
          </p:nvPr>
        </p:nvSpPr>
        <p:spPr>
          <a:xfrm>
            <a:off x="178066" y="637636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0908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7671262" y="107999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90908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9321800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2746f4f694_0_241"/>
          <p:cNvSpPr txBox="1"/>
          <p:nvPr>
            <p:ph idx="10" type="dt"/>
          </p:nvPr>
        </p:nvSpPr>
        <p:spPr>
          <a:xfrm>
            <a:off x="338291" y="626023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90908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Logo&#10;&#10;Description automatically generated" id="46" name="Google Shape;46;g12746f4f694_0_2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49666" y="5683067"/>
            <a:ext cx="4005744" cy="942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plication&#10;&#10;Description automatically generated with medium confidence" id="47" name="Google Shape;47;g12746f4f694_0_2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9666" y="4427889"/>
            <a:ext cx="2860450" cy="829117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g12746f4f694_0_241"/>
          <p:cNvSpPr txBox="1"/>
          <p:nvPr/>
        </p:nvSpPr>
        <p:spPr>
          <a:xfrm>
            <a:off x="4071381" y="5257006"/>
            <a:ext cx="44766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3E3D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3E3E3D"/>
                </a:solidFill>
                <a:latin typeface="Montserrat"/>
                <a:ea typeface="Montserrat"/>
                <a:cs typeface="Montserrat"/>
                <a:sym typeface="Montserrat"/>
              </a:rPr>
              <a:t>ESF projekts Nr. 8.4.1.0/16/l/001 ''Nodarbināto personu profesionālās kompetences pilnveide" </a:t>
            </a:r>
            <a:endParaRPr b="0" i="0" sz="1000" u="none" cap="none" strike="noStrike">
              <a:solidFill>
                <a:srgbClr val="3E3E3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A picture containing chart&#10;&#10;Description automatically generated" id="49" name="Google Shape;49;g12746f4f694_0_2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8150" y="3788614"/>
            <a:ext cx="5303148" cy="127854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g12746f4f694_0_241"/>
          <p:cNvSpPr txBox="1"/>
          <p:nvPr>
            <p:ph idx="11" type="ftr"/>
          </p:nvPr>
        </p:nvSpPr>
        <p:spPr>
          <a:xfrm>
            <a:off x="4252323" y="6260233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90908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3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hyperlink" Target="https://www.w3schools.com/js/js_strings.asp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hyperlink" Target="https://www.w3schools.com/js/js_numbers.asp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hyperlink" Target="https://dev.to/promhize/what-you-need-to-know-about-javascripts-implicit-coercion-e23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Relationship Id="rId4" Type="http://schemas.openxmlformats.org/officeDocument/2006/relationships/image" Target="../media/image7.png"/><Relationship Id="rId5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hyperlink" Target="https://www.w3schools.com/js/js_arrays.asp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hyperlink" Target="https://www.w3schools.com/js/js_if_else.asp" TargetMode="External"/><Relationship Id="rId5" Type="http://schemas.openxmlformats.org/officeDocument/2006/relationships/hyperlink" Target="https://www.w3schools.com/js/js_switch.asp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hyperlink" Target="https://www.statista.com/statistics/793628/worldwide-developer-survey-most-used-languages/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hyperlink" Target="https://youteam.io/blog/top-companies-that-used-node-js-in-production/" TargetMode="External"/><Relationship Id="rId9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29.png"/><Relationship Id="rId7" Type="http://schemas.openxmlformats.org/officeDocument/2006/relationships/image" Target="../media/image26.png"/><Relationship Id="rId8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hyperlink" Target="https://www.infoq.com/news/2020/06/javascript-spacex-dragon/" TargetMode="External"/><Relationship Id="rId5" Type="http://schemas.openxmlformats.org/officeDocument/2006/relationships/image" Target="../media/image2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7.png"/><Relationship Id="rId5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title"/>
          </p:nvPr>
        </p:nvSpPr>
        <p:spPr>
          <a:xfrm>
            <a:off x="1549666" y="1923570"/>
            <a:ext cx="8868952" cy="727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</a:pPr>
            <a:r>
              <a:rPr lang="en-US">
                <a:solidFill>
                  <a:srgbClr val="297DC1"/>
                </a:solidFill>
              </a:rPr>
              <a:t>FRONTEND MĀJASLAPAS IZSTRĀDE </a:t>
            </a:r>
            <a:endParaRPr>
              <a:solidFill>
                <a:srgbClr val="297DC1"/>
              </a:solidFill>
            </a:endParaRPr>
          </a:p>
        </p:txBody>
      </p:sp>
      <p:sp>
        <p:nvSpPr>
          <p:cNvPr id="59" name="Google Shape;59;p1"/>
          <p:cNvSpPr txBox="1"/>
          <p:nvPr>
            <p:ph idx="10" type="dt"/>
          </p:nvPr>
        </p:nvSpPr>
        <p:spPr>
          <a:xfrm>
            <a:off x="236691" y="2326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2022</a:t>
            </a:r>
            <a:endParaRPr/>
          </a:p>
        </p:txBody>
      </p:sp>
      <p:sp>
        <p:nvSpPr>
          <p:cNvPr id="60" name="Google Shape;60;p1"/>
          <p:cNvSpPr txBox="1"/>
          <p:nvPr>
            <p:ph idx="11" type="ftr"/>
          </p:nvPr>
        </p:nvSpPr>
        <p:spPr>
          <a:xfrm>
            <a:off x="7638011" y="10781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4">
            <a:alphaModFix/>
          </a:blip>
          <a:srcRect b="13050" l="0" r="0" t="0"/>
          <a:stretch/>
        </p:blipFill>
        <p:spPr>
          <a:xfrm>
            <a:off x="9040600" y="0"/>
            <a:ext cx="3136075" cy="10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746f4f694_0_80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149" name="Google Shape;149;g12746f4f694_0_80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g12746f4f694_0_80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lang="en-US" sz="2767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Primitīvie vērtību datu tipi</a:t>
            </a:r>
            <a:endParaRPr sz="2767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1" name="Google Shape;151;g12746f4f694_0_80"/>
          <p:cNvSpPr txBox="1"/>
          <p:nvPr/>
        </p:nvSpPr>
        <p:spPr>
          <a:xfrm>
            <a:off x="744550" y="1797050"/>
            <a:ext cx="5781900" cy="4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JavaScript primitīvs datu tips ir mainīgā </a:t>
            </a:r>
            <a:r>
              <a:rPr b="1" lang="en-US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vērtība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kura </a:t>
            </a:r>
            <a:r>
              <a:rPr lang="en-US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nav objekts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un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kuram </a:t>
            </a:r>
            <a:r>
              <a:rPr b="1"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r>
              <a:rPr lang="en-US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nepiemīt metodes.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b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JavaScript ir 7 primitīvās datu vērtības:</a:t>
            </a:r>
            <a:b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</a:pP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string 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</a:pP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number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</a:pP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bigint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</a:pP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boolean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</a:pP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symbol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</a:pP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null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</a:pP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undefined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ērtībai darbā ar primitīvām vērtībām, JS noklusēti ietver katru primitīvo vērtību sev attiecīgā objektā, kas tomēr ļauj mums izmantot šim datu tipam atbilstošas metodes (izņemot </a:t>
            </a:r>
            <a:r>
              <a:rPr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null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un </a:t>
            </a:r>
            <a:r>
              <a:rPr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undefined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Jebkura cita vērtība, kas nav viena no šīem 7 primitīvajiem datu tipiem ir </a:t>
            </a: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objekts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2" name="Google Shape;152;g12746f4f694_0_80"/>
          <p:cNvPicPr preferRelativeResize="0"/>
          <p:nvPr/>
        </p:nvPicPr>
        <p:blipFill rotWithShape="1">
          <a:blip r:embed="rId4">
            <a:alphaModFix/>
          </a:blip>
          <a:srcRect b="0" l="9140" r="0" t="0"/>
          <a:stretch/>
        </p:blipFill>
        <p:spPr>
          <a:xfrm>
            <a:off x="6806200" y="1921288"/>
            <a:ext cx="4870826" cy="30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746f4f694_0_94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158" name="Google Shape;158;g12746f4f694_0_94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g12746f4f694_0_94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lang="en-US" sz="2767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string</a:t>
            </a:r>
            <a:endParaRPr sz="2767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0" name="Google Shape;160;g12746f4f694_0_94"/>
          <p:cNvSpPr txBox="1"/>
          <p:nvPr/>
        </p:nvSpPr>
        <p:spPr>
          <a:xfrm>
            <a:off x="744550" y="1797050"/>
            <a:ext cx="57819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String datu tips satur jebkādu simbolu un ciparu virkni.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Izmantojamā sintakse:</a:t>
            </a:r>
            <a:b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const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doubleQuotes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const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singleQuotes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endParaRPr sz="1800">
              <a:solidFill>
                <a:srgbClr val="50A1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const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literals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 </a:t>
            </a:r>
            <a:r>
              <a:rPr b="1" lang="en-US" sz="18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`Some text </a:t>
            </a:r>
            <a:r>
              <a:rPr b="1" lang="en-US" sz="1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en-US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someVariable</a:t>
            </a:r>
            <a:r>
              <a:rPr b="1" lang="en-US" sz="1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US" sz="18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Vairāk piemēri ar string datu tipu </a:t>
            </a:r>
            <a:r>
              <a:rPr lang="en-US" sz="15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apskatāmi W3Schools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746f4f694_0_103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166" name="Google Shape;166;g12746f4f694_0_103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g12746f4f694_0_103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lang="en-US" sz="2767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number</a:t>
            </a:r>
            <a:endParaRPr sz="2767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8" name="Google Shape;168;g12746f4f694_0_103"/>
          <p:cNvSpPr txBox="1"/>
          <p:nvPr/>
        </p:nvSpPr>
        <p:spPr>
          <a:xfrm>
            <a:off x="744550" y="1797050"/>
            <a:ext cx="69525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Number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datu tips satur skaitlisku vērtību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 </a:t>
            </a:r>
            <a:r>
              <a:rPr b="1" lang="en-US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-9007199254740991</a:t>
            </a:r>
            <a:r>
              <a:rPr lang="en-US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līdz </a:t>
            </a:r>
            <a:r>
              <a:rPr b="1" lang="en-US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9007199254740991</a:t>
            </a:r>
            <a:b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Tas var saturēt arī abstraktas vērtības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Infinity, -Infinity, NaN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Kā arī vērtības</a:t>
            </a:r>
            <a:r>
              <a:rPr b="1" lang="en-US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 -(2</a:t>
            </a:r>
            <a:r>
              <a:rPr baseline="30000" lang="en-US" sz="16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53</a:t>
            </a:r>
            <a:r>
              <a:rPr b="1" lang="en-US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 − 1)</a:t>
            </a:r>
            <a:r>
              <a:rPr lang="en-US" sz="16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līdz</a:t>
            </a:r>
            <a:r>
              <a:rPr lang="en-US" sz="16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US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(2</a:t>
            </a:r>
            <a:r>
              <a:rPr baseline="30000" lang="en-US" sz="16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53</a:t>
            </a:r>
            <a:r>
              <a:rPr b="1" lang="en-US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 − 1)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Iespējams izmantot arī decimālvērtības - tomēr JS slavens ar savu neprecīzo aprēķinu darbaojoties ar decimālvērtībām.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Decimālvērtības iespējams noapaļot  ar </a:t>
            </a:r>
            <a:r>
              <a:rPr b="1" lang="en-US" sz="1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toFixed()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metodi.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NaN 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(Not a Number) ir skaitlim neatbilstoša vērtība un par to vai vērtībā tāda ir varam pārliecināties, izmantojot metodi </a:t>
            </a:r>
            <a:r>
              <a:rPr b="1" lang="en-US" sz="1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isNaN()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const </a:t>
            </a:r>
            <a:r>
              <a:rPr b="1" lang="en-US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pi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 </a:t>
            </a:r>
            <a:r>
              <a:rPr b="1" lang="en-US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3.14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let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year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</a:t>
            </a:r>
            <a:r>
              <a:rPr b="1" lang="en-US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 2022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let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notReallyNumber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</a:t>
            </a:r>
            <a:r>
              <a:rPr b="1" lang="en-US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 0 * Infinity</a:t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Vairāk piemēri ar number datu tipu </a:t>
            </a:r>
            <a:r>
              <a:rPr lang="en-US" sz="15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apskatāmi W3Schools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746f4f694_0_111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174" name="Google Shape;174;g12746f4f694_0_111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g12746f4f694_0_111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lang="en-US" sz="2767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bigint</a:t>
            </a:r>
            <a:endParaRPr sz="2767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6" name="Google Shape;176;g12746f4f694_0_111"/>
          <p:cNvSpPr txBox="1"/>
          <p:nvPr/>
        </p:nvSpPr>
        <p:spPr>
          <a:xfrm>
            <a:off x="744550" y="1797050"/>
            <a:ext cx="57819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BigInt var saturēt vērtības, kas ir pārāk lielas number datu tipam - veselus skaitļus lielākus par </a:t>
            </a:r>
            <a:r>
              <a:rPr b="1" lang="en-US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(2</a:t>
            </a:r>
            <a:r>
              <a:rPr baseline="30000" lang="en-US" sz="16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53</a:t>
            </a:r>
            <a:r>
              <a:rPr b="1" lang="en-US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 − 1)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Aiz skaitļa jānorāda burts </a:t>
            </a:r>
            <a:r>
              <a:rPr b="1" lang="en-US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lai pārlūkprogramma pareizi apstrādātu šo skaitli.</a:t>
            </a:r>
            <a:b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Reti izmantots datu tips, tomēr projektos ar milzīgu datu apjomu vai zinātniskiem aprēķiniem tas var būt noderīgs.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g12746f4f694_0_111"/>
          <p:cNvSpPr txBox="1"/>
          <p:nvPr/>
        </p:nvSpPr>
        <p:spPr>
          <a:xfrm>
            <a:off x="744550" y="3988425"/>
            <a:ext cx="982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const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incredibleNumber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457309583495083450934859043853095839058340583045834n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746f4f694_0_124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183" name="Google Shape;183;g12746f4f694_0_124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g12746f4f694_0_124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lang="en-US" sz="2767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boolean</a:t>
            </a:r>
            <a:endParaRPr sz="2767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5" name="Google Shape;185;g12746f4f694_0_124"/>
          <p:cNvSpPr txBox="1"/>
          <p:nvPr/>
        </p:nvSpPr>
        <p:spPr>
          <a:xfrm>
            <a:off x="744550" y="1797050"/>
            <a:ext cx="57819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Boolean var būt tikai viena no divām vērtībā:</a:t>
            </a:r>
            <a:b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ture 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vai</a:t>
            </a:r>
            <a:r>
              <a:rPr b="1" lang="en-US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 false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Bieži izmantojam to kā “slēdzī” - ieslēgts vai izslēgts. Vai veicot pārbaudes, piem., divi mainīgi ir vienādi - jā vai nē.</a:t>
            </a:r>
            <a:b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g12746f4f694_0_124"/>
          <p:cNvSpPr txBox="1"/>
          <p:nvPr/>
        </p:nvSpPr>
        <p:spPr>
          <a:xfrm>
            <a:off x="744550" y="3988425"/>
            <a:ext cx="982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const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javaScriptIsAwesome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true</a:t>
            </a:r>
            <a:endParaRPr b="1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const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aboveStatementIsNotTrue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false</a:t>
            </a:r>
            <a:endParaRPr b="1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746f4f694_0_132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192" name="Google Shape;192;g12746f4f694_0_132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g12746f4f694_0_132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lang="en-US" sz="2767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symbol</a:t>
            </a:r>
            <a:endParaRPr sz="2767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4" name="Google Shape;194;g12746f4f694_0_132"/>
          <p:cNvSpPr txBox="1"/>
          <p:nvPr/>
        </p:nvSpPr>
        <p:spPr>
          <a:xfrm>
            <a:off x="744550" y="1797050"/>
            <a:ext cx="6362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Symbol ir datu tips, lai veidotu unikālas vērtības. Galvenokārt izmantots JS objekta slēpto īpašību nosaukumos. </a:t>
            </a:r>
            <a:b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Jebkuru vērtību iespējams pārvērst symbol. Šai vērtībai tiks piešķirts unikāls identifikātors ar datu tipu symbol. 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Symbol(</a:t>
            </a:r>
            <a:r>
              <a:rPr b="1" lang="en-US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'xyz'</a:t>
            </a: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-US" sz="1200">
                <a:solidFill>
                  <a:srgbClr val="1B1B1B"/>
                </a:solidFill>
              </a:rPr>
              <a:t> </a:t>
            </a:r>
            <a:r>
              <a:rPr b="1" lang="en-US" sz="1200">
                <a:solidFill>
                  <a:schemeClr val="accent1"/>
                </a:solidFill>
              </a:rPr>
              <a:t>===</a:t>
            </a:r>
            <a:r>
              <a:rPr lang="en-US" sz="1200">
                <a:solidFill>
                  <a:srgbClr val="1B1B1B"/>
                </a:solidFill>
              </a:rPr>
              <a:t> </a:t>
            </a: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Symbol(</a:t>
            </a:r>
            <a:r>
              <a:rPr b="1" lang="en-US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'xyz'</a:t>
            </a: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-US" sz="1200">
                <a:solidFill>
                  <a:srgbClr val="1B1B1B"/>
                </a:solidFill>
              </a:rPr>
              <a:t> 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// false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746f4f694_0_144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200" name="Google Shape;200;g12746f4f694_0_144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g12746f4f694_0_144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lang="en-US" sz="2767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null</a:t>
            </a:r>
            <a:endParaRPr sz="2767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2" name="Google Shape;202;g12746f4f694_0_144"/>
          <p:cNvSpPr txBox="1"/>
          <p:nvPr/>
        </p:nvSpPr>
        <p:spPr>
          <a:xfrm>
            <a:off x="744550" y="1797050"/>
            <a:ext cx="6362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Vērtība ar kuru mērķtiecīgi norādām - nav vērtība.</a:t>
            </a:r>
            <a:b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Bieži vien ir situācijas, kur vēlamies apzināti norādīt, ka mainīgai nesatur nekādu vērtību - tad izmantojam null.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const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regretsInLife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null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746f4f694_0_153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208" name="Google Shape;208;g12746f4f694_0_153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g12746f4f694_0_153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lang="en-US" sz="2767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undefined</a:t>
            </a:r>
            <a:endParaRPr sz="2767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0" name="Google Shape;210;g12746f4f694_0_153"/>
          <p:cNvSpPr txBox="1"/>
          <p:nvPr/>
        </p:nvSpPr>
        <p:spPr>
          <a:xfrm>
            <a:off x="744550" y="1797050"/>
            <a:ext cx="63621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Undefined ir datu tips, kas piemīt mainīgajiem, ja tiem nav piešķirta vērtība.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Arī funkcijas, kuras neatgriež vērtību - tā vietā atgriež undefined.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Bieži vien arī sastapsimiet undefined, ja kļūdaini norādīsim neeksistējoša mainīgā nosaukumu.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let </a:t>
            </a:r>
            <a:r>
              <a:rPr b="1" lang="en-US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assignMeAValue</a:t>
            </a:r>
            <a:endParaRPr b="1">
              <a:solidFill>
                <a:srgbClr val="E691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// undefined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746f4f694_0_160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216" name="Google Shape;216;g12746f4f694_0_160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g12746f4f694_0_160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lang="en-US" sz="2767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Datu tipu pārvēršana</a:t>
            </a:r>
            <a:endParaRPr sz="2767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8" name="Google Shape;218;g12746f4f694_0_160"/>
          <p:cNvSpPr txBox="1"/>
          <p:nvPr/>
        </p:nvSpPr>
        <p:spPr>
          <a:xfrm>
            <a:off x="744550" y="1797050"/>
            <a:ext cx="6362100" cy="4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Tā kā JavaScript 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nav strikti definēti mainīgo tipi tās var pārvērst no viena datu tipa citā tiešā veidā (explicit coercion):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String(</a:t>
            </a:r>
            <a:r>
              <a:rPr b="1" lang="en-US" sz="13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42</a:t>
            </a:r>
            <a:r>
              <a:rPr b="1" lang="en-US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Number(</a:t>
            </a:r>
            <a:r>
              <a:rPr b="1" lang="en-US" sz="13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"42"</a:t>
            </a:r>
            <a:r>
              <a:rPr b="1" lang="en-US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Boolean(</a:t>
            </a:r>
            <a:r>
              <a:rPr b="1" lang="en-US" sz="13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42</a:t>
            </a:r>
            <a:r>
              <a:rPr b="1" lang="en-US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Vai netiešā veidā (implicit coercion), izmantojot dažādus operātorus, piem.,: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const</a:t>
            </a:r>
            <a:r>
              <a:rPr lang="en-US" sz="13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US" sz="1300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notWhatYouExpect</a:t>
            </a:r>
            <a:r>
              <a:rPr lang="en-US" sz="1300">
                <a:latin typeface="Roboto"/>
                <a:ea typeface="Roboto"/>
                <a:cs typeface="Roboto"/>
                <a:sym typeface="Roboto"/>
              </a:rPr>
              <a:t> =</a:t>
            </a:r>
            <a:r>
              <a:rPr b="1" lang="en-US" sz="13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 4 </a:t>
            </a:r>
            <a:r>
              <a:rPr b="1" lang="en-US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r>
              <a:rPr b="1" lang="en-US" sz="13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 5 </a:t>
            </a:r>
            <a:r>
              <a:rPr b="1" lang="en-US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r>
              <a:rPr b="1" lang="en-US" sz="13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 6 </a:t>
            </a:r>
            <a:r>
              <a:rPr b="1" lang="en-US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r>
              <a:rPr b="1" lang="en-US" sz="13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 ”7”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// 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“157”</a:t>
            </a:r>
            <a:b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Citi operātori ar ko var var veikt </a:t>
            </a:r>
            <a:r>
              <a:rPr i="1"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implicit coercion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b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&amp;&amp;</a:t>
            </a:r>
            <a:r>
              <a:rPr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</a:t>
            </a:r>
            <a:r>
              <a:rPr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||</a:t>
            </a:r>
            <a:br>
              <a:rPr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r>
              <a:rPr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</a:t>
            </a:r>
            <a:r>
              <a:rPr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&lt;=</a:t>
            </a:r>
            <a:r>
              <a:rPr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</a:t>
            </a:r>
            <a:r>
              <a:rPr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  <a:r>
              <a:rPr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&gt;=</a:t>
            </a:r>
            <a:b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Vairāk </a:t>
            </a:r>
            <a:r>
              <a:rPr i="1"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implicit corecion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piemērus var </a:t>
            </a:r>
            <a:r>
              <a:rPr lang="en-US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apskatīt šeit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746f4f694_0_167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224" name="Google Shape;224;g12746f4f694_0_167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g12746f4f694_0_167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lang="en-US" sz="2767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Salīdzinājuma operātori</a:t>
            </a:r>
            <a:endParaRPr sz="2767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6" name="Google Shape;226;g12746f4f694_0_167"/>
          <p:cNvSpPr txBox="1"/>
          <p:nvPr/>
        </p:nvSpPr>
        <p:spPr>
          <a:xfrm>
            <a:off x="744550" y="1797050"/>
            <a:ext cx="50880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Lai salīdzīnatu divu vērtību identiskumu pēc to </a:t>
            </a:r>
            <a:r>
              <a:rPr b="1" lang="en-US" sz="15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vertības un datu tipa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izmantojam operātoru </a:t>
            </a:r>
            <a:r>
              <a:rPr b="1" lang="en-US" sz="1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===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"JavaScript" 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1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===</a:t>
            </a:r>
            <a:r>
              <a:rPr b="1" lang="en-US" sz="13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 “Java” 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// false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“0”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1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===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13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0 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// false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"Im starting to get it!" </a:t>
            </a:r>
            <a:r>
              <a:rPr b="1" lang="en-US" sz="1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=== </a:t>
            </a:r>
            <a:r>
              <a:rPr b="1" lang="en-US" sz="13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"Im starting to get it!" 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// false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Ir piejams arī </a:t>
            </a:r>
            <a:r>
              <a:rPr b="1" lang="en-US" sz="1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== 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salīdzinājuma operātors - tas </a:t>
            </a:r>
            <a:r>
              <a:rPr lang="en-US" sz="15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salīdzīnās tikai vērtību, bet nerūpēs datu tips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b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Vairums situāciju šo operātoru nav ieteicams izmanto.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“0”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1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==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13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0 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// true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3c2184c1e_0_10"/>
          <p:cNvSpPr txBox="1"/>
          <p:nvPr>
            <p:ph idx="11" type="ftr"/>
          </p:nvPr>
        </p:nvSpPr>
        <p:spPr>
          <a:xfrm>
            <a:off x="7612539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67" name="Google Shape;67;g123c2184c1e_0_10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g123c2184c1e_0_10"/>
          <p:cNvSpPr txBox="1"/>
          <p:nvPr/>
        </p:nvSpPr>
        <p:spPr>
          <a:xfrm>
            <a:off x="6574451" y="3229650"/>
            <a:ext cx="52449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lang="en-US" sz="32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JavaScript</a:t>
            </a:r>
            <a:endParaRPr b="0" i="0" sz="3200" u="none" cap="none" strike="noStrike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9" name="Google Shape;69;g123c2184c1e_0_10"/>
          <p:cNvPicPr preferRelativeResize="0"/>
          <p:nvPr/>
        </p:nvPicPr>
        <p:blipFill rotWithShape="1">
          <a:blip r:embed="rId4">
            <a:alphaModFix/>
          </a:blip>
          <a:srcRect b="13050" l="0" r="0" t="0"/>
          <a:stretch/>
        </p:blipFill>
        <p:spPr>
          <a:xfrm>
            <a:off x="9040600" y="0"/>
            <a:ext cx="3136075" cy="10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123c2184c1e_0_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1600" y="2530147"/>
            <a:ext cx="2126200" cy="212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746f4f694_0_183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232" name="Google Shape;232;g12746f4f694_0_183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g12746f4f694_0_183"/>
          <p:cNvSpPr txBox="1"/>
          <p:nvPr/>
        </p:nvSpPr>
        <p:spPr>
          <a:xfrm>
            <a:off x="2629213" y="1126850"/>
            <a:ext cx="924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lang="en-US" sz="2767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===</a:t>
            </a:r>
            <a:endParaRPr sz="2767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34" name="Google Shape;234;g12746f4f694_0_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5150" y="2008025"/>
            <a:ext cx="4219650" cy="42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12746f4f694_0_1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8525" y="2008025"/>
            <a:ext cx="4219650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12746f4f694_0_183"/>
          <p:cNvSpPr txBox="1"/>
          <p:nvPr/>
        </p:nvSpPr>
        <p:spPr>
          <a:xfrm>
            <a:off x="7860301" y="1126850"/>
            <a:ext cx="7587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lang="en-US" sz="2767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==</a:t>
            </a:r>
            <a:endParaRPr sz="2767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746f4f694_0_175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242" name="Google Shape;242;g12746f4f694_0_175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g12746f4f694_0_175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lang="en-US" sz="2767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Truthy un Falsy vērtības</a:t>
            </a:r>
            <a:endParaRPr sz="2767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4" name="Google Shape;244;g12746f4f694_0_175"/>
          <p:cNvSpPr txBox="1"/>
          <p:nvPr/>
        </p:nvSpPr>
        <p:spPr>
          <a:xfrm>
            <a:off x="744550" y="1797050"/>
            <a:ext cx="63621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Visas vērtības JS ir </a:t>
            </a:r>
            <a:r>
              <a:rPr i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truthy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jeb atgriež vērtību </a:t>
            </a:r>
            <a:r>
              <a:rPr b="1" lang="en-US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true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kad tās izmanto </a:t>
            </a: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boolean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salīdzinājuma kontekstā, izņemot: </a:t>
            </a:r>
            <a:b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false</a:t>
            </a:r>
            <a:endParaRPr b="1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lang="en-US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 -0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lang="en-US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 0n</a:t>
            </a:r>
            <a:endParaRPr b="1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“ ” 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</a:t>
            </a:r>
            <a:r>
              <a:rPr b="1" lang="en-US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 ‘ ’ </a:t>
            </a:r>
            <a:endParaRPr b="1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null</a:t>
            </a:r>
            <a:endParaRPr b="1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undefined</a:t>
            </a:r>
            <a:endParaRPr b="1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NaN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if (</a:t>
            </a:r>
            <a:r>
              <a:rPr b="1" lang="en-US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null</a:t>
            </a: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b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// never gonna happen</a:t>
            </a:r>
            <a:b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 </a:t>
            </a: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{</a:t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// will happen instead</a:t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746f4f694_0_201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250" name="Google Shape;250;g12746f4f694_0_201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g12746f4f694_0_201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lang="en-US" sz="2767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Objekti (objects)</a:t>
            </a:r>
            <a:endParaRPr sz="2767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52" name="Google Shape;252;g12746f4f694_0_201"/>
          <p:cNvSpPr txBox="1"/>
          <p:nvPr/>
        </p:nvSpPr>
        <p:spPr>
          <a:xfrm>
            <a:off x="744550" y="1797050"/>
            <a:ext cx="6362100" cy="4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Objekts ir nosauktu vērtību apokopojums iekš viena mainīgā.</a:t>
            </a:r>
            <a:b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Tas var saturēt vērtības, metodes un sarežģītas struktūras.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const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emptyObject 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b="1" lang="en-US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{ }</a:t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const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car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 </a:t>
            </a: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 b="1">
              <a:solidFill>
                <a:srgbClr val="E691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	brand: </a:t>
            </a:r>
            <a:r>
              <a:rPr b="1" lang="en-US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“Volvo”</a:t>
            </a:r>
            <a:r>
              <a:rPr b="1"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	model: </a:t>
            </a:r>
            <a:r>
              <a:rPr b="1" lang="en-US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“XC40”</a:t>
            </a:r>
            <a:r>
              <a:rPr b="1"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br>
              <a:rPr b="1" lang="en-US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	doors: </a:t>
            </a:r>
            <a:r>
              <a:rPr b="1" lang="en-US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b="1"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br>
              <a:rPr b="1" lang="en-US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	airConditioner: </a:t>
            </a:r>
            <a:r>
              <a:rPr b="1" lang="en-US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true</a:t>
            </a:r>
            <a:r>
              <a:rPr b="1"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lighting: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b="1" lang="en-US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“LED Headlights”</a:t>
            </a:r>
            <a:r>
              <a:rPr b="1" lang="en-US" sz="1150">
                <a:solidFill>
                  <a:srgbClr val="24272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1" lang="en-US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 “Rain Sensing Driving Lights”</a:t>
            </a: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] </a:t>
            </a:r>
            <a:endParaRPr b="1">
              <a:solidFill>
                <a:srgbClr val="E691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Piekļūt objekta īpašību vērtībām var izmantojot īpašību nosaukumu ķēdi:</a:t>
            </a:r>
            <a:b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automobile</a:t>
            </a: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b="1" lang="en-US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===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“XC40” 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// true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746f4f694_0_194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258" name="Google Shape;258;g12746f4f694_0_194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g12746f4f694_0_194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lang="en-US" sz="2767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Masīvs (Array)</a:t>
            </a:r>
            <a:endParaRPr sz="2767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0" name="Google Shape;260;g12746f4f694_0_194"/>
          <p:cNvSpPr txBox="1"/>
          <p:nvPr/>
        </p:nvSpPr>
        <p:spPr>
          <a:xfrm>
            <a:off x="744550" y="1797050"/>
            <a:ext cx="67971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Masīvs (array) ir kolekcija ar dažādām vērtībām.</a:t>
            </a:r>
            <a:b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Masīvs var sturēt tikai viena tipa vai dažādu tipu vērtības jeb emelentus.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const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emptyArray 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b="1" lang="en-US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 ]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const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shoppingList 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b="1" lang="en-US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b="1" lang="en-US" sz="13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“eggs”</a:t>
            </a: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13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“milk”</a:t>
            </a: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lang="en-US" sz="13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 “bread”</a:t>
            </a: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13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“lettuce”</a:t>
            </a: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]</a:t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const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randomList 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b="1" lang="en-US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b="1" lang="en-US" sz="13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“stuff”</a:t>
            </a: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13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lang="en-US" sz="13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 true</a:t>
            </a: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13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null</a:t>
            </a: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]</a:t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Katram masīva elementam tiek piešķirta skaitliska vērtība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sākot ar 0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pirmajam elementam. Šo skaitlisko vērtību sauc apr </a:t>
            </a:r>
            <a:r>
              <a:rPr lang="en-US" sz="15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index.</a:t>
            </a:r>
            <a:endParaRPr b="1" sz="15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shoppingList</a:t>
            </a: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b="1" lang="en-US" sz="15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] === </a:t>
            </a:r>
            <a:r>
              <a:rPr b="1" lang="en-US" sz="13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“eggs”</a:t>
            </a: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// true</a:t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Darbojoties ar masīviem varam tajos meklēt, pievienot, mainīt un izņemt vērtības no tiem. Dažādas metodes ko var pielietot darba ar masīviem </a:t>
            </a:r>
            <a:r>
              <a:rPr lang="en-US" sz="15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apskatīt šeit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2746f4f694_0_251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266" name="Google Shape;266;g12746f4f694_0_251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g12746f4f694_0_251"/>
          <p:cNvSpPr txBox="1"/>
          <p:nvPr/>
        </p:nvSpPr>
        <p:spPr>
          <a:xfrm>
            <a:off x="743975" y="741400"/>
            <a:ext cx="9222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lang="en-US" sz="2567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Nosacījuma izteiksmes (Conditional statements)</a:t>
            </a:r>
            <a:endParaRPr sz="2567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8" name="Google Shape;268;g12746f4f694_0_251"/>
          <p:cNvSpPr txBox="1"/>
          <p:nvPr/>
        </p:nvSpPr>
        <p:spPr>
          <a:xfrm>
            <a:off x="744550" y="1797050"/>
            <a:ext cx="6434700" cy="29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Bieži rakstot kodu ir nepieciešamība izpildīt atšķirīgs darbības atkarībā no kādas vērtības. Šim nolūkam izmantojam </a:t>
            </a:r>
            <a:r>
              <a:rPr i="1" lang="en-US" sz="13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contitional statements</a:t>
            </a: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norādīt koda bloku, ko veikt, ja nosacījums izpildās.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else if</a:t>
            </a: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cits nosacījums ar kuru norāda koda bloku, ko veikt, ja </a:t>
            </a:r>
            <a:r>
              <a:rPr b="1" lang="en-US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if </a:t>
            </a: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nosacījums nav izpildījies.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norāda koda bloku, ko izpildīt, ja </a:t>
            </a:r>
            <a:r>
              <a:rPr b="1" lang="en-US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vai </a:t>
            </a:r>
            <a:r>
              <a:rPr b="1" lang="en-US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else if</a:t>
            </a: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nosacījum nav izpildījies.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switch</a:t>
            </a: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norāda vairākus iespējamos koda blokus ko izpildīt pie dāžādiem secīgi pārbaudītiem nosacījumiem. Vairāk piemēru atrodams </a:t>
            </a:r>
            <a:r>
              <a:rPr lang="en-US" sz="13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W3Schools</a:t>
            </a: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g12746f4f694_0_251"/>
          <p:cNvSpPr txBox="1"/>
          <p:nvPr/>
        </p:nvSpPr>
        <p:spPr>
          <a:xfrm>
            <a:off x="8255750" y="1994138"/>
            <a:ext cx="23535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if (</a:t>
            </a:r>
            <a:r>
              <a:rPr b="1" lang="en-US" sz="12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true</a:t>
            </a:r>
            <a:r>
              <a:rPr b="1" lang="en-US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b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// do something</a:t>
            </a:r>
            <a:b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 </a:t>
            </a:r>
            <a:r>
              <a:rPr b="1" lang="en-US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r>
              <a:rPr b="1"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{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// do something else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/>
          </a:p>
        </p:txBody>
      </p:sp>
      <p:sp>
        <p:nvSpPr>
          <p:cNvPr id="270" name="Google Shape;270;g12746f4f694_0_251"/>
          <p:cNvSpPr txBox="1"/>
          <p:nvPr/>
        </p:nvSpPr>
        <p:spPr>
          <a:xfrm>
            <a:off x="8255750" y="3704975"/>
            <a:ext cx="28284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switch</a:t>
            </a: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n-US" sz="1300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variable</a:t>
            </a:r>
            <a:r>
              <a:rPr b="1"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{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-US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case</a:t>
            </a: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13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// turn off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</a:t>
            </a:r>
            <a:r>
              <a:rPr b="1"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break;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-US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case</a:t>
            </a: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13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// turn on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</a:t>
            </a:r>
            <a:r>
              <a:rPr b="1"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break;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b="1" lang="en-US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default: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// do something anyway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746f4f694_0_263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276" name="Google Shape;276;g12746f4f694_0_263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g12746f4f694_0_263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lang="en-US" sz="2767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Loģiskie operātori (logical operators)</a:t>
            </a:r>
            <a:endParaRPr sz="2767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8" name="Google Shape;278;g12746f4f694_0_263"/>
          <p:cNvSpPr txBox="1"/>
          <p:nvPr/>
        </p:nvSpPr>
        <p:spPr>
          <a:xfrm>
            <a:off x="744550" y="1797050"/>
            <a:ext cx="7097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Javascript plaši pielietojam loģiskos operatorus, lai veidotu nosacījumus.</a:t>
            </a:r>
            <a:b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&amp;&amp;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un (AND)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||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vai (OR)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ne (NOT)</a:t>
            </a:r>
            <a:b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n-US" sz="1500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sun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===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15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“shining”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&amp;&amp;</a:t>
            </a:r>
            <a:r>
              <a:rPr b="1" lang="en-US" sz="1500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 wether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===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15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“warm”</a:t>
            </a: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{ 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// go swimming</a:t>
            </a: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}  </a:t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n-US" sz="1500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sun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!==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15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“shining”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||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1500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rain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===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15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{ 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// stay inside</a:t>
            </a: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} </a:t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746f4f694_0_237"/>
          <p:cNvSpPr txBox="1"/>
          <p:nvPr/>
        </p:nvSpPr>
        <p:spPr>
          <a:xfrm>
            <a:off x="4194056" y="6260233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90908F"/>
                </a:solidFill>
                <a:latin typeface="Montserrat"/>
                <a:ea typeface="Montserrat"/>
                <a:cs typeface="Montserrat"/>
                <a:sym typeface="Montserrat"/>
              </a:rPr>
              <a:t>Programmas nosaukums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746f4f694_0_16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76" name="Google Shape;76;g12746f4f694_0_16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lang="en-US" sz="2767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JavaScript aizsākums</a:t>
            </a:r>
            <a:endParaRPr b="0" i="0" sz="2767" u="none" cap="none" strike="noStrike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7" name="Google Shape;77;g12746f4f694_0_16"/>
          <p:cNvSpPr txBox="1"/>
          <p:nvPr/>
        </p:nvSpPr>
        <p:spPr>
          <a:xfrm>
            <a:off x="744550" y="1797050"/>
            <a:ext cx="61032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1995. gadā Netscape programmētājs Berndan Eich radīja JavaScript 10 dienu laikā.</a:t>
            </a:r>
            <a:b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Tās pielietojums sākotnēji bija paredzēts ļoti ierobežots un to nedēvēja par programmēšanas valodu - bet gan skriptu valodu. Netscape vēlējās padarīt savu pārlūkprogrammu pievilcīgāku lietotājam  un ļaujot ieviest nelielu interaktivitāti ar mājaslapu. Tolaik J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ava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bija ļoti populāra valoda un arī Netscape to izmantoja. Sākotēji JavaSript nosaukums bija Mocha un LiveScript, bet mārketinga nolūkos, veidot asociāciju ar Java - to pārdēvēja par JavaScript.</a:t>
            </a:r>
            <a:b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Citas pārlūkprogrammas to arī sāka pielietot un mūsdienās tā tiek uzskatīta par vispopulārāko programmēšanas valodu - 2021. gada aptaujā 64.96% izstrādātāju norādīja, ka profesionāli izmanto JS.</a:t>
            </a:r>
            <a:b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5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Vissplašāk pielietotās programmēšanas valodas.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8" name="Google Shape;78;g12746f4f694_0_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48775" y="741400"/>
            <a:ext cx="4018299" cy="2678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g12746f4f694_0_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6400" y="2912550"/>
            <a:ext cx="4248100" cy="256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3c2184c1e_0_2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85" name="Google Shape;85;g123c2184c1e_0_2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g123c2184c1e_0_2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lang="en-US" sz="2767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Kas ir JavaScript?</a:t>
            </a:r>
            <a:endParaRPr b="0" i="0" sz="2767" u="none" cap="none" strike="noStrike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7" name="Google Shape;87;g123c2184c1e_0_2"/>
          <p:cNvSpPr txBox="1"/>
          <p:nvPr/>
        </p:nvSpPr>
        <p:spPr>
          <a:xfrm>
            <a:off x="744550" y="1797050"/>
            <a:ext cx="64485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JavaScript sava nosaukuma dēļ liek noprast par saistību ar programmēšanas valodu Java, tomēr šīs abas valodas ir ļoti atšķirīgas un nav tieši radniecīgas.</a:t>
            </a:r>
            <a:b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JavaScript ir uz prototipu ķēdes balstītiem objektiem orientēta skriptu jeb programmēšanas valoda. Tā neatbilst strikti vienai programmēšanas paradigmai un var pielietot vairākas (piem., objektorientētu vai funkcionālu programmēšanu).</a:t>
            </a:r>
            <a:b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Izmantota galvenokārt pārlūkprogrammās mājaslapu interaktivitātei. Tomēr ļoti plaši to var un pielieto kā galveno servera valodu.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g123c2184c1e_0_2"/>
          <p:cNvSpPr txBox="1"/>
          <p:nvPr/>
        </p:nvSpPr>
        <p:spPr>
          <a:xfrm>
            <a:off x="6288625" y="4549750"/>
            <a:ext cx="5169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Java</a:t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objektorientēta programmēšanas valoda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izpildās serverī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strikti definēti mainīgo tipi</a:t>
            </a:r>
            <a:endParaRPr/>
          </a:p>
        </p:txBody>
      </p:sp>
      <p:sp>
        <p:nvSpPr>
          <p:cNvPr id="89" name="Google Shape;89;g123c2184c1e_0_2"/>
          <p:cNvSpPr txBox="1"/>
          <p:nvPr/>
        </p:nvSpPr>
        <p:spPr>
          <a:xfrm>
            <a:off x="744550" y="4549750"/>
            <a:ext cx="486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multi-paradigmu programmēšanas valoda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izpildās pārlūkprogrammās un serveros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nav strikti definēti mainīgo tipi</a:t>
            </a:r>
            <a:endParaRPr/>
          </a:p>
        </p:txBody>
      </p:sp>
      <p:pic>
        <p:nvPicPr>
          <p:cNvPr id="90" name="Google Shape;90;g123c2184c1e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550" y="187991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746f4f694_0_5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96" name="Google Shape;96;g12746f4f694_0_5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g12746f4f694_0_5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lang="en-US" sz="2767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ECMAScript</a:t>
            </a:r>
            <a:endParaRPr b="0" i="0" sz="2767" u="none" cap="none" strike="noStrike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8" name="Google Shape;98;g12746f4f694_0_5"/>
          <p:cNvSpPr txBox="1"/>
          <p:nvPr/>
        </p:nvSpPr>
        <p:spPr>
          <a:xfrm>
            <a:off x="744550" y="1797050"/>
            <a:ext cx="105963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ECMAScript (ES) ir JavaScript dokumentācija un standarti. </a:t>
            </a:r>
            <a:b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Bieži ar ECMAScript saprot - JavaScript - un lieto kā sinonīmus.</a:t>
            </a:r>
            <a:b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Tomēr ar ECMAScript saprotam JavaScript versiju un pieejamos rīkus, kas tiek paildināti katrā versijā.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Kopš ECMAScript 6 jeb ES6 nosaukumi ESMAScript versijām mainīja pierakstu un tagad tos apzīmē ar gadiem - aktuālākā ECMAScript versija ir ES2021.</a:t>
            </a:r>
            <a:b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 ES5 (2009. gads) un ES6 (2015. gads) JavaScript ļoti paplašināja pieejamo rīku un iespēju klāstu. ES6 tiek uzskatīts par standartu un rīku minimumu ar ko veidot modernu mājaslapu.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g12746f4f694_0_5"/>
          <p:cNvPicPr preferRelativeResize="0"/>
          <p:nvPr/>
        </p:nvPicPr>
        <p:blipFill rotWithShape="1">
          <a:blip r:embed="rId4">
            <a:alphaModFix/>
          </a:blip>
          <a:srcRect b="9012" l="0" r="0" t="30941"/>
          <a:stretch/>
        </p:blipFill>
        <p:spPr>
          <a:xfrm>
            <a:off x="851200" y="3976775"/>
            <a:ext cx="10489599" cy="15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746f4f694_0_27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105" name="Google Shape;105;g12746f4f694_0_27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g12746f4f694_0_27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lang="en-US" sz="2767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JS serveros - Node.Js</a:t>
            </a:r>
            <a:endParaRPr b="0" i="0" sz="2767" u="none" cap="none" strike="noStrike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7" name="Google Shape;107;g12746f4f694_0_27"/>
          <p:cNvSpPr txBox="1"/>
          <p:nvPr/>
        </p:nvSpPr>
        <p:spPr>
          <a:xfrm>
            <a:off x="744550" y="1797050"/>
            <a:ext cx="4983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JavaScript sākotnējais un plašākais pielietojums ir ar pārlūkprogrammā, darboties ar mājaslapas interfeisu. Tomēr mūsdienās tas tiek ļoti plaši un veiksmīgi pielietots arī serveros ar Node.Js - atvērta pirmkoda serveru reāllaika vide, kas ļauj izpildīt JavaScript kodu servera pusē.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Netflix, Ebay, PayPal, Twitter un Uber ir tikai daži no uzņēmumiem, kuru serveri darbojās ar Node.JS vai pāriet uz to.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Īsu apskatu par izvēli Node.Js serveros šajos uzņēmumos var </a:t>
            </a:r>
            <a:r>
              <a:rPr lang="en-US" sz="15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aplūkot šeit.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8" name="Google Shape;108;g12746f4f694_0_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4400" y="3100042"/>
            <a:ext cx="2232509" cy="126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12746f4f694_0_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22943" y="4283751"/>
            <a:ext cx="1900430" cy="763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12746f4f694_0_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55447" y="2001525"/>
            <a:ext cx="2875971" cy="1098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12746f4f694_0_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84139" y="4650880"/>
            <a:ext cx="2942630" cy="549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12746f4f694_0_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844107" y="3299895"/>
            <a:ext cx="2625101" cy="549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746f4f694_0_43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118" name="Google Shape;118;g12746f4f694_0_43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g12746f4f694_0_43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lang="en-US" sz="2767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JS kosmosā</a:t>
            </a:r>
            <a:endParaRPr sz="2767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0" name="Google Shape;120;g12746f4f694_0_43"/>
          <p:cNvSpPr txBox="1"/>
          <p:nvPr/>
        </p:nvSpPr>
        <p:spPr>
          <a:xfrm>
            <a:off x="744550" y="1797050"/>
            <a:ext cx="4983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2020. gadā uzņēmums Space X nolēma savu kosmosa kuģu Dragon skārienjūtīgo ekrānu interfeisus veidot ar JavaScript.</a:t>
            </a:r>
            <a:b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Tā kā tie ir pirmie skārienjūtīgie ekrāni kosmoskuģī, bija nepieciešams jauns risinājums interfeisu izstrādē. Pilnu izklāstu par tā pielietojumu un priekšrocībām Space X Dragon variet </a:t>
            </a:r>
            <a:r>
              <a:rPr lang="en-US" sz="15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izlasīt šeit.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" name="Google Shape;121;g12746f4f694_0_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9550" y="1797050"/>
            <a:ext cx="5048451" cy="378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746f4f694_0_56"/>
          <p:cNvSpPr txBox="1"/>
          <p:nvPr>
            <p:ph idx="11" type="ftr"/>
          </p:nvPr>
        </p:nvSpPr>
        <p:spPr>
          <a:xfrm>
            <a:off x="7612539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127" name="Google Shape;127;g12746f4f694_0_56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g12746f4f694_0_56"/>
          <p:cNvSpPr txBox="1"/>
          <p:nvPr/>
        </p:nvSpPr>
        <p:spPr>
          <a:xfrm>
            <a:off x="6574451" y="3229650"/>
            <a:ext cx="52449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lang="en-US" sz="32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Mainīgie un vērtības</a:t>
            </a:r>
            <a:endParaRPr b="0" i="0" sz="3200" u="none" cap="none" strike="noStrike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29" name="Google Shape;129;g12746f4f694_0_56"/>
          <p:cNvPicPr preferRelativeResize="0"/>
          <p:nvPr/>
        </p:nvPicPr>
        <p:blipFill rotWithShape="1">
          <a:blip r:embed="rId4">
            <a:alphaModFix/>
          </a:blip>
          <a:srcRect b="13051" l="0" r="0" t="0"/>
          <a:stretch/>
        </p:blipFill>
        <p:spPr>
          <a:xfrm>
            <a:off x="9040600" y="0"/>
            <a:ext cx="3136075" cy="10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12746f4f694_0_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1600" y="2530147"/>
            <a:ext cx="2126200" cy="212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746f4f694_0_64"/>
          <p:cNvSpPr txBox="1"/>
          <p:nvPr>
            <p:ph idx="11" type="ftr"/>
          </p:nvPr>
        </p:nvSpPr>
        <p:spPr>
          <a:xfrm>
            <a:off x="7612540" y="10799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FRONTEND mājaslapas izstrāde</a:t>
            </a:r>
            <a:endParaRPr/>
          </a:p>
        </p:txBody>
      </p:sp>
      <p:sp>
        <p:nvSpPr>
          <p:cNvPr id="136" name="Google Shape;136;g12746f4f694_0_64"/>
          <p:cNvSpPr txBox="1"/>
          <p:nvPr>
            <p:ph idx="12" type="sldNum"/>
          </p:nvPr>
        </p:nvSpPr>
        <p:spPr>
          <a:xfrm>
            <a:off x="9321800" y="64210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g12746f4f694_0_64"/>
          <p:cNvSpPr txBox="1"/>
          <p:nvPr/>
        </p:nvSpPr>
        <p:spPr>
          <a:xfrm>
            <a:off x="743975" y="741400"/>
            <a:ext cx="83592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None/>
            </a:pPr>
            <a:r>
              <a:rPr lang="en-US" sz="2767">
                <a:solidFill>
                  <a:srgbClr val="297DC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Mainīgie (variables)</a:t>
            </a:r>
            <a:endParaRPr sz="2767">
              <a:solidFill>
                <a:srgbClr val="297DC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8" name="Google Shape;138;g12746f4f694_0_64"/>
          <p:cNvSpPr txBox="1"/>
          <p:nvPr/>
        </p:nvSpPr>
        <p:spPr>
          <a:xfrm>
            <a:off x="744550" y="1797050"/>
            <a:ext cx="57819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Mainīgais (variable) ir vienība, kas var saturēt kādu vērtību. JavaScript izmanto galvenokārts divus mainīgo tipus: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const 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vērtība ir nemainīga konstane (ES6)</a:t>
            </a:r>
            <a:b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let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vērtība var tik mainīta (ES6)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Mainīgajam norādot tipu un nosaukumu, tas tiek </a:t>
            </a:r>
            <a:r>
              <a:rPr lang="en-US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inicializēts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const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fullName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let </a:t>
            </a:r>
            <a:r>
              <a:rPr b="1" lang="en-US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age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Mainīgajam var piešķirt vērtību: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const </a:t>
            </a:r>
            <a:r>
              <a:rPr b="1" lang="en-US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fullName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 </a:t>
            </a:r>
            <a:r>
              <a:rPr b="1" lang="en-US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“Elon Musk”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b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let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age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 </a:t>
            </a:r>
            <a:r>
              <a:rPr b="1" lang="en-US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50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Daudzos interneta resursos redzēsiet mainīgā tipu </a:t>
            </a: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var 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tas ir novecojis un kopš ES6 ieteicams izmantot </a:t>
            </a: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let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vai </a:t>
            </a: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const</a:t>
            </a: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" name="Google Shape;139;g12746f4f694_0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0575" y="2254850"/>
            <a:ext cx="6158751" cy="191801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12746f4f694_0_64"/>
          <p:cNvSpPr txBox="1"/>
          <p:nvPr/>
        </p:nvSpPr>
        <p:spPr>
          <a:xfrm>
            <a:off x="7842750" y="2198125"/>
            <a:ext cx="132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“Elon Musk”</a:t>
            </a:r>
            <a:endParaRPr/>
          </a:p>
        </p:txBody>
      </p:sp>
      <p:sp>
        <p:nvSpPr>
          <p:cNvPr id="141" name="Google Shape;141;g12746f4f694_0_64"/>
          <p:cNvSpPr txBox="1"/>
          <p:nvPr/>
        </p:nvSpPr>
        <p:spPr>
          <a:xfrm>
            <a:off x="10276575" y="2198125"/>
            <a:ext cx="48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50</a:t>
            </a:r>
            <a:endParaRPr/>
          </a:p>
        </p:txBody>
      </p:sp>
      <p:sp>
        <p:nvSpPr>
          <p:cNvPr id="142" name="Google Shape;142;g12746f4f694_0_64"/>
          <p:cNvSpPr txBox="1"/>
          <p:nvPr/>
        </p:nvSpPr>
        <p:spPr>
          <a:xfrm>
            <a:off x="7662900" y="4259675"/>
            <a:ext cx="16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const </a:t>
            </a:r>
            <a:r>
              <a:rPr b="1" lang="en-US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fullName</a:t>
            </a:r>
            <a:endParaRPr/>
          </a:p>
        </p:txBody>
      </p:sp>
      <p:sp>
        <p:nvSpPr>
          <p:cNvPr id="143" name="Google Shape;143;g12746f4f694_0_64"/>
          <p:cNvSpPr txBox="1"/>
          <p:nvPr/>
        </p:nvSpPr>
        <p:spPr>
          <a:xfrm>
            <a:off x="10106025" y="4259675"/>
            <a:ext cx="8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let</a:t>
            </a:r>
            <a:r>
              <a:rPr b="1" lang="en-U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>
                <a:solidFill>
                  <a:srgbClr val="E69138"/>
                </a:solidFill>
                <a:latin typeface="Montserrat"/>
                <a:ea typeface="Montserrat"/>
                <a:cs typeface="Montserrat"/>
                <a:sym typeface="Montserrat"/>
              </a:rPr>
              <a:t>age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7">
      <a:dk1>
        <a:srgbClr val="3E3E3D"/>
      </a:dk1>
      <a:lt1>
        <a:srgbClr val="FFFFFF"/>
      </a:lt1>
      <a:dk2>
        <a:srgbClr val="14123D"/>
      </a:dk2>
      <a:lt2>
        <a:srgbClr val="DBDAD9"/>
      </a:lt2>
      <a:accent1>
        <a:srgbClr val="297DC1"/>
      </a:accent1>
      <a:accent2>
        <a:srgbClr val="297DC1"/>
      </a:accent2>
      <a:accent3>
        <a:srgbClr val="DBDAD9"/>
      </a:accent3>
      <a:accent4>
        <a:srgbClr val="3E3E3D"/>
      </a:accent4>
      <a:accent5>
        <a:srgbClr val="14123D"/>
      </a:accent5>
      <a:accent6>
        <a:srgbClr val="297DC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Custom 9">
      <a:dk1>
        <a:srgbClr val="3E3E3D"/>
      </a:dk1>
      <a:lt1>
        <a:srgbClr val="FFFFFF"/>
      </a:lt1>
      <a:dk2>
        <a:srgbClr val="14123D"/>
      </a:dk2>
      <a:lt2>
        <a:srgbClr val="DBDAD9"/>
      </a:lt2>
      <a:accent1>
        <a:srgbClr val="161515"/>
      </a:accent1>
      <a:accent2>
        <a:srgbClr val="161515"/>
      </a:accent2>
      <a:accent3>
        <a:srgbClr val="DBDAD9"/>
      </a:accent3>
      <a:accent4>
        <a:srgbClr val="3E3E3D"/>
      </a:accent4>
      <a:accent5>
        <a:srgbClr val="14123D"/>
      </a:accent5>
      <a:accent6>
        <a:srgbClr val="297DC1"/>
      </a:accent6>
      <a:hlink>
        <a:srgbClr val="161515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6_Office Theme">
  <a:themeElements>
    <a:clrScheme name="Custom 7">
      <a:dk1>
        <a:srgbClr val="3E3E3D"/>
      </a:dk1>
      <a:lt1>
        <a:srgbClr val="FFFFFF"/>
      </a:lt1>
      <a:dk2>
        <a:srgbClr val="14123D"/>
      </a:dk2>
      <a:lt2>
        <a:srgbClr val="DBDAD9"/>
      </a:lt2>
      <a:accent1>
        <a:srgbClr val="297DC1"/>
      </a:accent1>
      <a:accent2>
        <a:srgbClr val="297DC1"/>
      </a:accent2>
      <a:accent3>
        <a:srgbClr val="DBDAD9"/>
      </a:accent3>
      <a:accent4>
        <a:srgbClr val="3E3E3D"/>
      </a:accent4>
      <a:accent5>
        <a:srgbClr val="14123D"/>
      </a:accent5>
      <a:accent6>
        <a:srgbClr val="297DC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7_Office Theme">
  <a:themeElements>
    <a:clrScheme name="Custom 7">
      <a:dk1>
        <a:srgbClr val="3E3E3D"/>
      </a:dk1>
      <a:lt1>
        <a:srgbClr val="FFFFFF"/>
      </a:lt1>
      <a:dk2>
        <a:srgbClr val="14123D"/>
      </a:dk2>
      <a:lt2>
        <a:srgbClr val="DBDAD9"/>
      </a:lt2>
      <a:accent1>
        <a:srgbClr val="297DC1"/>
      </a:accent1>
      <a:accent2>
        <a:srgbClr val="297DC1"/>
      </a:accent2>
      <a:accent3>
        <a:srgbClr val="DBDAD9"/>
      </a:accent3>
      <a:accent4>
        <a:srgbClr val="3E3E3D"/>
      </a:accent4>
      <a:accent5>
        <a:srgbClr val="14123D"/>
      </a:accent5>
      <a:accent6>
        <a:srgbClr val="297DC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2021-10-18T11:21:18Z</dcterms:created>
  <dc:creator>Anna Bausova</dc:creator>
</cp:coreProperties>
</file>