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6858000" cx="12192000"/>
  <p:notesSz cx="6858000" cy="9144000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2">
          <p15:clr>
            <a:srgbClr val="9AA0A6"/>
          </p15:clr>
        </p15:guide>
        <p15:guide id="2" pos="469">
          <p15:clr>
            <a:srgbClr val="9AA0A6"/>
          </p15:clr>
        </p15:guide>
        <p15:guide id="3" orient="horz" pos="2664">
          <p15:clr>
            <a:srgbClr val="9AA0A6"/>
          </p15:clr>
        </p15:guide>
        <p15:guide id="4" orient="horz" pos="1584">
          <p15:clr>
            <a:srgbClr val="9AA0A6"/>
          </p15:clr>
        </p15:guide>
        <p15:guide id="5" pos="86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7" roundtripDataSignature="AMtx7mirY7Xyj6gP6TVIQxPLd7glB7NI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B1565D-6714-4C0D-B381-3425B3E40D42}">
  <a:tblStyle styleId="{63B1565D-6714-4C0D-B381-3425B3E40D4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2" orient="horz"/>
        <p:guide pos="469"/>
        <p:guide pos="2664" orient="horz"/>
        <p:guide pos="1584" orient="horz"/>
        <p:guide pos="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2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4.xml"/><Relationship Id="rId44" Type="http://schemas.openxmlformats.org/officeDocument/2006/relationships/font" Target="fonts/Montserrat-bold.fntdata"/><Relationship Id="rId21" Type="http://schemas.openxmlformats.org/officeDocument/2006/relationships/slide" Target="slides/slide13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6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5.xml"/><Relationship Id="rId45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47" Type="http://customschemas.google.com/relationships/presentationmetadata" Target="meta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MontserratSemiBold-regular.fntdata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MontserratSemiBold-italic.fntdata"/><Relationship Id="rId14" Type="http://schemas.openxmlformats.org/officeDocument/2006/relationships/slide" Target="slides/slide6.xml"/><Relationship Id="rId36" Type="http://schemas.openxmlformats.org/officeDocument/2006/relationships/font" Target="fonts/MontserratSemiBold-bold.fntdata"/><Relationship Id="rId17" Type="http://schemas.openxmlformats.org/officeDocument/2006/relationships/slide" Target="slides/slide9.xml"/><Relationship Id="rId39" Type="http://schemas.openxmlformats.org/officeDocument/2006/relationships/font" Target="fonts/Roboto-regular.fntdata"/><Relationship Id="rId16" Type="http://schemas.openxmlformats.org/officeDocument/2006/relationships/slide" Target="slides/slide8.xml"/><Relationship Id="rId38" Type="http://schemas.openxmlformats.org/officeDocument/2006/relationships/font" Target="fonts/MontserratSemiBold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acf808e0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24acf808e0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acf808e0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24acf808e0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acf808e0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24acf808e0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4acf808e0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4acf808e0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acf808e0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24acf808e0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acf808e0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24acf808e0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acf808e0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24acf808e0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acf808e0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24acf808e0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4acf808e0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24acf808e0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acf808e0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24acf808e0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0d0ae57a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120d0ae57a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acf808e0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24acf808e0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4acf808e0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24acf808e0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4acf808e0_0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24acf808e0_0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acf808e0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24acf808e0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4acf808e0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24acf808e0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acf808e0_0_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24acf808e0_0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acf808e0_0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124acf808e0_0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c2184c1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123c2184c1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c2184c1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23c2184c1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acf808e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24acf808e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acf808e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24acf808e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acf808e0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24acf808e0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acf808e0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24acf808e0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7638011" y="11791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type="title"/>
          </p:nvPr>
        </p:nvSpPr>
        <p:spPr>
          <a:xfrm>
            <a:off x="1549666" y="1923570"/>
            <a:ext cx="8868952" cy="727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i="0" sz="3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3362035" y="2907458"/>
            <a:ext cx="7056582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974391" y="2082065"/>
            <a:ext cx="3238685" cy="311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6726998" y="2129323"/>
            <a:ext cx="2869929" cy="511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3" type="body"/>
          </p:nvPr>
        </p:nvSpPr>
        <p:spPr>
          <a:xfrm>
            <a:off x="6726998" y="2879328"/>
            <a:ext cx="4490611" cy="2752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Logo&#10;&#10;Description automatically generated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9666" y="5683067"/>
            <a:ext cx="4005742" cy="942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&#10;&#10;Description automatically generated with medium confidence" id="12" name="Google Shape;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666" y="4427889"/>
            <a:ext cx="2860451" cy="8291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 txBox="1"/>
          <p:nvPr/>
        </p:nvSpPr>
        <p:spPr>
          <a:xfrm>
            <a:off x="7951171" y="6065132"/>
            <a:ext cx="4160983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3E3D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E3E3D"/>
                </a:solidFill>
                <a:latin typeface="Montserrat"/>
                <a:ea typeface="Montserrat"/>
                <a:cs typeface="Montserrat"/>
                <a:sym typeface="Montserrat"/>
              </a:rPr>
              <a:t>ESF projekts Nr. 8.4.1.0/16/l/001 ''Nodarbināto personu profesionālās kompetences pilnveide" </a:t>
            </a:r>
            <a:endParaRPr b="0" i="0" sz="1000" u="none" cap="none" strike="noStrike">
              <a:solidFill>
                <a:srgbClr val="3E3E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chart&#10;&#10;Description automatically generated" id="14" name="Google Shape;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449" y="4881259"/>
            <a:ext cx="3908425" cy="9422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7638011" y="11791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hyperlink" Target="https://developer.mozilla.org/en-US/docs/Web/CSS/CSS_Properties_Referenc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hyperlink" Target="https://css-tricks.com/snippets/css/a-guide-to-flexbox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hyperlink" Target="https://flexboxfroggy.com/" TargetMode="External"/><Relationship Id="rId5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s://css-tricks.com/snippets/css/a-guide-to-flexbox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hyperlink" Target="https://cssgridgarden.com/" TargetMode="External"/><Relationship Id="rId5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hyperlink" Target="https://www.w3.org/Style/CSS/specs.en.html" TargetMode="External"/><Relationship Id="rId5" Type="http://schemas.openxmlformats.org/officeDocument/2006/relationships/hyperlink" Target="https://www.w3.org/TR/?tag=css" TargetMode="External"/><Relationship Id="rId6" Type="http://schemas.openxmlformats.org/officeDocument/2006/relationships/hyperlink" Target="https://www.w3schools.com/cssref/default.asp" TargetMode="External"/><Relationship Id="rId7" Type="http://schemas.openxmlformats.org/officeDocument/2006/relationships/hyperlink" Target="https://canius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hyperlink" Target="https://developer.mozilla.org/en-US/docs/Web/CSS/Adjacent_sibling_combinator" TargetMode="External"/><Relationship Id="rId5" Type="http://schemas.openxmlformats.org/officeDocument/2006/relationships/hyperlink" Target="https://developer.mozilla.org/en-US/docs/Web/CSS/Child_combinator" TargetMode="External"/><Relationship Id="rId6" Type="http://schemas.openxmlformats.org/officeDocument/2006/relationships/hyperlink" Target="https://developer.mozilla.org/en-US/docs/Web/CSS/General_sibling_combinat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1549666" y="1923570"/>
            <a:ext cx="8868952" cy="727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en-US">
                <a:solidFill>
                  <a:srgbClr val="297DC1"/>
                </a:solidFill>
              </a:rPr>
              <a:t>FRONTEND MĀJASLAPAS IZSTRĀDE </a:t>
            </a:r>
            <a:endParaRPr>
              <a:solidFill>
                <a:srgbClr val="297DC1"/>
              </a:solidFill>
            </a:endParaRPr>
          </a:p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7638011" y="10781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acf808e0_0_38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30" name="Google Shape;130;g124acf808e0_0_38"/>
          <p:cNvSpPr txBox="1"/>
          <p:nvPr>
            <p:ph idx="12" type="sldNum"/>
          </p:nvPr>
        </p:nvSpPr>
        <p:spPr>
          <a:xfrm>
            <a:off x="8984150" y="657233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124acf808e0_0_38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specificitāte (specificity)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2" name="Google Shape;132;g124acf808e0_0_38"/>
          <p:cNvSpPr txBox="1"/>
          <p:nvPr/>
        </p:nvSpPr>
        <p:spPr>
          <a:xfrm>
            <a:off x="2685588" y="4270663"/>
            <a:ext cx="860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4acf808e0_0_38"/>
          <p:cNvSpPr txBox="1"/>
          <p:nvPr/>
        </p:nvSpPr>
        <p:spPr>
          <a:xfrm>
            <a:off x="3635788" y="4589863"/>
            <a:ext cx="8359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n-US" sz="6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0 . 0 . 0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24acf808e0_0_38"/>
          <p:cNvSpPr txBox="1"/>
          <p:nvPr/>
        </p:nvSpPr>
        <p:spPr>
          <a:xfrm>
            <a:off x="1849000" y="5240600"/>
            <a:ext cx="556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important      &gt;</a:t>
            </a: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stila atribūts (inline-style)     &gt;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24acf808e0_0_38"/>
          <p:cNvSpPr txBox="1"/>
          <p:nvPr/>
        </p:nvSpPr>
        <p:spPr>
          <a:xfrm>
            <a:off x="7354566" y="4216400"/>
            <a:ext cx="127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124acf808e0_0_38"/>
          <p:cNvSpPr txBox="1"/>
          <p:nvPr/>
        </p:nvSpPr>
        <p:spPr>
          <a:xfrm>
            <a:off x="8349837" y="4216388"/>
            <a:ext cx="166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class, attribute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124acf808e0_0_38"/>
          <p:cNvSpPr txBox="1"/>
          <p:nvPr/>
        </p:nvSpPr>
        <p:spPr>
          <a:xfrm>
            <a:off x="9670335" y="4216388"/>
            <a:ext cx="127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124acf808e0_0_38"/>
          <p:cNvSpPr txBox="1"/>
          <p:nvPr/>
        </p:nvSpPr>
        <p:spPr>
          <a:xfrm>
            <a:off x="743975" y="1468600"/>
            <a:ext cx="8601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 precīzāks tiek norādīts 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selektors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jo lielāks specifitātes svars tam pakārtotajiem stiliem. Ja uz vienu elementu attieksies vairāki CSS 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selektori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 vienādām 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īpašībām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bet atšķirīgām </a:t>
            </a:r>
            <a:r>
              <a:rPr b="0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vērtīgām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attēlots tiks noformējums ar lielāko specifitātes svaru.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Specifitātes grupas: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Zemākais specifitātes svars ir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birkas nosaukumu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selektoriem.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Lielāks svars piemīt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klašu un atribūtu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selektoriem.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Vēl lielāks ir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selektoram.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Svarīga ir visu specifitātes grupu kopsuma nosakot kopējo specifitātes svaru attiecībā pret citiem selektoriem.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124acf808e0_0_38"/>
          <p:cNvSpPr txBox="1"/>
          <p:nvPr/>
        </p:nvSpPr>
        <p:spPr>
          <a:xfrm>
            <a:off x="7772050" y="5885625"/>
            <a:ext cx="293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specifitāte (specificity)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acf808e0_0_101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45" name="Google Shape;145;g124acf808e0_0_101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124acf808e0_0_101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Stila atribūts (inline-style)  &gt;  specifitāte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g124acf808e0_0_101"/>
          <p:cNvSpPr txBox="1"/>
          <p:nvPr/>
        </p:nvSpPr>
        <p:spPr>
          <a:xfrm>
            <a:off x="743975" y="1797050"/>
            <a:ext cx="706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Kad īpašības vērtība tiek noteikta iekš html elementa stila atribūta, tiks izmantots šis stils - neņemot vērā citu stilu selektoru specifitāti.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8" name="Google Shape;148;g124acf808e0_0_101"/>
          <p:cNvGraphicFramePr/>
          <p:nvPr/>
        </p:nvGraphicFramePr>
        <p:xfrm>
          <a:off x="952500" y="28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{63B1565D-6714-4C0D-B381-3425B3E40D42}</a:tableStyleId>
              </a:tblPr>
              <a:tblGrid>
                <a:gridCol w="4075575"/>
                <a:gridCol w="487150"/>
                <a:gridCol w="6309025"/>
              </a:tblGrid>
              <a:tr h="12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</a:t>
                      </a:r>
                      <a:r>
                        <a:rPr b="1" lang="en-US" sz="14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B7B7B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0.0.1</a:t>
                      </a:r>
                      <a:endParaRPr b="1" sz="1400" u="none" cap="none" strike="noStrike">
                        <a:solidFill>
                          <a:srgbClr val="B7B7B7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</a:t>
                      </a:r>
                      <a:r>
                        <a:rPr b="1" lang="en-US" sz="14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B7B7B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0.0.1</a:t>
                      </a:r>
                      <a:endParaRPr b="1" sz="1400" u="none" cap="none" strike="noStrike">
                        <a:solidFill>
                          <a:srgbClr val="B7B7B7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a[href=#].class1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</a:t>
                      </a:r>
                      <a:r>
                        <a:rPr b="1" lang="en-US" sz="14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black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B7B7B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0.2.1</a:t>
                      </a:r>
                      <a:endParaRPr b="1" sz="1400" u="none" cap="none" strike="noStrike">
                        <a:solidFill>
                          <a:srgbClr val="B7B7B7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a[href=#].class1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</a:t>
                      </a:r>
                      <a:r>
                        <a:rPr b="1" lang="en-US" sz="14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black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B7B7B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0.2.1`</a:t>
                      </a:r>
                      <a:endParaRPr b="1" sz="1400" u="none" cap="none" strike="noStrike">
                        <a:solidFill>
                          <a:srgbClr val="B7B7B7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9" name="Google Shape;149;g124acf808e0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288" y="5333918"/>
            <a:ext cx="24860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24acf808e0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5933980"/>
            <a:ext cx="4543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24acf808e0_0_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5225" y="5405363"/>
            <a:ext cx="22955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24acf808e0_0_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54100" y="5957788"/>
            <a:ext cx="65246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4acf808e0_0_15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58" name="Google Shape;158;g124acf808e0_0_15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124acf808e0_0_15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978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!important   &gt;   stila atribūts (inline-style)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160;g124acf808e0_0_155"/>
          <p:cNvSpPr txBox="1"/>
          <p:nvPr/>
        </p:nvSpPr>
        <p:spPr>
          <a:xfrm>
            <a:off x="743975" y="1797050"/>
            <a:ext cx="66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Kad īpašības vērtība tiek noteikta kā !important - tā tiks izmantota, neņemot vērā citu stilu selektoru specifitāti vai inline-style.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1" name="Google Shape;161;g124acf808e0_0_155"/>
          <p:cNvGraphicFramePr/>
          <p:nvPr/>
        </p:nvGraphicFramePr>
        <p:xfrm>
          <a:off x="952500" y="28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{63B1565D-6714-4C0D-B381-3425B3E40D42}</a:tableStyleId>
              </a:tblPr>
              <a:tblGrid>
                <a:gridCol w="4075575"/>
                <a:gridCol w="487150"/>
                <a:gridCol w="6309025"/>
              </a:tblGrid>
              <a:tr h="12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</a:t>
                      </a:r>
                      <a:r>
                        <a:rPr b="1" lang="en-US" sz="14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B7B7B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0.0.1</a:t>
                      </a:r>
                      <a:endParaRPr b="1" sz="1400" u="none" cap="none" strike="noStrike">
                        <a:solidFill>
                          <a:srgbClr val="B7B7B7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</a:t>
                      </a:r>
                      <a:r>
                        <a:rPr b="1" lang="en-US" sz="14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important;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B7B7B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0.0.1</a:t>
                      </a:r>
                      <a:endParaRPr b="1" sz="1400" u="none" cap="none" strike="noStrike">
                        <a:solidFill>
                          <a:srgbClr val="B7B7B7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a[href=#].class1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</a:t>
                      </a:r>
                      <a:r>
                        <a:rPr b="1" lang="en-US" sz="14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black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B7B7B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0.2.1</a:t>
                      </a:r>
                      <a:endParaRPr b="1" sz="1400" u="none" cap="none" strike="noStrike">
                        <a:solidFill>
                          <a:srgbClr val="B7B7B7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a[href=#].class1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</a:t>
                      </a:r>
                      <a:r>
                        <a:rPr b="1" lang="en-US" sz="14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4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black</a:t>
                      </a: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B7B7B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0.2.1</a:t>
                      </a:r>
                      <a:endParaRPr b="1" sz="1400" u="none" cap="none" strike="noStrike">
                        <a:solidFill>
                          <a:srgbClr val="B7B7B7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2" name="Google Shape;162;g124acf808e0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363" y="5381530"/>
            <a:ext cx="24860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24acf808e0_0_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5933980"/>
            <a:ext cx="4543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24acf808e0_0_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4100" y="5957788"/>
            <a:ext cx="65246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24acf808e0_0_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15225" y="5429143"/>
            <a:ext cx="24098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acf808e0_0_169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71" name="Google Shape;171;g124acf808e0_0_169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124acf808e0_0_169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!important  pielietojums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3" name="Google Shape;173;g124acf808e0_0_169"/>
          <p:cNvSpPr txBox="1"/>
          <p:nvPr/>
        </p:nvSpPr>
        <p:spPr>
          <a:xfrm>
            <a:off x="743975" y="1797050"/>
            <a:ext cx="623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B4437"/>
                </a:solidFill>
                <a:latin typeface="Montserrat"/>
                <a:ea typeface="Montserrat"/>
                <a:cs typeface="Montserrat"/>
                <a:sym typeface="Montserrat"/>
              </a:rPr>
              <a:t>!important </a:t>
            </a:r>
            <a:r>
              <a:rPr b="0" i="0" lang="en-US" sz="1500" u="none" cap="none" strike="noStrike">
                <a:solidFill>
                  <a:srgbClr val="DB4437"/>
                </a:solidFill>
                <a:latin typeface="Montserrat"/>
                <a:ea typeface="Montserrat"/>
                <a:cs typeface="Montserrat"/>
                <a:sym typeface="Montserrat"/>
              </a:rPr>
              <a:t>izmantošana var padarīt kodu grūtāk uzturamu un ierobežo elementa turmpāku noformēšanu.</a:t>
            </a:r>
            <a:b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Tāpēc to izmanto tikai izņēmuma gadījumos.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Ieteicamais pielietojums: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Meklēt iespēju Izmantot selektoru specificitāti, lai panāktu vēlamo rezultātu, pirms apsvērt !important.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Izmantot !important tikai, lai pārsvērtu stilus no ārējām bibliotēkām kā, piem., Bootstrap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Neizmantot !important CSS stilos, kas tiek izmantoti viscaur mājaslapai. 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g124acf808e0_0_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5149" y="1797049"/>
            <a:ext cx="4276500" cy="35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acf808e0_0_54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80" name="Google Shape;180;g124acf808e0_0_54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124acf808e0_0_54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978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 ietvara modelis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978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(box model)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2" name="Google Shape;182;g124acf808e0_0_54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4acf808e0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6500" y="2527250"/>
            <a:ext cx="2131975" cy="21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acf808e0_0_62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89" name="Google Shape;189;g124acf808e0_0_62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124acf808e0_0_62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 rāmja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modelis (box-model)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1" name="Google Shape;191;g124acf808e0_0_62"/>
          <p:cNvSpPr txBox="1"/>
          <p:nvPr/>
        </p:nvSpPr>
        <p:spPr>
          <a:xfrm>
            <a:off x="743975" y="1797050"/>
            <a:ext cx="66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24acf808e0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4650" y="2368501"/>
            <a:ext cx="4902000" cy="275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24acf808e0_0_62"/>
          <p:cNvSpPr txBox="1"/>
          <p:nvPr/>
        </p:nvSpPr>
        <p:spPr>
          <a:xfrm>
            <a:off x="1012975" y="2154050"/>
            <a:ext cx="5297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 -&gt; CSSOM -&gt; Render Tree -&gt;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-&gt; Paint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Layout posmā pārlūkprogramma izveido katra Render Tree elementa rāmi. Rāmja laukumu nosaka:</a:t>
            </a: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Satura izmērs -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Paplašinājum izmērs -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Atkāpes (margin) izmērs -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Robežas izmērs -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acf808e0_0_189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99" name="Google Shape;199;g124acf808e0_0_189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124acf808e0_0_189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Mērvienības (values and units)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g124acf808e0_0_189"/>
          <p:cNvSpPr txBox="1"/>
          <p:nvPr/>
        </p:nvSpPr>
        <p:spPr>
          <a:xfrm>
            <a:off x="743975" y="1797050"/>
            <a:ext cx="66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24acf808e0_0_189"/>
          <p:cNvSpPr txBox="1"/>
          <p:nvPr/>
        </p:nvSpPr>
        <p:spPr>
          <a:xfrm>
            <a:off x="1012975" y="2154050"/>
            <a:ext cx="4424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Statiskās mērvienības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px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 	1 device pixel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(also expressed as  0.265mm)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		1Q = 1/40 no 1cm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pt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1pt = 1/72 no  1in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pc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		1pc = 1/6 no 1in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		1in = 2.54cm = 96px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cm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		1cm = 37.8px = 25.2/64in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mm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1mm = 1/10 no 1cm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g124acf808e0_0_189"/>
          <p:cNvSpPr txBox="1"/>
          <p:nvPr/>
        </p:nvSpPr>
        <p:spPr>
          <a:xfrm>
            <a:off x="5788025" y="2197250"/>
            <a:ext cx="6044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Dinamiskās mērvienības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vecāka (parent element) fonta izmērs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rem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html elementa fonta izmērs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vw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1vw = 1% no mājaslapas loga platuma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vh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1vh = 1% no mājaslapas loga augstuma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vmin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1vmin = 1% no mājaslapas loga īsākās malas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vmax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1max = 1% no mājaslapas loga augstākās malas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1% = 1% no parent element sakrītošā izmēra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4acf808e0_0_208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09" name="Google Shape;209;g124acf808e0_0_208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124acf808e0_0_208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Īpašības (properties)</a:t>
            </a:r>
            <a:endParaRPr b="0" i="0" sz="3200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1" name="Google Shape;211;g124acf808e0_0_208"/>
          <p:cNvSpPr txBox="1"/>
          <p:nvPr/>
        </p:nvSpPr>
        <p:spPr>
          <a:xfrm>
            <a:off x="743975" y="1797050"/>
            <a:ext cx="6696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Kura ietvarā mums svarīgas CSS īpašību grupas būs: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animācijas - 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animation, transition</a:t>
            </a:r>
            <a:endParaRPr b="0" i="0" sz="1500" u="none" cap="none" strike="noStrike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transformācijas - 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transform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fons - 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teksta noformējums - 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font-size, color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izmēri -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width, height, padding, margin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pozīcija - 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position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saraksti - 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režģī - 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flex-box - </a:t>
            </a:r>
            <a:r>
              <a:rPr b="0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flex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Šie ir tikai pāris būtisko īpašību nosaukumi. Visbiežāk sastopamo CSS īpašību sarakstu var apskatīt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MDN mājasllapā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4acf808e0_0_217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17" name="Google Shape;217;g124acf808e0_0_217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124acf808e0_0_217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978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Adaptīvais rāmis (flex-box)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9" name="Google Shape;219;g124acf808e0_0_217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24acf808e0_0_2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1325" y="2603363"/>
            <a:ext cx="1979775" cy="19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acf808e0_0_260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26" name="Google Shape;226;g124acf808e0_0_26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g124acf808e0_0_260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Parastie rāmji (block un inline)</a:t>
            </a:r>
            <a:endParaRPr b="0" i="0" sz="3200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" name="Google Shape;228;g124acf808e0_0_260"/>
          <p:cNvSpPr txBox="1"/>
          <p:nvPr/>
        </p:nvSpPr>
        <p:spPr>
          <a:xfrm>
            <a:off x="7612550" y="2514600"/>
            <a:ext cx="312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selector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i="0" lang="en-US" sz="18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124acf808e0_0_260"/>
          <p:cNvSpPr txBox="1"/>
          <p:nvPr/>
        </p:nvSpPr>
        <p:spPr>
          <a:xfrm>
            <a:off x="1082850" y="2293750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24acf808e0_0_260"/>
          <p:cNvSpPr txBox="1"/>
          <p:nvPr/>
        </p:nvSpPr>
        <p:spPr>
          <a:xfrm>
            <a:off x="815025" y="1897875"/>
            <a:ext cx="6054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 elementi iedalās bloka (block-level) un rindas (inline) līmeņa rāmjos.</a:t>
            </a: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Block-level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vienmēr atradīsies jaunā rindā un pārlūkprogramma automatīski pieškirs tam atkāpes (margin). Bloka līmeņa element vienmēr tiecās aizpildīt visu tiem pieejamo platumu jeb 100%.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Divi visbiežāk sastopamie bloka līmeņa elementi:</a:t>
            </a: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&lt;p&gt; </a:t>
            </a:r>
            <a:endParaRPr b="1" i="0" sz="15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&lt;div&gt;</a:t>
            </a:r>
            <a:endParaRPr b="1" i="0" sz="15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 nesākas jaunā rindā. Aizņem tikai tik daudz platumu, cik nepieciešams. Nedrīkst saturēt bloka līmeņa elementu.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Piem.,:</a:t>
            </a: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&lt;span&gt;</a:t>
            </a:r>
            <a:endParaRPr b="1" i="0" sz="15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124acf808e0_0_260"/>
          <p:cNvSpPr txBox="1"/>
          <p:nvPr/>
        </p:nvSpPr>
        <p:spPr>
          <a:xfrm>
            <a:off x="7612550" y="4529825"/>
            <a:ext cx="312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selector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i="0" lang="en-US" sz="18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0d0ae57a2_0_31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57" name="Google Shape;57;g120d0ae57a2_0_31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g120d0ae57a2_0_31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 plūsma (</a:t>
            </a:r>
            <a:r>
              <a:rPr b="0" i="1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flow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0" sz="1400" u="none" cap="none" strike="noStrike">
              <a:solidFill>
                <a:srgbClr val="297D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g120d0ae57a2_0_31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120d0ae57a2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514600"/>
            <a:ext cx="21717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acf808e0_0_22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37" name="Google Shape;237;g124acf808e0_0_22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g124acf808e0_0_22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Adaptīvais rāmis (flex-box)</a:t>
            </a:r>
            <a:endParaRPr b="0" i="0" sz="3200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9" name="Google Shape;239;g124acf808e0_0_225"/>
          <p:cNvSpPr txBox="1"/>
          <p:nvPr/>
        </p:nvSpPr>
        <p:spPr>
          <a:xfrm>
            <a:off x="8013375" y="1956100"/>
            <a:ext cx="3126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="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flex-container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&lt;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&gt;1&lt;/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&lt;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&gt;2&lt;/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&lt;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&gt;3&lt;/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#flex-container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i="0" lang="en-US" sz="18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flex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124acf808e0_0_225"/>
          <p:cNvSpPr txBox="1"/>
          <p:nvPr/>
        </p:nvSpPr>
        <p:spPr>
          <a:xfrm>
            <a:off x="1082850" y="2293750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24acf808e0_0_225"/>
          <p:cNvSpPr txBox="1"/>
          <p:nvPr/>
        </p:nvSpPr>
        <p:spPr>
          <a:xfrm>
            <a:off x="815025" y="1897875"/>
            <a:ext cx="6054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Flex-box ir CSS rīks ar ko elementiem piešķirt adaptīvas īpašības un ērtāk tos izkārtot.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Elements ar īpašību </a:t>
            </a: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dispaly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5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flex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padara to par flex-box un pakārto tā ietvertos elementus flex-box noformējumam.</a:t>
            </a: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Pilns flex-box pielietojuma apskats pieejams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css-tricks.com.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4acf808e0_0_23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47" name="Google Shape;247;g124acf808e0_0_23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g124acf808e0_0_23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Biežāk izmantotās flex-box īpašības</a:t>
            </a:r>
            <a:endParaRPr b="0" i="0" sz="3200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9" name="Google Shape;249;g124acf808e0_0_235"/>
          <p:cNvSpPr txBox="1"/>
          <p:nvPr/>
        </p:nvSpPr>
        <p:spPr>
          <a:xfrm>
            <a:off x="1082850" y="2293750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24acf808e0_0_235"/>
          <p:cNvSpPr txBox="1"/>
          <p:nvPr/>
        </p:nvSpPr>
        <p:spPr>
          <a:xfrm>
            <a:off x="815025" y="1897875"/>
            <a:ext cx="7533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Lai izprasu dažādās flexbox īpašības, izmēģiniet CSS spēli </a:t>
            </a:r>
            <a:r>
              <a:rPr b="1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Flexbox froggy</a:t>
            </a:r>
            <a:r>
              <a:rPr b="1" i="0" lang="en-US" sz="15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0" sz="1500" u="none" cap="none" strike="noStrike">
              <a:solidFill>
                <a:srgbClr val="7373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Dažas no visbiežāk izmantotajām flex-box īpašībām.</a:t>
            </a:r>
            <a:endParaRPr b="1" i="0" sz="1500" u="none" cap="none" strike="noStrike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order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noteikt elementu kārtību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flex-direction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kārtot elementus horizontāli vai vertikāli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justicy-content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noteikt elementu horizontālo līdzinājumu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align-items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noteikt elementu vertikālo līdzinājumu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flex-gorw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elementu izmēra attiecība izplešoties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flex-shrink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elementu izmēra attiecība sašaurinoties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flex-basis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sākotnējais elementa izmērs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g124acf808e0_0_2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8500" y="2456900"/>
            <a:ext cx="4647276" cy="23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acf808e0_0_270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57" name="Google Shape;257;g124acf808e0_0_27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g124acf808e0_0_270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Režģis (grid)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9" name="Google Shape;259;g124acf808e0_0_270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24acf808e0_0_2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6450" y="25146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4acf808e0_0_286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66" name="Google Shape;266;g124acf808e0_0_286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124acf808e0_0_286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Režģis (grid)</a:t>
            </a:r>
            <a:endParaRPr b="0" i="0" sz="3200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g124acf808e0_0_286"/>
          <p:cNvSpPr txBox="1"/>
          <p:nvPr/>
        </p:nvSpPr>
        <p:spPr>
          <a:xfrm>
            <a:off x="8013375" y="1956100"/>
            <a:ext cx="3467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="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grid-container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&lt;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&gt;1&lt;/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&lt;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&gt;2&lt;/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&lt;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&gt;3&lt;/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#grid-container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i="0" lang="en-US" sz="18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g124acf808e0_0_286"/>
          <p:cNvSpPr txBox="1"/>
          <p:nvPr/>
        </p:nvSpPr>
        <p:spPr>
          <a:xfrm>
            <a:off x="1082850" y="2293750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24acf808e0_0_286"/>
          <p:cNvSpPr txBox="1"/>
          <p:nvPr/>
        </p:nvSpPr>
        <p:spPr>
          <a:xfrm>
            <a:off x="815025" y="1897875"/>
            <a:ext cx="605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Režģis ir CSS rīks ar ko veidot lapas izklājumu rindās un kolonās, kas ir arī adaptīvas ekrānam izmēram.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Elements ar īpašību </a:t>
            </a: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dispaly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5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grid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padara to par režģi (grid).</a:t>
            </a: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Pilns grid pielietojuma apskats pieejams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css-tricks.com.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acf808e0_0_29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76" name="Google Shape;276;g124acf808e0_0_29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g124acf808e0_0_29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Biežāk izmantotās flex-box īpašības</a:t>
            </a:r>
            <a:endParaRPr b="0" i="0" sz="3200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8" name="Google Shape;278;g124acf808e0_0_295"/>
          <p:cNvSpPr txBox="1"/>
          <p:nvPr/>
        </p:nvSpPr>
        <p:spPr>
          <a:xfrm>
            <a:off x="1082850" y="2293750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24acf808e0_0_295"/>
          <p:cNvSpPr txBox="1"/>
          <p:nvPr/>
        </p:nvSpPr>
        <p:spPr>
          <a:xfrm>
            <a:off x="815025" y="1897875"/>
            <a:ext cx="7393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Lai izprasu dažādās flexbox īpašības, izmēģiniet CSS spēli </a:t>
            </a:r>
            <a:r>
              <a:rPr b="1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Grid garden</a:t>
            </a:r>
            <a:r>
              <a:rPr b="1" i="0" lang="en-US" sz="15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0" sz="1500" u="none" cap="none" strike="noStrike">
              <a:solidFill>
                <a:srgbClr val="7373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Dažas no visbiežāk izmantotajām flex-box īpašībām.</a:t>
            </a:r>
            <a:endParaRPr b="1" i="0" sz="1500" u="none" cap="none" strike="noStrike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grid-template-columns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uzstādīt režģa kolonas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column-gap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kolonu atstarpe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grid-template-rows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uzstādīt režģa rindas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row-gap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rindu atstarpe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justify-content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elementu izkārtojums rindā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align-content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elementu izkārtojums kolonā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grid-column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elementu novietojums kolonā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grid-row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elementu novietojums rindā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0" name="Google Shape;280;g124acf808e0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8536" y="2774438"/>
            <a:ext cx="3862825" cy="2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acf808e0_0_327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86" name="Google Shape;286;g124acf808e0_0_327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g124acf808e0_0_327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 dokumentācija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8" name="Google Shape;288;g124acf808e0_0_327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24acf808e0_0_3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7975" y="2647125"/>
            <a:ext cx="2010250" cy="20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acf808e0_0_33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95" name="Google Shape;295;g124acf808e0_0_33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g124acf808e0_0_33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Interneta resursi</a:t>
            </a:r>
            <a:endParaRPr b="0" i="0" sz="3200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7" name="Google Shape;297;g124acf808e0_0_335"/>
          <p:cNvSpPr txBox="1"/>
          <p:nvPr/>
        </p:nvSpPr>
        <p:spPr>
          <a:xfrm>
            <a:off x="1082850" y="2293750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24acf808e0_0_335"/>
          <p:cNvSpPr txBox="1"/>
          <p:nvPr/>
        </p:nvSpPr>
        <p:spPr>
          <a:xfrm>
            <a:off x="815025" y="1897875"/>
            <a:ext cx="6054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Oficiālā dokumentācija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https://www.w3.org/Style/CSS/specs.en.html</a:t>
            </a:r>
            <a:br>
              <a:rPr b="0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https://www.w3.org/TR/?tag=css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W3Schools resursi:</a:t>
            </a:r>
            <a:b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https://www.w3schools.com/cssref/default.asp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 I use..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https://caniuse.com/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idx="11" type="ftr"/>
          </p:nvPr>
        </p:nvSpPr>
        <p:spPr>
          <a:xfrm>
            <a:off x="7612540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43975" y="741400"/>
            <a:ext cx="3977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 plūsma (</a:t>
            </a:r>
            <a:r>
              <a:rPr b="0" i="1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flow</a:t>
            </a: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5987" y="2555875"/>
            <a:ext cx="3301374" cy="23054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/>
        </p:nvSpPr>
        <p:spPr>
          <a:xfrm>
            <a:off x="744550" y="1797050"/>
            <a:ext cx="71475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Pārslēgties uz main branch: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checkout main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Atjaunināt</a:t>
            </a:r>
            <a:r>
              <a:rPr b="0" i="1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local main branch</a:t>
            </a:r>
            <a:r>
              <a:rPr b="0" i="1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 izmaiņām no GitHub repository: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pull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Izveidot jaunu local branch. Izpildot šo komandu, git automātiski pārslēgs aktīvo branch uz jaunizveidoto: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checkout -b </a:t>
            </a:r>
            <a:r>
              <a:rPr b="1" i="1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branch-name</a:t>
            </a:r>
            <a:endParaRPr b="1" i="1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Veikt imziņas failos jaunajā branch.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Saglabāt aktīvajā branch veiktās izmaiņas (commit):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commit -m “</a:t>
            </a:r>
            <a:r>
              <a:rPr b="1" i="1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commit message</a:t>
            </a: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Pievienot visas saglabātās izmaiņas augšupielādes sarakstam (stage changes):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add *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Augšupielādēt saglabātās izmaiņas (</a:t>
            </a:r>
            <a:r>
              <a:rPr b="0" i="1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commit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kas pievienotas augšupielādes sarakstam (</a:t>
            </a:r>
            <a:r>
              <a:rPr b="0" i="1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staged changes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push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c2184c1e_0_10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75" name="Google Shape;75;g123c2184c1e_0_1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g123c2184c1e_0_10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 selektori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7" name="Google Shape;77;g123c2184c1e_0_10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23c2184c1e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1925" y="2678912"/>
            <a:ext cx="1828700" cy="1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c2184c1e_0_2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84" name="Google Shape;84;g123c2184c1e_0_2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g123c2184c1e_0_2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sintakse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g123c2184c1e_0_2"/>
          <p:cNvSpPr txBox="1"/>
          <p:nvPr/>
        </p:nvSpPr>
        <p:spPr>
          <a:xfrm>
            <a:off x="1941588" y="3336300"/>
            <a:ext cx="3702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2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selektors</a:t>
            </a:r>
            <a:r>
              <a:rPr b="0" i="0" lang="en-US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i="0" sz="2600" u="none" cap="none" strike="noStrike">
              <a:solidFill>
                <a:srgbClr val="7373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i="0" lang="en-US" sz="26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īpašība</a:t>
            </a:r>
            <a: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en-US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6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vērtība</a:t>
            </a:r>
            <a: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1" i="0" sz="2600" u="none" cap="none" strike="noStrike">
              <a:solidFill>
                <a:srgbClr val="7373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b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2600" u="none" cap="none" strike="noStrike">
              <a:solidFill>
                <a:srgbClr val="7373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123c2184c1e_0_2"/>
          <p:cNvSpPr txBox="1"/>
          <p:nvPr/>
        </p:nvSpPr>
        <p:spPr>
          <a:xfrm>
            <a:off x="943125" y="2247200"/>
            <a:ext cx="585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 selektoriem mēs sasaistam HTML elementus ar tiem paredzētām vizuālajām īpašībām un to vērtībām.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g123c2184c1e_0_2"/>
          <p:cNvSpPr txBox="1"/>
          <p:nvPr/>
        </p:nvSpPr>
        <p:spPr>
          <a:xfrm>
            <a:off x="6547813" y="3336300"/>
            <a:ext cx="3702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2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button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i="0" sz="2600" u="none" cap="none" strike="noStrike">
              <a:solidFill>
                <a:srgbClr val="7373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i="0" lang="en-US" sz="26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en-US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6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50px</a:t>
            </a:r>
            <a: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1" i="0" sz="2600" u="none" cap="none" strike="noStrike">
              <a:solidFill>
                <a:srgbClr val="7373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br>
              <a:rPr b="1" i="0" lang="en-US" sz="2600" u="none" cap="none" strike="noStrik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2600" u="none" cap="none" strike="noStrike">
              <a:solidFill>
                <a:srgbClr val="7373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acf808e0_0_10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94" name="Google Shape;94;g124acf808e0_0_1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124acf808e0_0_10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selektori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6" name="Google Shape;96;g124acf808e0_0_10"/>
          <p:cNvSpPr txBox="1"/>
          <p:nvPr/>
        </p:nvSpPr>
        <p:spPr>
          <a:xfrm>
            <a:off x="864600" y="1851325"/>
            <a:ext cx="585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Selektors ar HTML elementiem sasaista pēc: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7" name="Google Shape;97;g124acf808e0_0_10"/>
          <p:cNvGraphicFramePr/>
          <p:nvPr/>
        </p:nvGraphicFramePr>
        <p:xfrm>
          <a:off x="952513" y="242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{63B1565D-6714-4C0D-B381-3425B3E40D42}</a:tableStyleId>
              </a:tblPr>
              <a:tblGrid>
                <a:gridCol w="3515200"/>
                <a:gridCol w="429425"/>
                <a:gridCol w="6342350"/>
              </a:tblGrid>
              <a:tr h="742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Birkām (tags)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b="1" sz="19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h1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22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 </a:t>
                      </a:r>
                      <a:r>
                        <a:rPr b="1" lang="en-US" sz="22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īpašība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</a:t>
                      </a:r>
                      <a:r>
                        <a:rPr b="1" lang="en-US" sz="22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vērtība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}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Klasēm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b="1" sz="19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.heading 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 </a:t>
                      </a:r>
                      <a:r>
                        <a:rPr b="1" lang="en-US" sz="22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īpašība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</a:t>
                      </a:r>
                      <a:r>
                        <a:rPr b="1" lang="en-US" sz="22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vērtība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}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#heading  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 </a:t>
                      </a:r>
                      <a:r>
                        <a:rPr b="1" lang="en-US" sz="22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īpašība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</a:t>
                      </a:r>
                      <a:r>
                        <a:rPr b="1" lang="en-US" sz="22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vērtība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}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Atribūtiem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b="1" sz="19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a[href=”#”]  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 </a:t>
                      </a:r>
                      <a:r>
                        <a:rPr b="1" lang="en-US" sz="22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īpašība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</a:t>
                      </a:r>
                      <a:r>
                        <a:rPr b="1" lang="en-US" sz="22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vērtība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}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Universālais selektors</a:t>
                      </a:r>
                      <a:endParaRPr sz="19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rgbClr val="73737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 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 </a:t>
                      </a:r>
                      <a:r>
                        <a:rPr b="1" lang="en-US" sz="22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īpašība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</a:t>
                      </a:r>
                      <a:r>
                        <a:rPr b="1" lang="en-US" sz="22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vērtība</a:t>
                      </a:r>
                      <a:r>
                        <a:rPr b="1" lang="en-US" sz="2200" u="none" cap="none" strike="noStrike">
                          <a:solidFill>
                            <a:srgbClr val="73737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}</a:t>
                      </a:r>
                      <a:endParaRPr b="1" sz="22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acf808e0_0_21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03" name="Google Shape;103;g124acf808e0_0_21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124acf808e0_0_21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selektoru kombinēšana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5" name="Google Shape;105;g124acf808e0_0_21"/>
          <p:cNvSpPr txBox="1"/>
          <p:nvPr/>
        </p:nvSpPr>
        <p:spPr>
          <a:xfrm>
            <a:off x="864600" y="1851325"/>
            <a:ext cx="999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Vienam selektoram var atbilst vairāki HTML elementi. Ja vēlamies atlasīt specifiskāk - kombinējam selektorus, lai atlasītu tikai nepieciešamos elementus. Ir izmantojami arī selektoru kombinatori (</a:t>
            </a:r>
            <a:r>
              <a:rPr b="0" i="0" lang="en-US" sz="15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en-US" sz="15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&gt;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en-US" sz="15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~</a:t>
            </a: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pseido klases(:before, :after) un citi papildinājumi, tos apskatīsim vēlāk.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Selektoru kombinēšanē pierakstot šādi: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6" name="Google Shape;106;g124acf808e0_0_21"/>
          <p:cNvGraphicFramePr/>
          <p:nvPr/>
        </p:nvGraphicFramePr>
        <p:xfrm>
          <a:off x="864600" y="295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{63B1565D-6714-4C0D-B381-3425B3E40D42}</a:tableStyleId>
              </a:tblPr>
              <a:tblGrid>
                <a:gridCol w="3118500"/>
                <a:gridCol w="382850"/>
                <a:gridCol w="58541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.class1.class2</a:t>
                      </a:r>
                      <a:r>
                        <a:rPr lang="en-US" sz="16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{}</a:t>
                      </a:r>
                      <a:endParaRPr sz="16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&lt;div class=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”class1 class2”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&gt;&lt;/div&gt;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.class1 .class2</a:t>
                      </a:r>
                      <a:r>
                        <a:rPr lang="en-US" sz="16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{}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&lt;div class=”class1”&gt;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	&lt;div class=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”class2”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&gt;&lt;/div&gt;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&lt;/div&gt;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p.class</a:t>
                      </a:r>
                      <a:r>
                        <a:rPr lang="en-US" sz="16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{}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&lt;p class=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”class”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&gt;&lt;/p&gt;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 .class</a:t>
                      </a:r>
                      <a:r>
                        <a:rPr lang="en-US" sz="16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{}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&lt;p&gt;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      &lt;em class=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”class”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&gt;&lt;/em&gt;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&lt;/p&gt;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.class1</a:t>
                      </a:r>
                      <a:r>
                        <a:rPr b="1" lang="en-US" sz="16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b="1" lang="en-US" sz="16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.class2</a:t>
                      </a:r>
                      <a:r>
                        <a:rPr b="1" lang="en-US" sz="16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{}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&lt;div class=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”class1”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&gt;&lt;/div&gt;</a:t>
                      </a:r>
                      <a:b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&lt;div class=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”class2”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&gt;&lt;/div&gt;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090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acf808e0_0_30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12" name="Google Shape;112;g124acf808e0_0_3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g124acf808e0_0_30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selektoru kombinēšana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g124acf808e0_0_30"/>
          <p:cNvSpPr txBox="1"/>
          <p:nvPr/>
        </p:nvSpPr>
        <p:spPr>
          <a:xfrm>
            <a:off x="864600" y="1851325"/>
            <a:ext cx="86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g124acf808e0_0_30"/>
          <p:cNvGraphicFramePr/>
          <p:nvPr/>
        </p:nvGraphicFramePr>
        <p:xfrm>
          <a:off x="1493350" y="21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{63B1565D-6714-4C0D-B381-3425B3E40D42}</a:tableStyleId>
              </a:tblPr>
              <a:tblGrid>
                <a:gridCol w="3118500"/>
                <a:gridCol w="382850"/>
                <a:gridCol w="6028800"/>
              </a:tblGrid>
              <a:tr h="434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h1</a:t>
                      </a:r>
                      <a:endParaRPr sz="2100" u="none" cap="none" strike="noStrike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visi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&lt;h1&gt;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elementi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#main</a:t>
                      </a:r>
                      <a:endParaRPr sz="2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visi elementi ar id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“main”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.class1</a:t>
                      </a:r>
                      <a:endParaRPr sz="2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visi elementi ar klasi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“class1”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8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.class1.class2</a:t>
                      </a:r>
                      <a:endParaRPr sz="2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visi elementi ar klasi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“class1”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“class2”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.class1 .class2</a:t>
                      </a:r>
                      <a:endParaRPr sz="2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solidFill>
                          <a:srgbClr val="42424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visi elementi ar klasi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“class1”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VAI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“class2”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acf808e0_0_181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21" name="Google Shape;121;g124acf808e0_0_181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124acf808e0_0_181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Selektoru specificitāte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3" name="Google Shape;123;g124acf808e0_0_181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24acf808e0_0_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630000"/>
            <a:ext cx="2159355" cy="215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Custom 9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161515"/>
      </a:accent1>
      <a:accent2>
        <a:srgbClr val="161515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161515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2021-10-18T11:21:18Z</dcterms:created>
  <dc:creator>Anna Bausova</dc:creator>
</cp:coreProperties>
</file>