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6858000" cx="12192000"/>
  <p:notesSz cx="6858000" cy="9144000"/>
  <p:embeddedFontLst>
    <p:embeddedFont>
      <p:font typeface="Montserrat SemiBold"/>
      <p:regular r:id="rId33"/>
      <p:bold r:id="rId34"/>
      <p:italic r:id="rId35"/>
      <p:boldItalic r:id="rId36"/>
    </p:embeddedFont>
    <p:embeddedFont>
      <p:font typeface="Roboto"/>
      <p:regular r:id="rId37"/>
      <p:bold r:id="rId38"/>
      <p:italic r:id="rId39"/>
      <p:boldItalic r:id="rId40"/>
    </p:embeddedFont>
    <p:embeddedFont>
      <p:font typeface="Montserra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jL++ZOqoNs8RM8RcIw4I11UIZi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483395-A580-4CCD-9AE8-C34B896386DA}">
  <a:tblStyle styleId="{CB483395-A580-4CCD-9AE8-C34B896386D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97A152B-458A-49D3-9A3A-99F0C1317E1F}"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3.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5.xml"/><Relationship Id="rId44" Type="http://schemas.openxmlformats.org/officeDocument/2006/relationships/font" Target="fonts/Montserrat-boldItalic.fntdata"/><Relationship Id="rId21" Type="http://schemas.openxmlformats.org/officeDocument/2006/relationships/slide" Target="slides/slide14.xml"/><Relationship Id="rId43" Type="http://schemas.openxmlformats.org/officeDocument/2006/relationships/font" Target="fonts/Montserrat-italic.fntdata"/><Relationship Id="rId24" Type="http://schemas.openxmlformats.org/officeDocument/2006/relationships/slide" Target="slides/slide17.xml"/><Relationship Id="rId23" Type="http://schemas.openxmlformats.org/officeDocument/2006/relationships/slide" Target="slides/slide16.xml"/><Relationship Id="rId45" Type="http://customschemas.google.com/relationships/presentationmetadata" Target="meta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MontserratSemiBold-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MontserratSemiBold-italic.fntdata"/><Relationship Id="rId12" Type="http://schemas.openxmlformats.org/officeDocument/2006/relationships/slide" Target="slides/slide5.xml"/><Relationship Id="rId34" Type="http://schemas.openxmlformats.org/officeDocument/2006/relationships/font" Target="fonts/MontserratSemiBold-bold.fntdata"/><Relationship Id="rId15" Type="http://schemas.openxmlformats.org/officeDocument/2006/relationships/slide" Target="slides/slide8.xml"/><Relationship Id="rId37" Type="http://schemas.openxmlformats.org/officeDocument/2006/relationships/font" Target="fonts/Roboto-regular.fntdata"/><Relationship Id="rId14" Type="http://schemas.openxmlformats.org/officeDocument/2006/relationships/slide" Target="slides/slide7.xml"/><Relationship Id="rId36" Type="http://schemas.openxmlformats.org/officeDocument/2006/relationships/font" Target="fonts/MontserratSemiBold-boldItalic.fntdata"/><Relationship Id="rId17" Type="http://schemas.openxmlformats.org/officeDocument/2006/relationships/slide" Target="slides/slide10.xml"/><Relationship Id="rId39" Type="http://schemas.openxmlformats.org/officeDocument/2006/relationships/font" Target="fonts/Roboto-italic.fntdata"/><Relationship Id="rId16" Type="http://schemas.openxmlformats.org/officeDocument/2006/relationships/slide" Target="slides/slide9.xml"/><Relationship Id="rId38" Type="http://schemas.openxmlformats.org/officeDocument/2006/relationships/font" Target="fonts/Robot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 name="Google Shape;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24b016612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1224b016612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24b016612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1224b016612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24b016612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1224b016612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24b016612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1224b016612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24b016612_0_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1224b016612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24b016612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1224b016612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24b016612_0_1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224b016612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24b016612_0_1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1224b016612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24b016612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1224b016612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24b016612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1224b016612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20d0ae57a2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 name="Google Shape;54;g120d0ae57a2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24b016612_0_1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1224b016612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24b016612_0_1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1224b016612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4acf808e0_0_1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124acf808e0_0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24b016612_0_2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1224b016612_0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24b016612_0_2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1224b016612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24b016612_0_2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1224b016612_0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3c2184c1e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g123c2184c1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3c2184c1e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g123c2184c1e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24b016612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1224b016612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4acf808e0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124acf808e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24b016612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1224b016612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24b016612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1224b016612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6" name="Shape 16"/>
        <p:cNvGrpSpPr/>
        <p:nvPr/>
      </p:nvGrpSpPr>
      <p:grpSpPr>
        <a:xfrm>
          <a:off x="0" y="0"/>
          <a:ext cx="0" cy="0"/>
          <a:chOff x="0" y="0"/>
          <a:chExt cx="0" cy="0"/>
        </a:xfrm>
      </p:grpSpPr>
      <p:sp>
        <p:nvSpPr>
          <p:cNvPr id="17" name="Google Shape;17;p12"/>
          <p:cNvSpPr txBox="1"/>
          <p:nvPr>
            <p:ph idx="10" type="dt"/>
          </p:nvPr>
        </p:nvSpPr>
        <p:spPr>
          <a:xfrm>
            <a:off x="236691" y="23264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2"/>
          <p:cNvSpPr txBox="1"/>
          <p:nvPr>
            <p:ph idx="11" type="ftr"/>
          </p:nvPr>
        </p:nvSpPr>
        <p:spPr>
          <a:xfrm>
            <a:off x="7638011" y="1179105"/>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type="title"/>
          </p:nvPr>
        </p:nvSpPr>
        <p:spPr>
          <a:xfrm>
            <a:off x="1549666" y="1923570"/>
            <a:ext cx="8868952" cy="727335"/>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200"/>
              <a:buFont typeface="Montserrat SemiBold"/>
              <a:buNone/>
              <a:defRPr b="0" i="0" sz="3200" u="none" cap="none" strike="noStrike">
                <a:solidFill>
                  <a:schemeClr val="dk1"/>
                </a:solidFill>
                <a:latin typeface="Montserrat SemiBold"/>
                <a:ea typeface="Montserrat SemiBold"/>
                <a:cs typeface="Montserrat SemiBold"/>
                <a:sym typeface="Montserrat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2"/>
          <p:cNvSpPr txBox="1"/>
          <p:nvPr>
            <p:ph idx="1" type="body"/>
          </p:nvPr>
        </p:nvSpPr>
        <p:spPr>
          <a:xfrm>
            <a:off x="3362035" y="2907458"/>
            <a:ext cx="7056582" cy="2774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228600" lvl="4" marL="2286000" marR="0" rtl="0" algn="r">
              <a:lnSpc>
                <a:spcPct val="90000"/>
              </a:lnSpc>
              <a:spcBef>
                <a:spcPts val="5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5" name="Shape 25"/>
        <p:cNvGrpSpPr/>
        <p:nvPr/>
      </p:nvGrpSpPr>
      <p:grpSpPr>
        <a:xfrm>
          <a:off x="0" y="0"/>
          <a:ext cx="0" cy="0"/>
          <a:chOff x="0" y="0"/>
          <a:chExt cx="0" cy="0"/>
        </a:xfrm>
      </p:grpSpPr>
      <p:sp>
        <p:nvSpPr>
          <p:cNvPr id="26" name="Google Shape;26;p22"/>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 type="body"/>
          </p:nvPr>
        </p:nvSpPr>
        <p:spPr>
          <a:xfrm>
            <a:off x="974391" y="2082065"/>
            <a:ext cx="3238685" cy="311143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000"/>
              <a:buFont typeface="Arial"/>
              <a:buNone/>
              <a:defRPr b="0" i="0" sz="1000" u="none" cap="none" strike="noStrike">
                <a:solidFill>
                  <a:schemeClr val="dk1"/>
                </a:solidFill>
                <a:latin typeface="Montserrat"/>
                <a:ea typeface="Montserrat"/>
                <a:cs typeface="Montserrat"/>
                <a:sym typeface="Montserrat"/>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2pPr>
            <a:lvl3pPr indent="-228600" lvl="2" marL="1371600" marR="0" rtl="0" algn="just">
              <a:lnSpc>
                <a:spcPct val="90000"/>
              </a:lnSpc>
              <a:spcBef>
                <a:spcPts val="500"/>
              </a:spcBef>
              <a:spcAft>
                <a:spcPts val="0"/>
              </a:spcAft>
              <a:buClr>
                <a:schemeClr val="dk1"/>
              </a:buClr>
              <a:buSzPts val="2000"/>
              <a:buFont typeface="Arial"/>
              <a:buNone/>
              <a:defRPr b="0" i="0" sz="20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Montserrat"/>
                <a:ea typeface="Montserrat"/>
                <a:cs typeface="Montserrat"/>
                <a:sym typeface="Montserrat"/>
              </a:defRPr>
            </a:lvl4pPr>
            <a:lvl5pPr indent="-228600" lvl="4"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9" name="Google Shape;29;p22"/>
          <p:cNvSpPr txBox="1"/>
          <p:nvPr>
            <p:ph idx="2" type="body"/>
          </p:nvPr>
        </p:nvSpPr>
        <p:spPr>
          <a:xfrm>
            <a:off x="6726998" y="2129323"/>
            <a:ext cx="2869929" cy="51133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2"/>
              </a:buClr>
              <a:buSzPts val="3200"/>
              <a:buFont typeface="Arial"/>
              <a:buNone/>
              <a:defRPr b="0" i="0" sz="3200" u="none" cap="none" strike="noStrike">
                <a:solidFill>
                  <a:schemeClr val="accent2"/>
                </a:solidFill>
                <a:latin typeface="Montserrat SemiBold"/>
                <a:ea typeface="Montserrat SemiBold"/>
                <a:cs typeface="Montserrat SemiBold"/>
                <a:sym typeface="Montserrat SemiBol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228600" lvl="2" marL="1371600" marR="0" rtl="0" algn="just">
              <a:lnSpc>
                <a:spcPct val="90000"/>
              </a:lnSpc>
              <a:spcBef>
                <a:spcPts val="500"/>
              </a:spcBef>
              <a:spcAft>
                <a:spcPts val="0"/>
              </a:spcAft>
              <a:buClr>
                <a:schemeClr val="dk1"/>
              </a:buClr>
              <a:buSzPts val="2000"/>
              <a:buFont typeface="Arial"/>
              <a:buNone/>
              <a:defRPr b="0" i="0" sz="20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Montserrat"/>
                <a:ea typeface="Montserrat"/>
                <a:cs typeface="Montserrat"/>
                <a:sym typeface="Montserrat"/>
              </a:defRPr>
            </a:lvl4pPr>
            <a:lvl5pPr indent="-228600" lvl="4"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30" name="Google Shape;30;p22"/>
          <p:cNvSpPr txBox="1"/>
          <p:nvPr>
            <p:ph idx="3" type="body"/>
          </p:nvPr>
        </p:nvSpPr>
        <p:spPr>
          <a:xfrm>
            <a:off x="6726998" y="2879328"/>
            <a:ext cx="4490611" cy="275235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228600" lvl="2" marL="1371600" marR="0" rtl="0" algn="just">
              <a:lnSpc>
                <a:spcPct val="90000"/>
              </a:lnSpc>
              <a:spcBef>
                <a:spcPts val="500"/>
              </a:spcBef>
              <a:spcAft>
                <a:spcPts val="0"/>
              </a:spcAft>
              <a:buClr>
                <a:schemeClr val="dk1"/>
              </a:buClr>
              <a:buSzPts val="2000"/>
              <a:buFont typeface="Arial"/>
              <a:buNone/>
              <a:defRPr b="0" i="0" sz="20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Montserrat"/>
                <a:ea typeface="Montserrat"/>
                <a:cs typeface="Montserrat"/>
                <a:sym typeface="Montserrat"/>
              </a:defRPr>
            </a:lvl4pPr>
            <a:lvl5pPr indent="-228600" lvl="4"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31" name="Google Shape;31;p22"/>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2" name="Shape 32"/>
        <p:cNvGrpSpPr/>
        <p:nvPr/>
      </p:nvGrpSpPr>
      <p:grpSpPr>
        <a:xfrm>
          <a:off x="0" y="0"/>
          <a:ext cx="0" cy="0"/>
          <a:chOff x="0" y="0"/>
          <a:chExt cx="0" cy="0"/>
        </a:xfrm>
      </p:grpSpPr>
      <p:sp>
        <p:nvSpPr>
          <p:cNvPr id="33" name="Google Shape;33;p27"/>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0" name="Shape 40"/>
        <p:cNvGrpSpPr/>
        <p:nvPr/>
      </p:nvGrpSpPr>
      <p:grpSpPr>
        <a:xfrm>
          <a:off x="0" y="0"/>
          <a:ext cx="0" cy="0"/>
          <a:chOff x="0" y="0"/>
          <a:chExt cx="0" cy="0"/>
        </a:xfrm>
      </p:grpSpPr>
      <p:sp>
        <p:nvSpPr>
          <p:cNvPr id="41" name="Google Shape;41;p16"/>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7.png"/><Relationship Id="rId3" Type="http://schemas.openxmlformats.org/officeDocument/2006/relationships/image" Target="../media/image11.png"/><Relationship Id="rId4" Type="http://schemas.openxmlformats.org/officeDocument/2006/relationships/image" Target="../media/image1.jpg"/><Relationship Id="rId5" Type="http://schemas.openxmlformats.org/officeDocument/2006/relationships/slideLayout" Target="../slideLayouts/slideLayout1.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idx="10" type="dt"/>
          </p:nvPr>
        </p:nvSpPr>
        <p:spPr>
          <a:xfrm>
            <a:off x="236691" y="232641"/>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pic>
        <p:nvPicPr>
          <p:cNvPr descr="Logo&#10;&#10;Description automatically generated" id="11" name="Google Shape;11;p11"/>
          <p:cNvPicPr preferRelativeResize="0"/>
          <p:nvPr/>
        </p:nvPicPr>
        <p:blipFill rotWithShape="1">
          <a:blip r:embed="rId2">
            <a:alphaModFix/>
          </a:blip>
          <a:srcRect b="0" l="0" r="0" t="0"/>
          <a:stretch/>
        </p:blipFill>
        <p:spPr>
          <a:xfrm>
            <a:off x="1549666" y="5683067"/>
            <a:ext cx="4005742" cy="942292"/>
          </a:xfrm>
          <a:prstGeom prst="rect">
            <a:avLst/>
          </a:prstGeom>
          <a:noFill/>
          <a:ln>
            <a:noFill/>
          </a:ln>
        </p:spPr>
      </p:pic>
      <p:pic>
        <p:nvPicPr>
          <p:cNvPr descr="Application&#10;&#10;Description automatically generated with medium confidence" id="12" name="Google Shape;12;p11"/>
          <p:cNvPicPr preferRelativeResize="0"/>
          <p:nvPr/>
        </p:nvPicPr>
        <p:blipFill rotWithShape="1">
          <a:blip r:embed="rId3">
            <a:alphaModFix/>
          </a:blip>
          <a:srcRect b="0" l="0" r="0" t="0"/>
          <a:stretch/>
        </p:blipFill>
        <p:spPr>
          <a:xfrm>
            <a:off x="1549666" y="4427889"/>
            <a:ext cx="2860451" cy="829117"/>
          </a:xfrm>
          <a:prstGeom prst="rect">
            <a:avLst/>
          </a:prstGeom>
          <a:noFill/>
          <a:ln>
            <a:noFill/>
          </a:ln>
        </p:spPr>
      </p:pic>
      <p:sp>
        <p:nvSpPr>
          <p:cNvPr id="13" name="Google Shape;13;p11"/>
          <p:cNvSpPr txBox="1"/>
          <p:nvPr/>
        </p:nvSpPr>
        <p:spPr>
          <a:xfrm>
            <a:off x="7951171" y="6065132"/>
            <a:ext cx="4160983" cy="27749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E3E3D"/>
              </a:buClr>
              <a:buSzPts val="1000"/>
              <a:buFont typeface="Arial"/>
              <a:buNone/>
            </a:pPr>
            <a:r>
              <a:rPr b="0" i="0" lang="en-US" sz="1000" u="none" cap="none" strike="noStrike">
                <a:solidFill>
                  <a:srgbClr val="3E3E3D"/>
                </a:solidFill>
                <a:latin typeface="Montserrat"/>
                <a:ea typeface="Montserrat"/>
                <a:cs typeface="Montserrat"/>
                <a:sym typeface="Montserrat"/>
              </a:rPr>
              <a:t>ESF projekts Nr. 8.4.1.0/16/l/001 ''Nodarbināto personu profesionālās kompetences pilnveide" </a:t>
            </a:r>
            <a:endParaRPr b="0" i="0" sz="1000" u="none" cap="none" strike="noStrike">
              <a:solidFill>
                <a:srgbClr val="3E3E3D"/>
              </a:solidFill>
              <a:latin typeface="Montserrat"/>
              <a:ea typeface="Montserrat"/>
              <a:cs typeface="Montserrat"/>
              <a:sym typeface="Montserrat"/>
            </a:endParaRPr>
          </a:p>
        </p:txBody>
      </p:sp>
      <p:pic>
        <p:nvPicPr>
          <p:cNvPr descr="A picture containing chart&#10;&#10;Description automatically generated" id="14" name="Google Shape;14;p11"/>
          <p:cNvPicPr preferRelativeResize="0"/>
          <p:nvPr/>
        </p:nvPicPr>
        <p:blipFill rotWithShape="1">
          <a:blip r:embed="rId4">
            <a:alphaModFix/>
          </a:blip>
          <a:srcRect b="0" l="0" r="0" t="0"/>
          <a:stretch/>
        </p:blipFill>
        <p:spPr>
          <a:xfrm>
            <a:off x="8077449" y="4881259"/>
            <a:ext cx="3908425" cy="942292"/>
          </a:xfrm>
          <a:prstGeom prst="rect">
            <a:avLst/>
          </a:prstGeom>
          <a:noFill/>
          <a:ln>
            <a:noFill/>
          </a:ln>
        </p:spPr>
      </p:pic>
      <p:sp>
        <p:nvSpPr>
          <p:cNvPr id="15" name="Google Shape;15;p11"/>
          <p:cNvSpPr txBox="1"/>
          <p:nvPr>
            <p:ph idx="11" type="ftr"/>
          </p:nvPr>
        </p:nvSpPr>
        <p:spPr>
          <a:xfrm>
            <a:off x="7638011" y="1179105"/>
            <a:ext cx="41148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 name="Shape 21"/>
        <p:cNvGrpSpPr/>
        <p:nvPr/>
      </p:nvGrpSpPr>
      <p:grpSpPr>
        <a:xfrm>
          <a:off x="0" y="0"/>
          <a:ext cx="0" cy="0"/>
          <a:chOff x="0" y="0"/>
          <a:chExt cx="0" cy="0"/>
        </a:xfrm>
      </p:grpSpPr>
      <p:sp>
        <p:nvSpPr>
          <p:cNvPr id="22" name="Google Shape;22;p21"/>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23" name="Google Shape;23;p21"/>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24" name="Google Shape;24;p21"/>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6" name="Shape 36"/>
        <p:cNvGrpSpPr/>
        <p:nvPr/>
      </p:nvGrpSpPr>
      <p:grpSpPr>
        <a:xfrm>
          <a:off x="0" y="0"/>
          <a:ext cx="0" cy="0"/>
          <a:chOff x="0" y="0"/>
          <a:chExt cx="0" cy="0"/>
        </a:xfrm>
      </p:grpSpPr>
      <p:sp>
        <p:nvSpPr>
          <p:cNvPr id="37" name="Google Shape;37;p13"/>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38" name="Google Shape;38;p13"/>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39" name="Google Shape;39;p13"/>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hyperlink" Target="https://getbootstrap.com/" TargetMode="External"/><Relationship Id="rId5"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1.png"/><Relationship Id="rId4" Type="http://schemas.openxmlformats.org/officeDocument/2006/relationships/hyperlink" Target="https://getbootstrap.com/docs/5.1/getting-started/introduction" TargetMode="External"/><Relationship Id="rId5" Type="http://schemas.openxmlformats.org/officeDocument/2006/relationships/hyperlink" Target="https://www.w3schools.com/bootstrap5/index.ph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3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36.png"/><Relationship Id="rId5"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hyperlink" Target="https://www.w3schools.com/cssref/css3_pr_transform.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hyperlink" Target="https://www.w3schools.com/css/css3_animations.asp" TargetMode="External"/><Relationship Id="rId5" Type="http://schemas.openxmlformats.org/officeDocument/2006/relationships/image" Target="../media/image41.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hyperlink" Target="https://codepen.io/FilipVitas/pen/GdMbOX" TargetMode="External"/><Relationship Id="rId5" Type="http://schemas.openxmlformats.org/officeDocument/2006/relationships/hyperlink" Target="https://codepen.io/juliangarnier/pen/krNqZO" TargetMode="External"/><Relationship Id="rId6" Type="http://schemas.openxmlformats.org/officeDocument/2006/relationships/hyperlink" Target="https://pattle.github.io/simpsons-in-css/" TargetMode="External"/><Relationship Id="rId7" Type="http://schemas.openxmlformats.org/officeDocument/2006/relationships/hyperlink" Target="https://codepen.io/SampathParavasthu/pen/qBWPab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 name="Shape 47"/>
        <p:cNvGrpSpPr/>
        <p:nvPr/>
      </p:nvGrpSpPr>
      <p:grpSpPr>
        <a:xfrm>
          <a:off x="0" y="0"/>
          <a:ext cx="0" cy="0"/>
          <a:chOff x="0" y="0"/>
          <a:chExt cx="0" cy="0"/>
        </a:xfrm>
      </p:grpSpPr>
      <p:sp>
        <p:nvSpPr>
          <p:cNvPr id="48" name="Google Shape;48;p1"/>
          <p:cNvSpPr txBox="1"/>
          <p:nvPr>
            <p:ph type="title"/>
          </p:nvPr>
        </p:nvSpPr>
        <p:spPr>
          <a:xfrm>
            <a:off x="1549666" y="1923570"/>
            <a:ext cx="8868952" cy="7273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Montserrat SemiBold"/>
              <a:buNone/>
            </a:pPr>
            <a:r>
              <a:rPr lang="en-US">
                <a:solidFill>
                  <a:srgbClr val="297DC1"/>
                </a:solidFill>
              </a:rPr>
              <a:t>FRONTEND MĀJASLAPAS IZSTRĀDE </a:t>
            </a:r>
            <a:endParaRPr>
              <a:solidFill>
                <a:srgbClr val="297DC1"/>
              </a:solidFill>
            </a:endParaRPr>
          </a:p>
        </p:txBody>
      </p:sp>
      <p:sp>
        <p:nvSpPr>
          <p:cNvPr id="49" name="Google Shape;49;p1"/>
          <p:cNvSpPr txBox="1"/>
          <p:nvPr>
            <p:ph idx="10" type="dt"/>
          </p:nvPr>
        </p:nvSpPr>
        <p:spPr>
          <a:xfrm>
            <a:off x="236691" y="232641"/>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2022</a:t>
            </a:r>
            <a:endParaRPr/>
          </a:p>
        </p:txBody>
      </p:sp>
      <p:sp>
        <p:nvSpPr>
          <p:cNvPr id="50" name="Google Shape;50;p1"/>
          <p:cNvSpPr txBox="1"/>
          <p:nvPr>
            <p:ph idx="11" type="ftr"/>
          </p:nvPr>
        </p:nvSpPr>
        <p:spPr>
          <a:xfrm>
            <a:off x="7638011" y="1078106"/>
            <a:ext cx="411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pic>
        <p:nvPicPr>
          <p:cNvPr id="51" name="Google Shape;51;p1"/>
          <p:cNvPicPr preferRelativeResize="0"/>
          <p:nvPr/>
        </p:nvPicPr>
        <p:blipFill rotWithShape="1">
          <a:blip r:embed="rId4">
            <a:alphaModFix/>
          </a:blip>
          <a:srcRect b="13050" l="0" r="0" t="0"/>
          <a:stretch/>
        </p:blipFill>
        <p:spPr>
          <a:xfrm>
            <a:off x="9040600" y="0"/>
            <a:ext cx="3136075" cy="1078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g1224b016612_0_68"/>
          <p:cNvSpPr txBox="1"/>
          <p:nvPr>
            <p:ph idx="11" type="ftr"/>
          </p:nvPr>
        </p:nvSpPr>
        <p:spPr>
          <a:xfrm>
            <a:off x="7612539"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36" name="Google Shape;136;g1224b016612_0_68"/>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7" name="Google Shape;137;g1224b016612_0_68"/>
          <p:cNvSpPr txBox="1"/>
          <p:nvPr/>
        </p:nvSpPr>
        <p:spPr>
          <a:xfrm>
            <a:off x="6574451" y="3229650"/>
            <a:ext cx="52449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3200" u="none" cap="none" strike="noStrike">
                <a:solidFill>
                  <a:schemeClr val="accent1"/>
                </a:solidFill>
                <a:latin typeface="Montserrat SemiBold"/>
                <a:ea typeface="Montserrat SemiBold"/>
                <a:cs typeface="Montserrat SemiBold"/>
                <a:sym typeface="Montserrat SemiBold"/>
              </a:rPr>
              <a:t>Bootstrap ietvars</a:t>
            </a:r>
            <a:endParaRPr b="0" i="0" sz="3200" u="none" cap="none" strike="noStrike">
              <a:solidFill>
                <a:schemeClr val="accent1"/>
              </a:solidFill>
              <a:latin typeface="Montserrat SemiBold"/>
              <a:ea typeface="Montserrat SemiBold"/>
              <a:cs typeface="Montserrat SemiBold"/>
              <a:sym typeface="Montserrat SemiBold"/>
            </a:endParaRPr>
          </a:p>
        </p:txBody>
      </p:sp>
      <p:pic>
        <p:nvPicPr>
          <p:cNvPr id="138" name="Google Shape;138;g1224b016612_0_68"/>
          <p:cNvPicPr preferRelativeResize="0"/>
          <p:nvPr/>
        </p:nvPicPr>
        <p:blipFill rotWithShape="1">
          <a:blip r:embed="rId4">
            <a:alphaModFix/>
          </a:blip>
          <a:srcRect b="13050" l="0" r="0" t="0"/>
          <a:stretch/>
        </p:blipFill>
        <p:spPr>
          <a:xfrm>
            <a:off x="9040600" y="0"/>
            <a:ext cx="3136075" cy="1078100"/>
          </a:xfrm>
          <a:prstGeom prst="rect">
            <a:avLst/>
          </a:prstGeom>
          <a:noFill/>
          <a:ln>
            <a:noFill/>
          </a:ln>
        </p:spPr>
      </p:pic>
      <p:pic>
        <p:nvPicPr>
          <p:cNvPr id="139" name="Google Shape;139;g1224b016612_0_68"/>
          <p:cNvPicPr preferRelativeResize="0"/>
          <p:nvPr/>
        </p:nvPicPr>
        <p:blipFill rotWithShape="1">
          <a:blip r:embed="rId5">
            <a:alphaModFix/>
          </a:blip>
          <a:srcRect b="0" l="0" r="0" t="0"/>
          <a:stretch/>
        </p:blipFill>
        <p:spPr>
          <a:xfrm>
            <a:off x="1047100" y="2148625"/>
            <a:ext cx="2889250" cy="288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g1224b016612_0_2"/>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45" name="Google Shape;145;g1224b016612_0_2"/>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6" name="Google Shape;146;g1224b016612_0_2"/>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2767" u="none" cap="none" strike="noStrike">
                <a:solidFill>
                  <a:srgbClr val="297DC1"/>
                </a:solidFill>
                <a:latin typeface="Montserrat SemiBold"/>
                <a:ea typeface="Montserrat SemiBold"/>
                <a:cs typeface="Montserrat SemiBold"/>
                <a:sym typeface="Montserrat SemiBold"/>
              </a:rPr>
              <a:t>Bootstrap pielietojums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47" name="Google Shape;147;g1224b016612_0_2"/>
          <p:cNvSpPr txBox="1"/>
          <p:nvPr/>
        </p:nvSpPr>
        <p:spPr>
          <a:xfrm>
            <a:off x="744550" y="1797050"/>
            <a:ext cx="6448500" cy="3771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Booststrap ietvars sākotnēji tika izmantota Twitter izstrādei. Tomēr 2011. gadā tā kļuva pieejama kā bezmaksas rīks visiem mājaslapu izstrādātājiem.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Tā ir kolekcija ar HTML, CSS un JavaScript rīkiem, kas atvieglo mājaslapu izstrādi - jo sevišķi pateicoties ekrānam adaptīva CSS risinājumiem un plašam pārlūkprogrammu atbalstam.</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Izmantojot Bootstrap, frontend izstrādātāji var vairāk laika veltīt koda izstrādei un mazāk CSS noformējuma veidošanai.</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2300" u="sng" cap="none" strike="noStrike">
                <a:solidFill>
                  <a:schemeClr val="accent1"/>
                </a:solidFill>
                <a:latin typeface="Montserrat"/>
                <a:ea typeface="Montserrat"/>
                <a:cs typeface="Montserrat"/>
                <a:sym typeface="Montserrat"/>
                <a:hlinkClick r:id="rId4">
                  <a:extLst>
                    <a:ext uri="{A12FA001-AC4F-418D-AE19-62706E023703}">
                      <ahyp:hlinkClr val="tx"/>
                    </a:ext>
                  </a:extLst>
                </a:hlinkClick>
              </a:rPr>
              <a:t>https://getbootstrap.com</a:t>
            </a:r>
            <a:endParaRPr b="0" i="0" sz="2300" u="none" cap="none" strike="noStrike">
              <a:solidFill>
                <a:schemeClr val="accen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Šī mājaslapa funkcionē arī kā oficiālā Bootstrap dokumentācija ar izsmeļošiem piemēriem.</a:t>
            </a:r>
            <a:endParaRPr b="0" i="0" sz="1500" u="none" cap="none" strike="noStrike">
              <a:solidFill>
                <a:schemeClr val="dk1"/>
              </a:solidFill>
              <a:latin typeface="Montserrat"/>
              <a:ea typeface="Montserrat"/>
              <a:cs typeface="Montserrat"/>
              <a:sym typeface="Montserrat"/>
            </a:endParaRPr>
          </a:p>
        </p:txBody>
      </p:sp>
      <p:pic>
        <p:nvPicPr>
          <p:cNvPr id="148" name="Google Shape;148;g1224b016612_0_2"/>
          <p:cNvPicPr preferRelativeResize="0"/>
          <p:nvPr/>
        </p:nvPicPr>
        <p:blipFill rotWithShape="1">
          <a:blip r:embed="rId5">
            <a:alphaModFix/>
          </a:blip>
          <a:srcRect b="0" l="0" r="0" t="0"/>
          <a:stretch/>
        </p:blipFill>
        <p:spPr>
          <a:xfrm>
            <a:off x="8311650" y="2514600"/>
            <a:ext cx="2287255" cy="22872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g1224b016612_0_86"/>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54" name="Google Shape;154;g1224b016612_0_86"/>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5" name="Google Shape;155;g1224b016612_0_86"/>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2767" u="none" cap="none" strike="noStrike">
                <a:solidFill>
                  <a:srgbClr val="297DC1"/>
                </a:solidFill>
                <a:latin typeface="Montserrat SemiBold"/>
                <a:ea typeface="Montserrat SemiBold"/>
                <a:cs typeface="Montserrat SemiBold"/>
                <a:sym typeface="Montserrat SemiBold"/>
              </a:rPr>
              <a:t>Citi CSS ietvari un bibliotēkas</a:t>
            </a:r>
            <a:endParaRPr b="0" i="0" sz="2767" u="none" cap="none" strike="noStrike">
              <a:solidFill>
                <a:srgbClr val="297DC1"/>
              </a:solidFill>
              <a:latin typeface="Montserrat SemiBold"/>
              <a:ea typeface="Montserrat SemiBold"/>
              <a:cs typeface="Montserrat SemiBold"/>
              <a:sym typeface="Montserrat SemiBold"/>
            </a:endParaRPr>
          </a:p>
        </p:txBody>
      </p:sp>
      <p:pic>
        <p:nvPicPr>
          <p:cNvPr id="156" name="Google Shape;156;g1224b016612_0_86"/>
          <p:cNvPicPr preferRelativeResize="0"/>
          <p:nvPr/>
        </p:nvPicPr>
        <p:blipFill rotWithShape="1">
          <a:blip r:embed="rId4">
            <a:alphaModFix/>
          </a:blip>
          <a:srcRect b="0" l="0" r="0" t="18340"/>
          <a:stretch/>
        </p:blipFill>
        <p:spPr>
          <a:xfrm>
            <a:off x="1688150" y="2626000"/>
            <a:ext cx="8262399" cy="3795000"/>
          </a:xfrm>
          <a:prstGeom prst="rect">
            <a:avLst/>
          </a:prstGeom>
          <a:noFill/>
          <a:ln>
            <a:noFill/>
          </a:ln>
        </p:spPr>
      </p:pic>
      <p:sp>
        <p:nvSpPr>
          <p:cNvPr id="157" name="Google Shape;157;g1224b016612_0_86"/>
          <p:cNvSpPr txBox="1"/>
          <p:nvPr/>
        </p:nvSpPr>
        <p:spPr>
          <a:xfrm>
            <a:off x="744550" y="1797050"/>
            <a:ext cx="7754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Līdzīgus risinājumus piedāvā arī citi CSS noformējuma veidoti ietvari un bibliotēkas.</a:t>
            </a:r>
            <a:endParaRPr b="0" i="0" sz="23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g1224b016612_0_96"/>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63" name="Google Shape;163;g1224b016612_0_96"/>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4" name="Google Shape;164;g1224b016612_0_96"/>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2767" u="none" cap="none" strike="noStrike">
                <a:solidFill>
                  <a:srgbClr val="297DC1"/>
                </a:solidFill>
                <a:latin typeface="Montserrat SemiBold"/>
                <a:ea typeface="Montserrat SemiBold"/>
                <a:cs typeface="Montserrat SemiBold"/>
                <a:sym typeface="Montserrat SemiBold"/>
              </a:rPr>
              <a:t>Bootstrap uzstādīšana</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65" name="Google Shape;165;g1224b016612_0_96"/>
          <p:cNvSpPr txBox="1"/>
          <p:nvPr/>
        </p:nvSpPr>
        <p:spPr>
          <a:xfrm>
            <a:off x="744550" y="1797050"/>
            <a:ext cx="7754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Lai izmantotu Bootstrap mūsu mājaslapā, nepieciešams to norādīt kā āreju interneta resursu HTML faila </a:t>
            </a:r>
            <a:r>
              <a:rPr b="1" i="0" lang="en-US" sz="1500" u="none" cap="none" strike="noStrike">
                <a:solidFill>
                  <a:schemeClr val="dk1"/>
                </a:solidFill>
                <a:latin typeface="Montserrat"/>
                <a:ea typeface="Montserrat"/>
                <a:cs typeface="Montserrat"/>
                <a:sym typeface="Montserrat"/>
              </a:rPr>
              <a:t>&lt;</a:t>
            </a:r>
            <a:r>
              <a:rPr b="1" i="0" lang="en-US" sz="1500" u="none" cap="none" strike="noStrike">
                <a:solidFill>
                  <a:schemeClr val="accent1"/>
                </a:solidFill>
                <a:latin typeface="Montserrat"/>
                <a:ea typeface="Montserrat"/>
                <a:cs typeface="Montserrat"/>
                <a:sym typeface="Montserrat"/>
              </a:rPr>
              <a:t>head</a:t>
            </a:r>
            <a:r>
              <a:rPr b="1" i="0" lang="en-US" sz="1500" u="none" cap="none" strike="noStrike">
                <a:solidFill>
                  <a:schemeClr val="dk1"/>
                </a:solidFill>
                <a:latin typeface="Montserrat"/>
                <a:ea typeface="Montserrat"/>
                <a:cs typeface="Montserrat"/>
                <a:sym typeface="Montserrat"/>
              </a:rPr>
              <a:t>&gt;&lt;/</a:t>
            </a:r>
            <a:r>
              <a:rPr b="1" i="0" lang="en-US" sz="1500" u="none" cap="none" strike="noStrike">
                <a:solidFill>
                  <a:schemeClr val="accent1"/>
                </a:solidFill>
                <a:latin typeface="Montserrat"/>
                <a:ea typeface="Montserrat"/>
                <a:cs typeface="Montserrat"/>
                <a:sym typeface="Montserrat"/>
              </a:rPr>
              <a:t>head</a:t>
            </a:r>
            <a:r>
              <a:rPr b="1" i="0" lang="en-US" sz="1500" u="none" cap="none" strike="noStrike">
                <a:solidFill>
                  <a:schemeClr val="dk1"/>
                </a:solidFill>
                <a:latin typeface="Montserrat"/>
                <a:ea typeface="Montserrat"/>
                <a:cs typeface="Montserrat"/>
                <a:sym typeface="Montserrat"/>
              </a:rPr>
              <a:t>&gt; </a:t>
            </a:r>
            <a:r>
              <a:rPr b="0" i="0" lang="en-US" sz="1500" u="none" cap="none" strike="noStrike">
                <a:solidFill>
                  <a:schemeClr val="dk1"/>
                </a:solidFill>
                <a:latin typeface="Montserrat"/>
                <a:ea typeface="Montserrat"/>
                <a:cs typeface="Montserrat"/>
                <a:sym typeface="Montserrat"/>
              </a:rPr>
              <a:t>sadaļā.</a:t>
            </a:r>
            <a:endParaRPr b="0" i="0" sz="1500" u="none" cap="none" strike="noStrike">
              <a:solidFill>
                <a:schemeClr val="dk1"/>
              </a:solidFill>
              <a:latin typeface="Montserrat"/>
              <a:ea typeface="Montserrat"/>
              <a:cs typeface="Montserrat"/>
              <a:sym typeface="Montserrat"/>
            </a:endParaRPr>
          </a:p>
        </p:txBody>
      </p:sp>
      <p:sp>
        <p:nvSpPr>
          <p:cNvPr id="166" name="Google Shape;166;g1224b016612_0_96"/>
          <p:cNvSpPr txBox="1"/>
          <p:nvPr/>
        </p:nvSpPr>
        <p:spPr>
          <a:xfrm>
            <a:off x="797175" y="2514600"/>
            <a:ext cx="109302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&lt;</a:t>
            </a:r>
            <a:r>
              <a:rPr b="1" i="0" lang="en-US" sz="1500" u="none" cap="none" strike="noStrike">
                <a:solidFill>
                  <a:schemeClr val="accent1"/>
                </a:solidFill>
                <a:latin typeface="Montserrat"/>
                <a:ea typeface="Montserrat"/>
                <a:cs typeface="Montserrat"/>
                <a:sym typeface="Montserrat"/>
              </a:rPr>
              <a:t>link</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href=</a:t>
            </a:r>
            <a:r>
              <a:rPr b="1" i="0" lang="en-US" sz="1500" u="none" cap="none" strike="noStrike">
                <a:solidFill>
                  <a:schemeClr val="dk1"/>
                </a:solidFill>
                <a:latin typeface="Montserrat"/>
                <a:ea typeface="Montserrat"/>
                <a:cs typeface="Montserrat"/>
                <a:sym typeface="Montserrat"/>
              </a:rPr>
              <a:t>"</a:t>
            </a:r>
            <a:r>
              <a:rPr b="1" i="0" lang="en-US" sz="1500" u="none" cap="none" strike="noStrike">
                <a:solidFill>
                  <a:srgbClr val="6AA84F"/>
                </a:solidFill>
                <a:latin typeface="Montserrat"/>
                <a:ea typeface="Montserrat"/>
                <a:cs typeface="Montserrat"/>
                <a:sym typeface="Montserrat"/>
              </a:rPr>
              <a:t>https://cdn.jsdelivr.net/npm/bootstrap@5.0.2/dist/css/bootstrap.min.css</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rel</a:t>
            </a:r>
            <a:r>
              <a:rPr b="1" i="0" lang="en-US" sz="1500" u="none" cap="none" strike="noStrike">
                <a:solidFill>
                  <a:schemeClr val="dk1"/>
                </a:solidFill>
                <a:latin typeface="Montserrat"/>
                <a:ea typeface="Montserrat"/>
                <a:cs typeface="Montserrat"/>
                <a:sym typeface="Montserrat"/>
              </a:rPr>
              <a:t>="</a:t>
            </a:r>
            <a:r>
              <a:rPr b="1" i="0" lang="en-US" sz="1500" u="none" cap="none" strike="noStrike">
                <a:solidFill>
                  <a:srgbClr val="6AA84F"/>
                </a:solidFill>
                <a:latin typeface="Montserrat"/>
                <a:ea typeface="Montserrat"/>
                <a:cs typeface="Montserrat"/>
                <a:sym typeface="Montserrat"/>
              </a:rPr>
              <a:t>stylesheet</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integrity</a:t>
            </a:r>
            <a:r>
              <a:rPr b="1" i="0" lang="en-US" sz="1500" u="none" cap="none" strike="noStrike">
                <a:solidFill>
                  <a:schemeClr val="dk1"/>
                </a:solidFill>
                <a:latin typeface="Montserrat"/>
                <a:ea typeface="Montserrat"/>
                <a:cs typeface="Montserrat"/>
                <a:sym typeface="Montserrat"/>
              </a:rPr>
              <a:t>="</a:t>
            </a:r>
            <a:r>
              <a:rPr b="1" i="0" lang="en-US" sz="1500" u="none" cap="none" strike="noStrike">
                <a:solidFill>
                  <a:srgbClr val="6AA84F"/>
                </a:solidFill>
                <a:latin typeface="Montserrat"/>
                <a:ea typeface="Montserrat"/>
                <a:cs typeface="Montserrat"/>
                <a:sym typeface="Montserrat"/>
              </a:rPr>
              <a:t>sha384-EVSTQN3/azprG1Anm3QDgpJLIm9Nao0Yz1ztcQTwFspd3yD65VohhpuuCOmLASjC</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crossorigin</a:t>
            </a:r>
            <a:r>
              <a:rPr b="1" i="0" lang="en-US" sz="1500" u="none" cap="none" strike="noStrike">
                <a:solidFill>
                  <a:schemeClr val="dk1"/>
                </a:solidFill>
                <a:latin typeface="Montserrat"/>
                <a:ea typeface="Montserrat"/>
                <a:cs typeface="Montserrat"/>
                <a:sym typeface="Montserrat"/>
              </a:rPr>
              <a:t>="</a:t>
            </a:r>
            <a:r>
              <a:rPr b="1" i="0" lang="en-US" sz="1500" u="none" cap="none" strike="noStrike">
                <a:solidFill>
                  <a:srgbClr val="6AA84F"/>
                </a:solidFill>
                <a:latin typeface="Montserrat"/>
                <a:ea typeface="Montserrat"/>
                <a:cs typeface="Montserrat"/>
                <a:sym typeface="Montserrat"/>
              </a:rPr>
              <a:t>anonymous</a:t>
            </a:r>
            <a:r>
              <a:rPr b="1" i="0" lang="en-US" sz="1500" u="none" cap="none" strike="noStrike">
                <a:solidFill>
                  <a:schemeClr val="dk1"/>
                </a:solidFill>
                <a:latin typeface="Montserrat"/>
                <a:ea typeface="Montserrat"/>
                <a:cs typeface="Montserrat"/>
                <a:sym typeface="Montserrat"/>
              </a:rPr>
              <a:t>"/&gt;</a:t>
            </a:r>
            <a:endParaRPr b="1" i="0" sz="1400" u="none" cap="none" strike="noStrike">
              <a:solidFill>
                <a:srgbClr val="000000"/>
              </a:solidFill>
              <a:latin typeface="Arial"/>
              <a:ea typeface="Arial"/>
              <a:cs typeface="Arial"/>
              <a:sym typeface="Arial"/>
            </a:endParaRPr>
          </a:p>
        </p:txBody>
      </p:sp>
      <p:sp>
        <p:nvSpPr>
          <p:cNvPr id="167" name="Google Shape;167;g1224b016612_0_96"/>
          <p:cNvSpPr txBox="1"/>
          <p:nvPr/>
        </p:nvSpPr>
        <p:spPr>
          <a:xfrm>
            <a:off x="743975" y="3543300"/>
            <a:ext cx="94371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Šīs CSS satur visu Bootstrap CSS optimizētu versiju. Jūsu projektam pielāgotākai uzstādīšanai ir iespēja konfigurēt un pielāgot Bootstrap ietvaru:</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accent1"/>
                </a:solidFill>
                <a:latin typeface="Montserrat"/>
                <a:ea typeface="Montserrat"/>
                <a:cs typeface="Montserrat"/>
                <a:sym typeface="Montserrat"/>
                <a:hlinkClick r:id="rId4">
                  <a:extLst>
                    <a:ext uri="{A12FA001-AC4F-418D-AE19-62706E023703}">
                      <ahyp:hlinkClr val="tx"/>
                    </a:ext>
                  </a:extLst>
                </a:hlinkClick>
              </a:rPr>
              <a:t>https://getbootstrap.com/docs/5.1/getting-started/introduction</a:t>
            </a:r>
            <a:endParaRPr b="0" i="0" sz="1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Iepazīties ar Bootstrap var W3Schools mācību materiālos:</a:t>
            </a:r>
            <a:br>
              <a:rPr b="0" i="0" lang="en-US" sz="1500" u="none" cap="none" strike="noStrike">
                <a:solidFill>
                  <a:schemeClr val="dk1"/>
                </a:solidFill>
                <a:latin typeface="Montserrat"/>
                <a:ea typeface="Montserrat"/>
                <a:cs typeface="Montserrat"/>
                <a:sym typeface="Montserrat"/>
              </a:rPr>
            </a:br>
            <a:r>
              <a:rPr b="0" i="0" lang="en-US" sz="1800" u="sng" cap="none" strike="noStrike">
                <a:solidFill>
                  <a:schemeClr val="accent1"/>
                </a:solidFill>
                <a:latin typeface="Montserrat"/>
                <a:ea typeface="Montserrat"/>
                <a:cs typeface="Montserrat"/>
                <a:sym typeface="Montserrat"/>
                <a:hlinkClick r:id="rId5">
                  <a:extLst>
                    <a:ext uri="{A12FA001-AC4F-418D-AE19-62706E023703}">
                      <ahyp:hlinkClr val="tx"/>
                    </a:ext>
                  </a:extLst>
                </a:hlinkClick>
              </a:rPr>
              <a:t>https://www.w3schools.com/bootstrap5/index.php</a:t>
            </a:r>
            <a:endParaRPr b="0" i="0" sz="1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g1224b016612_0_122"/>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73" name="Google Shape;173;g1224b016612_0_122"/>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2767" u="none" cap="none" strike="noStrike">
                <a:solidFill>
                  <a:srgbClr val="297DC1"/>
                </a:solidFill>
                <a:latin typeface="Montserrat SemiBold"/>
                <a:ea typeface="Montserrat SemiBold"/>
                <a:cs typeface="Montserrat SemiBold"/>
                <a:sym typeface="Montserrat SemiBold"/>
              </a:rPr>
              <a:t>Bootstrap adaptīvais režģis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74" name="Google Shape;174;g1224b016612_0_122"/>
          <p:cNvSpPr txBox="1"/>
          <p:nvPr/>
        </p:nvSpPr>
        <p:spPr>
          <a:xfrm>
            <a:off x="743975" y="1797050"/>
            <a:ext cx="859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1224b016612_0_122"/>
          <p:cNvSpPr txBox="1"/>
          <p:nvPr/>
        </p:nvSpPr>
        <p:spPr>
          <a:xfrm>
            <a:off x="7952451" y="2339550"/>
            <a:ext cx="3774900" cy="338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&lt;</a:t>
            </a:r>
            <a:r>
              <a:rPr b="1" i="0" lang="en-US" sz="1600" u="none" cap="none" strike="noStrike">
                <a:solidFill>
                  <a:schemeClr val="accent1"/>
                </a:solidFill>
                <a:latin typeface="Arial"/>
                <a:ea typeface="Arial"/>
                <a:cs typeface="Arial"/>
                <a:sym typeface="Arial"/>
              </a:rPr>
              <a:t>div</a:t>
            </a:r>
            <a:r>
              <a:rPr b="1" i="0" lang="en-US" sz="1600" u="none" cap="none" strike="noStrike">
                <a:solidFill>
                  <a:srgbClr val="000000"/>
                </a:solidFill>
                <a:latin typeface="Arial"/>
                <a:ea typeface="Arial"/>
                <a:cs typeface="Arial"/>
                <a:sym typeface="Arial"/>
              </a:rPr>
              <a:t> </a:t>
            </a:r>
            <a:r>
              <a:rPr b="1" i="0" lang="en-US" sz="1600" u="none" cap="none" strike="noStrike">
                <a:solidFill>
                  <a:srgbClr val="E69138"/>
                </a:solidFill>
                <a:latin typeface="Arial"/>
                <a:ea typeface="Arial"/>
                <a:cs typeface="Arial"/>
                <a:sym typeface="Arial"/>
              </a:rPr>
              <a:t>class</a:t>
            </a:r>
            <a:r>
              <a:rPr b="1" i="0" lang="en-US" sz="1600" u="none" cap="none" strike="noStrike">
                <a:solidFill>
                  <a:srgbClr val="000000"/>
                </a:solidFill>
                <a:latin typeface="Arial"/>
                <a:ea typeface="Arial"/>
                <a:cs typeface="Arial"/>
                <a:sym typeface="Arial"/>
              </a:rPr>
              <a:t>="</a:t>
            </a:r>
            <a:r>
              <a:rPr b="1" i="0" lang="en-US" sz="1600" u="none" cap="none" strike="noStrike">
                <a:solidFill>
                  <a:srgbClr val="6AA84F"/>
                </a:solidFill>
                <a:latin typeface="Arial"/>
                <a:ea typeface="Arial"/>
                <a:cs typeface="Arial"/>
                <a:sym typeface="Arial"/>
              </a:rPr>
              <a:t>container</a:t>
            </a:r>
            <a:r>
              <a:rPr b="1" i="0" lang="en-US" sz="1600" u="none" cap="none" strike="noStrike">
                <a:solidFill>
                  <a:srgbClr val="000000"/>
                </a:solidFill>
                <a:latin typeface="Arial"/>
                <a:ea typeface="Arial"/>
                <a:cs typeface="Arial"/>
                <a:sym typeface="Arial"/>
              </a:rPr>
              <a:t>"&gt; </a:t>
            </a:r>
            <a:endParaRPr b="1" i="0" sz="16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&lt;</a:t>
            </a:r>
            <a:r>
              <a:rPr b="1" i="0" lang="en-US" sz="1600" u="none" cap="none" strike="noStrike">
                <a:solidFill>
                  <a:schemeClr val="accent1"/>
                </a:solidFill>
                <a:latin typeface="Arial"/>
                <a:ea typeface="Arial"/>
                <a:cs typeface="Arial"/>
                <a:sym typeface="Arial"/>
              </a:rPr>
              <a:t>div</a:t>
            </a:r>
            <a:r>
              <a:rPr b="1" i="0" lang="en-US" sz="1600" u="none" cap="none" strike="noStrike">
                <a:solidFill>
                  <a:srgbClr val="000000"/>
                </a:solidFill>
                <a:latin typeface="Arial"/>
                <a:ea typeface="Arial"/>
                <a:cs typeface="Arial"/>
                <a:sym typeface="Arial"/>
              </a:rPr>
              <a:t> </a:t>
            </a:r>
            <a:r>
              <a:rPr b="1" i="0" lang="en-US" sz="1600" u="none" cap="none" strike="noStrike">
                <a:solidFill>
                  <a:srgbClr val="E69138"/>
                </a:solidFill>
                <a:latin typeface="Arial"/>
                <a:ea typeface="Arial"/>
                <a:cs typeface="Arial"/>
                <a:sym typeface="Arial"/>
              </a:rPr>
              <a:t>class</a:t>
            </a:r>
            <a:r>
              <a:rPr b="1" i="0" lang="en-US" sz="1600" u="none" cap="none" strike="noStrike">
                <a:solidFill>
                  <a:srgbClr val="000000"/>
                </a:solidFill>
                <a:latin typeface="Arial"/>
                <a:ea typeface="Arial"/>
                <a:cs typeface="Arial"/>
                <a:sym typeface="Arial"/>
              </a:rPr>
              <a:t>="</a:t>
            </a:r>
            <a:r>
              <a:rPr b="1" i="0" lang="en-US" sz="1600" u="none" cap="none" strike="noStrike">
                <a:solidFill>
                  <a:srgbClr val="6AA84F"/>
                </a:solidFill>
                <a:latin typeface="Arial"/>
                <a:ea typeface="Arial"/>
                <a:cs typeface="Arial"/>
                <a:sym typeface="Arial"/>
              </a:rPr>
              <a:t>row</a:t>
            </a:r>
            <a:r>
              <a:rPr b="1" i="0" lang="en-US" sz="1600" u="none" cap="none" strike="noStrike">
                <a:solidFill>
                  <a:srgbClr val="000000"/>
                </a:solidFill>
                <a:latin typeface="Arial"/>
                <a:ea typeface="Arial"/>
                <a:cs typeface="Arial"/>
                <a:sym typeface="Arial"/>
              </a:rPr>
              <a:t>"&gt; </a:t>
            </a:r>
            <a:endParaRPr b="1" i="0" sz="1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&lt;</a:t>
            </a:r>
            <a:r>
              <a:rPr b="1" i="0" lang="en-US" sz="1600" u="none" cap="none" strike="noStrike">
                <a:solidFill>
                  <a:schemeClr val="accent1"/>
                </a:solidFill>
                <a:latin typeface="Arial"/>
                <a:ea typeface="Arial"/>
                <a:cs typeface="Arial"/>
                <a:sym typeface="Arial"/>
              </a:rPr>
              <a:t>div</a:t>
            </a:r>
            <a:r>
              <a:rPr b="1" i="0" lang="en-US" sz="1600" u="none" cap="none" strike="noStrike">
                <a:solidFill>
                  <a:srgbClr val="000000"/>
                </a:solidFill>
                <a:latin typeface="Arial"/>
                <a:ea typeface="Arial"/>
                <a:cs typeface="Arial"/>
                <a:sym typeface="Arial"/>
              </a:rPr>
              <a:t> </a:t>
            </a:r>
            <a:r>
              <a:rPr b="1" i="0" lang="en-US" sz="1600" u="none" cap="none" strike="noStrike">
                <a:solidFill>
                  <a:srgbClr val="E69138"/>
                </a:solidFill>
                <a:latin typeface="Arial"/>
                <a:ea typeface="Arial"/>
                <a:cs typeface="Arial"/>
                <a:sym typeface="Arial"/>
              </a:rPr>
              <a:t>class</a:t>
            </a:r>
            <a:r>
              <a:rPr b="1" i="0" lang="en-US" sz="1600" u="none" cap="none" strike="noStrike">
                <a:solidFill>
                  <a:srgbClr val="000000"/>
                </a:solidFill>
                <a:latin typeface="Arial"/>
                <a:ea typeface="Arial"/>
                <a:cs typeface="Arial"/>
                <a:sym typeface="Arial"/>
              </a:rPr>
              <a:t>="</a:t>
            </a:r>
            <a:r>
              <a:rPr b="1" i="0" lang="en-US" sz="1600" u="none" cap="none" strike="noStrike">
                <a:solidFill>
                  <a:srgbClr val="6AA84F"/>
                </a:solidFill>
                <a:latin typeface="Arial"/>
                <a:ea typeface="Arial"/>
                <a:cs typeface="Arial"/>
                <a:sym typeface="Arial"/>
              </a:rPr>
              <a:t>col</a:t>
            </a:r>
            <a:r>
              <a:rPr b="1" i="0" lang="en-US" sz="1600" u="none" cap="none" strike="noStrike">
                <a:solidFill>
                  <a:srgbClr val="000000"/>
                </a:solidFill>
                <a:latin typeface="Arial"/>
                <a:ea typeface="Arial"/>
                <a:cs typeface="Arial"/>
                <a:sym typeface="Arial"/>
              </a:rPr>
              <a:t>"&gt;</a:t>
            </a:r>
            <a:endParaRPr b="1" i="0" sz="1600" u="none" cap="none" strike="noStrike">
              <a:solidFill>
                <a:srgbClr val="000000"/>
              </a:solidFill>
              <a:latin typeface="Arial"/>
              <a:ea typeface="Arial"/>
              <a:cs typeface="Arial"/>
              <a:sym typeface="Arial"/>
            </a:endParaRPr>
          </a:p>
          <a:p>
            <a:pPr indent="457200" lvl="0" marL="9144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Viena no trim kolonām </a:t>
            </a:r>
            <a:endParaRPr b="0" i="0" sz="1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&lt;/</a:t>
            </a:r>
            <a:r>
              <a:rPr b="1" i="0" lang="en-US" sz="1600" u="none" cap="none" strike="noStrike">
                <a:solidFill>
                  <a:schemeClr val="accent1"/>
                </a:solidFill>
                <a:latin typeface="Arial"/>
                <a:ea typeface="Arial"/>
                <a:cs typeface="Arial"/>
                <a:sym typeface="Arial"/>
              </a:rPr>
              <a:t>div</a:t>
            </a:r>
            <a:r>
              <a:rPr b="1" i="0" lang="en-US" sz="1600" u="none" cap="none" strike="noStrike">
                <a:solidFill>
                  <a:srgbClr val="000000"/>
                </a:solidFill>
                <a:latin typeface="Arial"/>
                <a:ea typeface="Arial"/>
                <a:cs typeface="Arial"/>
                <a:sym typeface="Arial"/>
              </a:rPr>
              <a:t>&gt; </a:t>
            </a:r>
            <a:endParaRPr b="1" i="0" sz="16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&lt;</a:t>
            </a:r>
            <a:r>
              <a:rPr b="1" i="0" lang="en-US" sz="1600" u="none" cap="none" strike="noStrike">
                <a:solidFill>
                  <a:schemeClr val="accent1"/>
                </a:solidFill>
                <a:latin typeface="Arial"/>
                <a:ea typeface="Arial"/>
                <a:cs typeface="Arial"/>
                <a:sym typeface="Arial"/>
              </a:rPr>
              <a:t>div</a:t>
            </a:r>
            <a:r>
              <a:rPr b="1" i="0" lang="en-US" sz="1600" u="none" cap="none" strike="noStrike">
                <a:solidFill>
                  <a:srgbClr val="000000"/>
                </a:solidFill>
                <a:latin typeface="Arial"/>
                <a:ea typeface="Arial"/>
                <a:cs typeface="Arial"/>
                <a:sym typeface="Arial"/>
              </a:rPr>
              <a:t> </a:t>
            </a:r>
            <a:r>
              <a:rPr b="1" i="0" lang="en-US" sz="1600" u="none" cap="none" strike="noStrike">
                <a:solidFill>
                  <a:srgbClr val="E69138"/>
                </a:solidFill>
                <a:latin typeface="Arial"/>
                <a:ea typeface="Arial"/>
                <a:cs typeface="Arial"/>
                <a:sym typeface="Arial"/>
              </a:rPr>
              <a:t>class</a:t>
            </a:r>
            <a:r>
              <a:rPr b="1" i="0" lang="en-US" sz="1600" u="none" cap="none" strike="noStrike">
                <a:solidFill>
                  <a:srgbClr val="000000"/>
                </a:solidFill>
                <a:latin typeface="Arial"/>
                <a:ea typeface="Arial"/>
                <a:cs typeface="Arial"/>
                <a:sym typeface="Arial"/>
              </a:rPr>
              <a:t>="</a:t>
            </a:r>
            <a:r>
              <a:rPr b="1" i="0" lang="en-US" sz="1600" u="none" cap="none" strike="noStrike">
                <a:solidFill>
                  <a:srgbClr val="6AA84F"/>
                </a:solidFill>
                <a:latin typeface="Arial"/>
                <a:ea typeface="Arial"/>
                <a:cs typeface="Arial"/>
                <a:sym typeface="Arial"/>
              </a:rPr>
              <a:t>col</a:t>
            </a:r>
            <a:r>
              <a:rPr b="1" i="0" lang="en-US" sz="1600" u="none" cap="none" strike="noStrike">
                <a:solidFill>
                  <a:srgbClr val="000000"/>
                </a:solidFill>
                <a:latin typeface="Arial"/>
                <a:ea typeface="Arial"/>
                <a:cs typeface="Arial"/>
                <a:sym typeface="Arial"/>
              </a:rPr>
              <a:t>"&gt;</a:t>
            </a:r>
            <a:endParaRPr b="1" i="0" sz="1600" u="none" cap="none" strike="noStrike">
              <a:solidFill>
                <a:srgbClr val="000000"/>
              </a:solidFill>
              <a:latin typeface="Arial"/>
              <a:ea typeface="Arial"/>
              <a:cs typeface="Arial"/>
              <a:sym typeface="Arial"/>
            </a:endParaRPr>
          </a:p>
          <a:p>
            <a:pPr indent="457200" lvl="0" marL="9144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 </a:t>
            </a:r>
            <a:r>
              <a:rPr b="0" i="0" lang="en-US" sz="1600" u="none" cap="none" strike="noStrike">
                <a:solidFill>
                  <a:srgbClr val="000000"/>
                </a:solidFill>
                <a:latin typeface="Arial"/>
                <a:ea typeface="Arial"/>
                <a:cs typeface="Arial"/>
                <a:sym typeface="Arial"/>
              </a:rPr>
              <a:t>Viena no trim kolonām </a:t>
            </a:r>
            <a:endParaRPr b="0" i="0" sz="16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&lt;/</a:t>
            </a:r>
            <a:r>
              <a:rPr b="1" i="0" lang="en-US" sz="1600" u="none" cap="none" strike="noStrike">
                <a:solidFill>
                  <a:schemeClr val="accent1"/>
                </a:solidFill>
                <a:latin typeface="Arial"/>
                <a:ea typeface="Arial"/>
                <a:cs typeface="Arial"/>
                <a:sym typeface="Arial"/>
              </a:rPr>
              <a:t>div</a:t>
            </a:r>
            <a:r>
              <a:rPr b="1" i="0" lang="en-US" sz="1600" u="none" cap="none" strike="noStrike">
                <a:solidFill>
                  <a:srgbClr val="000000"/>
                </a:solidFill>
                <a:latin typeface="Arial"/>
                <a:ea typeface="Arial"/>
                <a:cs typeface="Arial"/>
                <a:sym typeface="Arial"/>
              </a:rPr>
              <a:t>&gt; </a:t>
            </a:r>
            <a:endParaRPr b="1" i="0" sz="16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&lt;</a:t>
            </a:r>
            <a:r>
              <a:rPr b="1" i="0" lang="en-US" sz="1600" u="none" cap="none" strike="noStrike">
                <a:solidFill>
                  <a:schemeClr val="accent1"/>
                </a:solidFill>
                <a:latin typeface="Arial"/>
                <a:ea typeface="Arial"/>
                <a:cs typeface="Arial"/>
                <a:sym typeface="Arial"/>
              </a:rPr>
              <a:t>div</a:t>
            </a:r>
            <a:r>
              <a:rPr b="1" i="0" lang="en-US" sz="1600" u="none" cap="none" strike="noStrike">
                <a:solidFill>
                  <a:srgbClr val="000000"/>
                </a:solidFill>
                <a:latin typeface="Arial"/>
                <a:ea typeface="Arial"/>
                <a:cs typeface="Arial"/>
                <a:sym typeface="Arial"/>
              </a:rPr>
              <a:t> </a:t>
            </a:r>
            <a:r>
              <a:rPr b="1" i="0" lang="en-US" sz="1600" u="none" cap="none" strike="noStrike">
                <a:solidFill>
                  <a:srgbClr val="E69138"/>
                </a:solidFill>
                <a:latin typeface="Arial"/>
                <a:ea typeface="Arial"/>
                <a:cs typeface="Arial"/>
                <a:sym typeface="Arial"/>
              </a:rPr>
              <a:t>class</a:t>
            </a:r>
            <a:r>
              <a:rPr b="1" i="0" lang="en-US" sz="1600" u="none" cap="none" strike="noStrike">
                <a:solidFill>
                  <a:srgbClr val="000000"/>
                </a:solidFill>
                <a:latin typeface="Arial"/>
                <a:ea typeface="Arial"/>
                <a:cs typeface="Arial"/>
                <a:sym typeface="Arial"/>
              </a:rPr>
              <a:t>="</a:t>
            </a:r>
            <a:r>
              <a:rPr b="1" i="0" lang="en-US" sz="1600" u="none" cap="none" strike="noStrike">
                <a:solidFill>
                  <a:srgbClr val="6AA84F"/>
                </a:solidFill>
                <a:latin typeface="Arial"/>
                <a:ea typeface="Arial"/>
                <a:cs typeface="Arial"/>
                <a:sym typeface="Arial"/>
              </a:rPr>
              <a:t>col</a:t>
            </a:r>
            <a:r>
              <a:rPr b="1" i="0" lang="en-US" sz="1600" u="none" cap="none" strike="noStrike">
                <a:solidFill>
                  <a:srgbClr val="000000"/>
                </a:solidFill>
                <a:latin typeface="Arial"/>
                <a:ea typeface="Arial"/>
                <a:cs typeface="Arial"/>
                <a:sym typeface="Arial"/>
              </a:rPr>
              <a:t>"&gt; </a:t>
            </a:r>
            <a:endParaRPr b="1" i="0" sz="1600" u="none" cap="none" strike="noStrike">
              <a:solidFill>
                <a:srgbClr val="000000"/>
              </a:solidFill>
              <a:latin typeface="Arial"/>
              <a:ea typeface="Arial"/>
              <a:cs typeface="Arial"/>
              <a:sym typeface="Arial"/>
            </a:endParaRPr>
          </a:p>
          <a:p>
            <a:pPr indent="457200" lvl="0" marL="9144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Viena no trim kolonām </a:t>
            </a:r>
            <a:endParaRPr b="0" i="0" sz="16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&lt;/</a:t>
            </a:r>
            <a:r>
              <a:rPr b="1" i="0" lang="en-US" sz="1600" u="none" cap="none" strike="noStrike">
                <a:solidFill>
                  <a:schemeClr val="accent1"/>
                </a:solidFill>
                <a:latin typeface="Arial"/>
                <a:ea typeface="Arial"/>
                <a:cs typeface="Arial"/>
                <a:sym typeface="Arial"/>
              </a:rPr>
              <a:t>div</a:t>
            </a:r>
            <a:r>
              <a:rPr b="1" i="0" lang="en-US" sz="1600" u="none" cap="none" strike="noStrike">
                <a:solidFill>
                  <a:srgbClr val="000000"/>
                </a:solidFill>
                <a:latin typeface="Arial"/>
                <a:ea typeface="Arial"/>
                <a:cs typeface="Arial"/>
                <a:sym typeface="Arial"/>
              </a:rPr>
              <a:t>&gt; </a:t>
            </a:r>
            <a:endParaRPr b="1" i="0" sz="16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&lt;/</a:t>
            </a:r>
            <a:r>
              <a:rPr b="1" i="0" lang="en-US" sz="1600" u="none" cap="none" strike="noStrike">
                <a:solidFill>
                  <a:schemeClr val="accent1"/>
                </a:solidFill>
                <a:latin typeface="Arial"/>
                <a:ea typeface="Arial"/>
                <a:cs typeface="Arial"/>
                <a:sym typeface="Arial"/>
              </a:rPr>
              <a:t>div</a:t>
            </a:r>
            <a:r>
              <a:rPr b="1" i="0" lang="en-US" sz="1600" u="none" cap="none" strike="noStrike">
                <a:solidFill>
                  <a:srgbClr val="000000"/>
                </a:solidFill>
                <a:latin typeface="Arial"/>
                <a:ea typeface="Arial"/>
                <a:cs typeface="Arial"/>
                <a:sym typeface="Arial"/>
              </a:rPr>
              <a:t>&gt;</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&lt;/</a:t>
            </a:r>
            <a:r>
              <a:rPr b="1" i="0" lang="en-US" sz="1600" u="none" cap="none" strike="noStrike">
                <a:solidFill>
                  <a:schemeClr val="accent1"/>
                </a:solidFill>
                <a:latin typeface="Arial"/>
                <a:ea typeface="Arial"/>
                <a:cs typeface="Arial"/>
                <a:sym typeface="Arial"/>
              </a:rPr>
              <a:t>div</a:t>
            </a:r>
            <a:r>
              <a:rPr b="1" i="0" lang="en-US" sz="1600" u="none" cap="none" strike="noStrike">
                <a:solidFill>
                  <a:srgbClr val="000000"/>
                </a:solidFill>
                <a:latin typeface="Arial"/>
                <a:ea typeface="Arial"/>
                <a:cs typeface="Arial"/>
                <a:sym typeface="Arial"/>
              </a:rPr>
              <a:t>&gt;</a:t>
            </a:r>
            <a:endParaRPr b="1" i="0" sz="1600" u="none" cap="none" strike="noStrike">
              <a:solidFill>
                <a:srgbClr val="000000"/>
              </a:solidFill>
              <a:latin typeface="Arial"/>
              <a:ea typeface="Arial"/>
              <a:cs typeface="Arial"/>
              <a:sym typeface="Arial"/>
            </a:endParaRPr>
          </a:p>
        </p:txBody>
      </p:sp>
      <p:sp>
        <p:nvSpPr>
          <p:cNvPr id="176" name="Google Shape;176;g1224b016612_0_122"/>
          <p:cNvSpPr txBox="1"/>
          <p:nvPr/>
        </p:nvSpPr>
        <p:spPr>
          <a:xfrm>
            <a:off x="744550" y="1570050"/>
            <a:ext cx="6922500" cy="492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Konteineris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Lai izmantotu, piem., Bootstrap adaptīvo režģa risinājumu (kolonnām un rindām), nepieciešams konteineris jeb HTML elements ar </a:t>
            </a:r>
            <a:r>
              <a:rPr b="1" i="0" lang="en-US" sz="1500" u="none" cap="none" strike="noStrike">
                <a:solidFill>
                  <a:srgbClr val="6AA84F"/>
                </a:solidFill>
                <a:latin typeface="Montserrat"/>
                <a:ea typeface="Montserrat"/>
                <a:cs typeface="Montserrat"/>
                <a:sym typeface="Montserrat"/>
              </a:rPr>
              <a:t>.container</a:t>
            </a:r>
            <a:r>
              <a:rPr b="0" i="0" lang="en-US" sz="1500" u="none" cap="none" strike="noStrike">
                <a:solidFill>
                  <a:schemeClr val="dk1"/>
                </a:solidFill>
                <a:latin typeface="Montserrat"/>
                <a:ea typeface="Montserrat"/>
                <a:cs typeface="Montserrat"/>
                <a:sym typeface="Montserrat"/>
              </a:rPr>
              <a:t> klasi.</a:t>
            </a:r>
            <a:endParaRPr b="0" i="0" sz="14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Rinda</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Lai mājaslapas noformējumu un kolonnas grupētu rindās, nepieciešams izmantot klasi </a:t>
            </a:r>
            <a:r>
              <a:rPr b="1" i="0" lang="en-US" sz="1500" u="none" cap="none" strike="noStrike">
                <a:solidFill>
                  <a:srgbClr val="6AA84F"/>
                </a:solidFill>
                <a:latin typeface="Montserrat"/>
                <a:ea typeface="Montserrat"/>
                <a:cs typeface="Montserrat"/>
                <a:sym typeface="Montserrat"/>
              </a:rPr>
              <a:t>.row</a:t>
            </a:r>
            <a:r>
              <a:rPr b="0" i="0" lang="en-US" sz="1500" u="none" cap="none" strike="noStrike">
                <a:solidFill>
                  <a:schemeClr val="dk1"/>
                </a:solidFill>
                <a:latin typeface="Montserrat"/>
                <a:ea typeface="Montserrat"/>
                <a:cs typeface="Montserrat"/>
                <a:sym typeface="Montserrat"/>
              </a:rPr>
              <a:t>.</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Kolonna</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Bootstrap izmanto 12 kolonnu sistēmu. Izmantojot kādu kolonnas klasēm, iespējams norādīt elementa platumu dažādos lūzuma punktos </a:t>
            </a:r>
            <a:r>
              <a:rPr b="1" i="0" lang="en-US" sz="1500" u="none" cap="none" strike="noStrike">
                <a:solidFill>
                  <a:srgbClr val="6AA84F"/>
                </a:solidFill>
                <a:latin typeface="Montserrat"/>
                <a:ea typeface="Montserrat"/>
                <a:cs typeface="Montserrat"/>
                <a:sym typeface="Montserrat"/>
              </a:rPr>
              <a:t>.col-*-**</a:t>
            </a:r>
            <a:br>
              <a:rPr b="0" i="0" lang="en-US" sz="1500" u="none" cap="none" strike="noStrike">
                <a:solidFill>
                  <a:schemeClr val="dk1"/>
                </a:solidFill>
                <a:latin typeface="Montserrat"/>
                <a:ea typeface="Montserrat"/>
                <a:cs typeface="Montserrat"/>
                <a:sym typeface="Montserrat"/>
              </a:rPr>
            </a:br>
            <a:r>
              <a:rPr b="0" i="0" lang="en-US" sz="1500" u="none" cap="none" strike="noStrike">
                <a:solidFill>
                  <a:schemeClr val="dk1"/>
                </a:solidFill>
                <a:latin typeface="Montserrat"/>
                <a:ea typeface="Montserrat"/>
                <a:cs typeface="Montserrat"/>
                <a:sym typeface="Montserrat"/>
              </a:rPr>
              <a:t>Dotajā piemērā tiek izveidotas trīs vienāda platuma kolonnas, pielāgojot klases nosaukumu ir iespējams mainīt tās platumu un lūzuma punktus (breakpoints).</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6AA84F"/>
                </a:solidFill>
                <a:latin typeface="Arial"/>
                <a:ea typeface="Arial"/>
                <a:cs typeface="Arial"/>
                <a:sym typeface="Arial"/>
              </a:rPr>
              <a:t>* </a:t>
            </a:r>
            <a:r>
              <a:rPr b="0" i="0" lang="en-US" sz="1500" u="none" cap="none" strike="noStrike">
                <a:solidFill>
                  <a:schemeClr val="dk1"/>
                </a:solidFill>
                <a:latin typeface="Montserrat"/>
                <a:ea typeface="Montserrat"/>
                <a:cs typeface="Montserrat"/>
                <a:sym typeface="Montserrat"/>
              </a:rPr>
              <a:t>-  norāda kolonnas lūzuma punktu</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6AA84F"/>
                </a:solidFill>
                <a:latin typeface="Arial"/>
                <a:ea typeface="Arial"/>
                <a:cs typeface="Arial"/>
                <a:sym typeface="Arial"/>
              </a:rPr>
              <a:t>** </a:t>
            </a:r>
            <a:r>
              <a:rPr b="0" i="0" lang="en-US" sz="1500" u="none" cap="none" strike="noStrike">
                <a:solidFill>
                  <a:schemeClr val="dk1"/>
                </a:solidFill>
                <a:latin typeface="Montserrat"/>
                <a:ea typeface="Montserrat"/>
                <a:cs typeface="Montserrat"/>
                <a:sym typeface="Montserrat"/>
              </a:rPr>
              <a:t>- norāda cik kolonnu platums piemitīs elementam  no 1 līdz 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6AA84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g1224b016612_0_109"/>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82" name="Google Shape;182;g1224b016612_0_109"/>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3" name="Google Shape;183;g1224b016612_0_109"/>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2767" u="none" cap="none" strike="noStrike">
                <a:solidFill>
                  <a:srgbClr val="297DC1"/>
                </a:solidFill>
                <a:latin typeface="Montserrat SemiBold"/>
                <a:ea typeface="Montserrat SemiBold"/>
                <a:cs typeface="Montserrat SemiBold"/>
                <a:sym typeface="Montserrat SemiBold"/>
              </a:rPr>
              <a:t>Bootstrap kolonnas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84" name="Google Shape;184;g1224b016612_0_109"/>
          <p:cNvSpPr txBox="1"/>
          <p:nvPr/>
        </p:nvSpPr>
        <p:spPr>
          <a:xfrm>
            <a:off x="743975" y="1797050"/>
            <a:ext cx="85929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Kolonu platumu pielāgojam ar numberāciju klases nosaukuma beigās no 1 līdz 12.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Lūzumpunktiem norādam vienu no 6 Bootstrap piedāvātajiem.</a:t>
            </a:r>
            <a:br>
              <a:rPr b="0" i="0" lang="en-US" sz="1500" u="none" cap="none" strike="noStrike">
                <a:solidFill>
                  <a:schemeClr val="dk1"/>
                </a:solidFill>
                <a:latin typeface="Montserrat"/>
                <a:ea typeface="Montserrat"/>
                <a:cs typeface="Montserrat"/>
                <a:sym typeface="Montserrat"/>
              </a:rPr>
            </a:br>
            <a:endParaRPr b="0" i="0" sz="1500" u="none" cap="none" strike="noStrike">
              <a:solidFill>
                <a:schemeClr val="dk1"/>
              </a:solidFill>
              <a:latin typeface="Montserrat"/>
              <a:ea typeface="Montserrat"/>
              <a:cs typeface="Montserrat"/>
              <a:sym typeface="Montserrat"/>
            </a:endParaRPr>
          </a:p>
        </p:txBody>
      </p:sp>
      <p:pic>
        <p:nvPicPr>
          <p:cNvPr id="185" name="Google Shape;185;g1224b016612_0_109"/>
          <p:cNvPicPr preferRelativeResize="0"/>
          <p:nvPr/>
        </p:nvPicPr>
        <p:blipFill rotWithShape="1">
          <a:blip r:embed="rId4">
            <a:alphaModFix/>
          </a:blip>
          <a:srcRect b="-2537" l="0" r="0" t="22505"/>
          <a:stretch/>
        </p:blipFill>
        <p:spPr>
          <a:xfrm>
            <a:off x="3409875" y="2815825"/>
            <a:ext cx="8592900" cy="2257934"/>
          </a:xfrm>
          <a:prstGeom prst="rect">
            <a:avLst/>
          </a:prstGeom>
          <a:noFill/>
          <a:ln>
            <a:noFill/>
          </a:ln>
        </p:spPr>
      </p:pic>
      <p:graphicFrame>
        <p:nvGraphicFramePr>
          <p:cNvPr id="186" name="Google Shape;186;g1224b016612_0_109"/>
          <p:cNvGraphicFramePr/>
          <p:nvPr/>
        </p:nvGraphicFramePr>
        <p:xfrm>
          <a:off x="744550" y="2846513"/>
          <a:ext cx="3000000" cy="3000000"/>
        </p:xfrm>
        <a:graphic>
          <a:graphicData uri="http://schemas.openxmlformats.org/drawingml/2006/table">
            <a:tbl>
              <a:tblPr>
                <a:noFill/>
                <a:tableStyleId>{CB483395-A580-4CCD-9AE8-C34B896386DA}</a:tableStyleId>
              </a:tblPr>
              <a:tblGrid>
                <a:gridCol w="1224200"/>
                <a:gridCol w="1066000"/>
              </a:tblGrid>
              <a:tr h="3810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6AA84F"/>
                          </a:solidFill>
                          <a:latin typeface="Montserrat"/>
                          <a:ea typeface="Montserrat"/>
                          <a:cs typeface="Montserrat"/>
                          <a:sym typeface="Montserrat"/>
                        </a:rPr>
                        <a:t>.col-</a:t>
                      </a:r>
                      <a:r>
                        <a:rPr b="1" lang="en-US" sz="1500" u="none" cap="none" strike="noStrike">
                          <a:solidFill>
                            <a:srgbClr val="6AA84F"/>
                          </a:solidFill>
                          <a:latin typeface="Montserrat"/>
                          <a:ea typeface="Montserrat"/>
                          <a:cs typeface="Montserrat"/>
                          <a:sym typeface="Montserrat"/>
                        </a:rPr>
                        <a:t>sm</a:t>
                      </a:r>
                      <a:r>
                        <a:rPr lang="en-US" sz="1500" u="none" cap="none" strike="noStrike">
                          <a:solidFill>
                            <a:srgbClr val="6AA84F"/>
                          </a:solidFill>
                          <a:latin typeface="Montserrat"/>
                          <a:ea typeface="Montserrat"/>
                          <a:cs typeface="Montserrat"/>
                          <a:sym typeface="Montserrat"/>
                        </a:rPr>
                        <a:t>-*</a:t>
                      </a:r>
                      <a:endParaRPr sz="1500" u="none" cap="none" strike="noStrike">
                        <a:solidFill>
                          <a:srgbClr val="6AA84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 576px</a:t>
                      </a:r>
                      <a:endParaRPr sz="1500" u="none" cap="none" strike="noStrike">
                        <a:solidFill>
                          <a:schemeClr val="dk1"/>
                        </a:solidFill>
                        <a:latin typeface="Montserrat"/>
                        <a:ea typeface="Montserrat"/>
                        <a:cs typeface="Montserrat"/>
                        <a:sym typeface="Montserrat"/>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6AA84F"/>
                          </a:solidFill>
                          <a:latin typeface="Montserrat"/>
                          <a:ea typeface="Montserrat"/>
                          <a:cs typeface="Montserrat"/>
                          <a:sym typeface="Montserrat"/>
                        </a:rPr>
                        <a:t>.col-</a:t>
                      </a:r>
                      <a:r>
                        <a:rPr b="1" lang="en-US" sz="1500" u="none" cap="none" strike="noStrike">
                          <a:solidFill>
                            <a:srgbClr val="6AA84F"/>
                          </a:solidFill>
                          <a:latin typeface="Montserrat"/>
                          <a:ea typeface="Montserrat"/>
                          <a:cs typeface="Montserrat"/>
                          <a:sym typeface="Montserrat"/>
                        </a:rPr>
                        <a:t>md</a:t>
                      </a:r>
                      <a:r>
                        <a:rPr lang="en-US" sz="1500" u="none" cap="none" strike="noStrike">
                          <a:solidFill>
                            <a:srgbClr val="6AA84F"/>
                          </a:solidFill>
                          <a:latin typeface="Montserrat"/>
                          <a:ea typeface="Montserrat"/>
                          <a:cs typeface="Montserrat"/>
                          <a:sym typeface="Montserrat"/>
                        </a:rPr>
                        <a:t>-*</a:t>
                      </a:r>
                      <a:endParaRPr sz="1500" u="none" cap="none" strike="noStrike">
                        <a:solidFill>
                          <a:srgbClr val="6AA84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 768px</a:t>
                      </a:r>
                      <a:endParaRPr sz="1500" u="none" cap="none" strike="noStrike">
                        <a:solidFill>
                          <a:schemeClr val="dk1"/>
                        </a:solidFill>
                        <a:latin typeface="Montserrat"/>
                        <a:ea typeface="Montserrat"/>
                        <a:cs typeface="Montserrat"/>
                        <a:sym typeface="Montserrat"/>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6AA84F"/>
                          </a:solidFill>
                          <a:latin typeface="Montserrat"/>
                          <a:ea typeface="Montserrat"/>
                          <a:cs typeface="Montserrat"/>
                          <a:sym typeface="Montserrat"/>
                        </a:rPr>
                        <a:t>.col-</a:t>
                      </a:r>
                      <a:r>
                        <a:rPr b="1" lang="en-US" sz="1500" u="none" cap="none" strike="noStrike">
                          <a:solidFill>
                            <a:srgbClr val="6AA84F"/>
                          </a:solidFill>
                          <a:latin typeface="Montserrat"/>
                          <a:ea typeface="Montserrat"/>
                          <a:cs typeface="Montserrat"/>
                          <a:sym typeface="Montserrat"/>
                        </a:rPr>
                        <a:t>lg</a:t>
                      </a:r>
                      <a:r>
                        <a:rPr lang="en-US" sz="1500" u="none" cap="none" strike="noStrike">
                          <a:solidFill>
                            <a:srgbClr val="6AA84F"/>
                          </a:solidFill>
                          <a:latin typeface="Montserrat"/>
                          <a:ea typeface="Montserrat"/>
                          <a:cs typeface="Montserrat"/>
                          <a:sym typeface="Montserrat"/>
                        </a:rPr>
                        <a:t>-*</a:t>
                      </a:r>
                      <a:endParaRPr sz="1500" u="none" cap="none" strike="noStrike">
                        <a:solidFill>
                          <a:srgbClr val="6AA84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 992px</a:t>
                      </a:r>
                      <a:endParaRPr sz="1500" u="none" cap="none" strike="noStrike">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6AA84F"/>
                          </a:solidFill>
                          <a:latin typeface="Montserrat"/>
                          <a:ea typeface="Montserrat"/>
                          <a:cs typeface="Montserrat"/>
                          <a:sym typeface="Montserrat"/>
                        </a:rPr>
                        <a:t>.col-</a:t>
                      </a:r>
                      <a:r>
                        <a:rPr b="1" lang="en-US" sz="1500" u="none" cap="none" strike="noStrike">
                          <a:solidFill>
                            <a:srgbClr val="6AA84F"/>
                          </a:solidFill>
                          <a:latin typeface="Montserrat"/>
                          <a:ea typeface="Montserrat"/>
                          <a:cs typeface="Montserrat"/>
                          <a:sym typeface="Montserrat"/>
                        </a:rPr>
                        <a:t>xl</a:t>
                      </a:r>
                      <a:r>
                        <a:rPr lang="en-US" sz="1500" u="none" cap="none" strike="noStrike">
                          <a:solidFill>
                            <a:srgbClr val="6AA84F"/>
                          </a:solidFill>
                          <a:latin typeface="Montserrat"/>
                          <a:ea typeface="Montserrat"/>
                          <a:cs typeface="Montserrat"/>
                          <a:sym typeface="Montserrat"/>
                        </a:rPr>
                        <a:t>-*</a:t>
                      </a:r>
                      <a:endParaRPr sz="1500" u="none" cap="none" strike="noStrike">
                        <a:solidFill>
                          <a:srgbClr val="6AA84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 1200px</a:t>
                      </a:r>
                      <a:endParaRPr sz="1500" u="none" cap="none" strike="noStrike">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6AA84F"/>
                          </a:solidFill>
                          <a:latin typeface="Montserrat"/>
                          <a:ea typeface="Montserrat"/>
                          <a:cs typeface="Montserrat"/>
                          <a:sym typeface="Montserrat"/>
                        </a:rPr>
                        <a:t>.col-</a:t>
                      </a:r>
                      <a:r>
                        <a:rPr b="1" lang="en-US" sz="1500" u="none" cap="none" strike="noStrike">
                          <a:solidFill>
                            <a:srgbClr val="6AA84F"/>
                          </a:solidFill>
                          <a:latin typeface="Montserrat"/>
                          <a:ea typeface="Montserrat"/>
                          <a:cs typeface="Montserrat"/>
                          <a:sym typeface="Montserrat"/>
                        </a:rPr>
                        <a:t>xxl</a:t>
                      </a:r>
                      <a:r>
                        <a:rPr lang="en-US" sz="1500" u="none" cap="none" strike="noStrike">
                          <a:solidFill>
                            <a:srgbClr val="6AA84F"/>
                          </a:solidFill>
                          <a:latin typeface="Montserrat"/>
                          <a:ea typeface="Montserrat"/>
                          <a:cs typeface="Montserrat"/>
                          <a:sym typeface="Montserrat"/>
                        </a:rPr>
                        <a:t>-*</a:t>
                      </a:r>
                      <a:endParaRPr sz="1500" u="none" cap="none" strike="noStrike">
                        <a:solidFill>
                          <a:srgbClr val="6AA84F"/>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 1400px</a:t>
                      </a:r>
                      <a:endParaRPr sz="1500" u="none" cap="none" strike="noStrike">
                        <a:solidFill>
                          <a:schemeClr val="dk1"/>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g1224b016612_0_136"/>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92" name="Google Shape;192;g1224b016612_0_136"/>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3" name="Google Shape;193;g1224b016612_0_136"/>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2767" u="none" cap="none" strike="noStrike">
                <a:solidFill>
                  <a:srgbClr val="297DC1"/>
                </a:solidFill>
                <a:latin typeface="Montserrat SemiBold"/>
                <a:ea typeface="Montserrat SemiBold"/>
                <a:cs typeface="Montserrat SemiBold"/>
                <a:sym typeface="Montserrat SemiBold"/>
              </a:rPr>
              <a:t>Bootstrap konteineri</a:t>
            </a:r>
            <a:endParaRPr b="0" i="0" sz="2767" u="none" cap="none" strike="noStrike">
              <a:solidFill>
                <a:srgbClr val="297DC1"/>
              </a:solidFill>
              <a:latin typeface="Montserrat SemiBold"/>
              <a:ea typeface="Montserrat SemiBold"/>
              <a:cs typeface="Montserrat SemiBold"/>
              <a:sym typeface="Montserrat SemiBold"/>
            </a:endParaRPr>
          </a:p>
        </p:txBody>
      </p:sp>
      <p:pic>
        <p:nvPicPr>
          <p:cNvPr id="194" name="Google Shape;194;g1224b016612_0_136"/>
          <p:cNvPicPr preferRelativeResize="0"/>
          <p:nvPr/>
        </p:nvPicPr>
        <p:blipFill rotWithShape="1">
          <a:blip r:embed="rId4">
            <a:alphaModFix/>
          </a:blip>
          <a:srcRect b="0" l="0" r="0" t="0"/>
          <a:stretch/>
        </p:blipFill>
        <p:spPr>
          <a:xfrm>
            <a:off x="743963" y="2642388"/>
            <a:ext cx="10087516" cy="2979955"/>
          </a:xfrm>
          <a:prstGeom prst="rect">
            <a:avLst/>
          </a:prstGeom>
          <a:noFill/>
          <a:ln>
            <a:noFill/>
          </a:ln>
        </p:spPr>
      </p:pic>
      <p:sp>
        <p:nvSpPr>
          <p:cNvPr id="195" name="Google Shape;195;g1224b016612_0_136"/>
          <p:cNvSpPr txBox="1"/>
          <p:nvPr/>
        </p:nvSpPr>
        <p:spPr>
          <a:xfrm>
            <a:off x="743975" y="1797050"/>
            <a:ext cx="8592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Arī pielāgojot konteinera klasi ir iepsējams iegūt atšķirīgu režģa platumu un uzvedību dažādiem ekrāna platumiem, līdzīgi kā ar kolonnu klašu nosaukumu.</a:t>
            </a:r>
            <a:endParaRPr b="0" i="0" sz="15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g1224b016612_0_146"/>
          <p:cNvSpPr txBox="1"/>
          <p:nvPr>
            <p:ph idx="11" type="ftr"/>
          </p:nvPr>
        </p:nvSpPr>
        <p:spPr>
          <a:xfrm>
            <a:off x="7612539"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01" name="Google Shape;201;g1224b016612_0_146"/>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2" name="Google Shape;202;g1224b016612_0_146"/>
          <p:cNvSpPr txBox="1"/>
          <p:nvPr/>
        </p:nvSpPr>
        <p:spPr>
          <a:xfrm>
            <a:off x="6574451" y="3229650"/>
            <a:ext cx="52449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3200" u="none" cap="none" strike="noStrike">
                <a:solidFill>
                  <a:schemeClr val="accent1"/>
                </a:solidFill>
                <a:latin typeface="Montserrat SemiBold"/>
                <a:ea typeface="Montserrat SemiBold"/>
                <a:cs typeface="Montserrat SemiBold"/>
                <a:sym typeface="Montserrat SemiBold"/>
              </a:rPr>
              <a:t>Adaptīvie attēli</a:t>
            </a:r>
            <a:endParaRPr b="0" i="0" sz="3200" u="none" cap="none" strike="noStrike">
              <a:solidFill>
                <a:schemeClr val="accent1"/>
              </a:solidFill>
              <a:latin typeface="Montserrat SemiBold"/>
              <a:ea typeface="Montserrat SemiBold"/>
              <a:cs typeface="Montserrat SemiBold"/>
              <a:sym typeface="Montserrat SemiBold"/>
            </a:endParaRPr>
          </a:p>
        </p:txBody>
      </p:sp>
      <p:pic>
        <p:nvPicPr>
          <p:cNvPr id="203" name="Google Shape;203;g1224b016612_0_146"/>
          <p:cNvPicPr preferRelativeResize="0"/>
          <p:nvPr/>
        </p:nvPicPr>
        <p:blipFill rotWithShape="1">
          <a:blip r:embed="rId4">
            <a:alphaModFix/>
          </a:blip>
          <a:srcRect b="13050" l="0" r="0" t="0"/>
          <a:stretch/>
        </p:blipFill>
        <p:spPr>
          <a:xfrm>
            <a:off x="9040600" y="0"/>
            <a:ext cx="3136075" cy="1078100"/>
          </a:xfrm>
          <a:prstGeom prst="rect">
            <a:avLst/>
          </a:prstGeom>
          <a:noFill/>
          <a:ln>
            <a:noFill/>
          </a:ln>
        </p:spPr>
      </p:pic>
      <p:pic>
        <p:nvPicPr>
          <p:cNvPr id="204" name="Google Shape;204;g1224b016612_0_146"/>
          <p:cNvPicPr preferRelativeResize="0"/>
          <p:nvPr/>
        </p:nvPicPr>
        <p:blipFill rotWithShape="1">
          <a:blip r:embed="rId5">
            <a:alphaModFix/>
          </a:blip>
          <a:srcRect b="0" l="0" r="0" t="0"/>
          <a:stretch/>
        </p:blipFill>
        <p:spPr>
          <a:xfrm>
            <a:off x="1371600" y="2346912"/>
            <a:ext cx="2492675" cy="2492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g1224b016612_0_76"/>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10" name="Google Shape;210;g1224b016612_0_76"/>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1" name="Google Shape;211;g1224b016612_0_76"/>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2767" u="none" cap="none" strike="noStrike">
                <a:solidFill>
                  <a:srgbClr val="297DC1"/>
                </a:solidFill>
                <a:latin typeface="Montserrat SemiBold"/>
                <a:ea typeface="Montserrat SemiBold"/>
                <a:cs typeface="Montserrat SemiBold"/>
                <a:sym typeface="Montserrat SemiBold"/>
              </a:rPr>
              <a:t>CSS pikselis un ierīces pikselis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212" name="Google Shape;212;g1224b016612_0_76"/>
          <p:cNvSpPr txBox="1"/>
          <p:nvPr/>
        </p:nvSpPr>
        <p:spPr>
          <a:xfrm>
            <a:off x="744550" y="1797050"/>
            <a:ext cx="64485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Līdz ar augstas izšķirtspējas ekrāniem, CSS vērtība 1px var atbilst virākiem fiziskajiem ierīces ekrāna pikseļiem. Piem.,:</a:t>
            </a:r>
            <a:br>
              <a:rPr b="0" i="0" lang="en-US" sz="1500" u="none" cap="none" strike="noStrike">
                <a:solidFill>
                  <a:schemeClr val="dk1"/>
                </a:solidFill>
                <a:latin typeface="Montserrat"/>
                <a:ea typeface="Montserrat"/>
                <a:cs typeface="Montserrat"/>
                <a:sym typeface="Montserrat"/>
              </a:rPr>
            </a:b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iPhone 11</a:t>
            </a:r>
            <a:r>
              <a:rPr b="0" i="0" lang="en-US" sz="1500" u="none" cap="none" strike="noStrike">
                <a:solidFill>
                  <a:schemeClr val="dk1"/>
                </a:solidFill>
                <a:latin typeface="Montserrat"/>
                <a:ea typeface="Montserrat"/>
                <a:cs typeface="Montserrat"/>
                <a:sym typeface="Montserrat"/>
              </a:rPr>
              <a:t>, katram CSS pikselim atbilst 4 ekrāna pikseļi</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Phone 11 Pro</a:t>
            </a:r>
            <a:r>
              <a:rPr b="0" i="0" lang="en-US" sz="1500" u="none" cap="none" strike="noStrike">
                <a:solidFill>
                  <a:schemeClr val="dk1"/>
                </a:solidFill>
                <a:latin typeface="Montserrat"/>
                <a:ea typeface="Montserrat"/>
                <a:cs typeface="Montserrat"/>
                <a:sym typeface="Montserrat"/>
              </a:rPr>
              <a:t>, katram CSS pikselim atbilst 4 ekrāna pikseļi</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Samsung Galaxy S10</a:t>
            </a:r>
            <a:r>
              <a:rPr b="0" i="0" lang="en-US" sz="1500" u="none" cap="none" strike="noStrike">
                <a:solidFill>
                  <a:schemeClr val="dk1"/>
                </a:solidFill>
                <a:latin typeface="Montserrat"/>
                <a:ea typeface="Montserrat"/>
                <a:cs typeface="Montserrat"/>
                <a:sym typeface="Montserrat"/>
              </a:rPr>
              <a:t>, katram CSS pikselim atbilst 4 ekrāna pikseļi</a:t>
            </a:r>
            <a:endParaRPr b="0" i="0" sz="1500" u="none" cap="none" strike="noStrike">
              <a:solidFill>
                <a:schemeClr val="dk1"/>
              </a:solidFill>
              <a:latin typeface="Montserrat"/>
              <a:ea typeface="Montserrat"/>
              <a:cs typeface="Montserrat"/>
              <a:sym typeface="Montserrat"/>
            </a:endParaRPr>
          </a:p>
        </p:txBody>
      </p:sp>
      <p:pic>
        <p:nvPicPr>
          <p:cNvPr id="213" name="Google Shape;213;g1224b016612_0_76"/>
          <p:cNvPicPr preferRelativeResize="0"/>
          <p:nvPr/>
        </p:nvPicPr>
        <p:blipFill rotWithShape="1">
          <a:blip r:embed="rId4">
            <a:alphaModFix/>
          </a:blip>
          <a:srcRect b="0" l="0" r="0" t="33132"/>
          <a:stretch/>
        </p:blipFill>
        <p:spPr>
          <a:xfrm>
            <a:off x="2871775" y="4118675"/>
            <a:ext cx="6448425" cy="2069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g1224b016612_0_162"/>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19" name="Google Shape;219;g1224b016612_0_162"/>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0" name="Google Shape;220;g1224b016612_0_162"/>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2767" u="none" cap="none" strike="noStrike">
                <a:solidFill>
                  <a:srgbClr val="297DC1"/>
                </a:solidFill>
                <a:latin typeface="Montserrat SemiBold"/>
                <a:ea typeface="Montserrat SemiBold"/>
                <a:cs typeface="Montserrat SemiBold"/>
                <a:sym typeface="Montserrat SemiBold"/>
              </a:rPr>
              <a:t>Ekrāna izšķirtspējai pielāgoti attēli</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221" name="Google Shape;221;g1224b016612_0_162"/>
          <p:cNvSpPr txBox="1"/>
          <p:nvPr/>
        </p:nvSpPr>
        <p:spPr>
          <a:xfrm>
            <a:off x="744550" y="1797050"/>
            <a:ext cx="9466200" cy="318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Izmantojot CSS nosacījumus, lūzuma punktus un dažādus HTML elementus vai atribūtus, iespējams ielādēt ekrāna izšķirstpējai atbilstošu attēlu. Piemēram, lai ielādētu lielākas izšķirtspējas attēlu Retina ekrāniem, varam to panākt ar HTML vai CSS:</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CSS</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.selector </a:t>
            </a:r>
            <a:r>
              <a:rPr b="1" i="0" lang="en-US" sz="1500" u="none" cap="none" strike="noStrike">
                <a:solidFill>
                  <a:srgbClr val="737373"/>
                </a:solidFill>
                <a:latin typeface="Montserrat"/>
                <a:ea typeface="Montserrat"/>
                <a:cs typeface="Montserrat"/>
                <a:sym typeface="Montserrat"/>
              </a:rPr>
              <a:t>{</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background:</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A64D79"/>
                </a:solidFill>
                <a:latin typeface="Montserrat"/>
                <a:ea typeface="Montserrat"/>
                <a:cs typeface="Montserrat"/>
                <a:sym typeface="Montserrat"/>
              </a:rPr>
              <a:t>url(</a:t>
            </a:r>
            <a:r>
              <a:rPr b="1" i="0" lang="en-US" sz="1500" u="none" cap="none" strike="noStrike">
                <a:solidFill>
                  <a:srgbClr val="6AA84F"/>
                </a:solidFill>
                <a:latin typeface="Montserrat"/>
                <a:ea typeface="Montserrat"/>
                <a:cs typeface="Montserrat"/>
                <a:sym typeface="Montserrat"/>
              </a:rPr>
              <a:t>../path_to_png/image.png</a:t>
            </a:r>
            <a:r>
              <a:rPr b="1" i="0" lang="en-US" sz="1500" u="none" cap="none" strike="noStrike">
                <a:solidFill>
                  <a:srgbClr val="A64D79"/>
                </a:solidFill>
                <a:latin typeface="Montserrat"/>
                <a:ea typeface="Montserrat"/>
                <a:cs typeface="Montserrat"/>
                <a:sym typeface="Montserrat"/>
              </a:rPr>
              <a:t>)</a:t>
            </a:r>
            <a:r>
              <a:rPr b="1" i="0" lang="en-US" sz="1500" u="none" cap="none" strike="noStrike">
                <a:solidFill>
                  <a:srgbClr val="6AA84F"/>
                </a:solidFill>
                <a:latin typeface="Montserrat"/>
                <a:ea typeface="Montserrat"/>
                <a:cs typeface="Montserrat"/>
                <a:sym typeface="Montserrat"/>
              </a:rPr>
              <a:t>;</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737373"/>
                </a:solidFill>
                <a:latin typeface="Montserrat"/>
                <a:ea typeface="Montserrat"/>
                <a:cs typeface="Montserrat"/>
                <a:sym typeface="Montserrat"/>
              </a:rPr>
              <a:t>}</a:t>
            </a:r>
            <a:endParaRPr b="1" i="0" sz="1500" u="none" cap="none" strike="noStrike">
              <a:solidFill>
                <a:srgbClr val="73737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@media</a:t>
            </a:r>
            <a:r>
              <a:rPr b="1" i="0" lang="en-US" sz="1500" u="none" cap="none" strike="noStrike">
                <a:solidFill>
                  <a:srgbClr val="737373"/>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-webkit-min-device-pixel-ratio:</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2</a:t>
            </a:r>
            <a:r>
              <a:rPr b="1" i="0" lang="en-US" sz="1500" u="none" cap="none" strike="noStrike">
                <a:solidFill>
                  <a:srgbClr val="737373"/>
                </a:solidFill>
                <a:latin typeface="Montserrat"/>
                <a:ea typeface="Montserrat"/>
                <a:cs typeface="Montserrat"/>
                <a:sym typeface="Montserrat"/>
              </a:rPr>
              <a:t>) {</a:t>
            </a:r>
            <a:endParaRPr b="1" i="0" sz="1500" u="none" cap="none" strike="noStrike">
              <a:solidFill>
                <a:srgbClr val="737373"/>
              </a:solidFill>
              <a:latin typeface="Montserrat"/>
              <a:ea typeface="Montserrat"/>
              <a:cs typeface="Montserrat"/>
              <a:sym typeface="Montserrat"/>
            </a:endParaRPr>
          </a:p>
          <a:p>
            <a:pPr indent="45720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 .selector</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737373"/>
                </a:solidFill>
                <a:latin typeface="Montserrat"/>
                <a:ea typeface="Montserrat"/>
                <a:cs typeface="Montserrat"/>
                <a:sym typeface="Montserrat"/>
              </a:rPr>
              <a:t>{</a:t>
            </a:r>
            <a:r>
              <a:rPr b="1" i="0" lang="en-US" sz="1500" u="none" cap="none" strike="noStrike">
                <a:solidFill>
                  <a:srgbClr val="E69138"/>
                </a:solidFill>
                <a:latin typeface="Montserrat"/>
                <a:ea typeface="Montserrat"/>
                <a:cs typeface="Montserrat"/>
                <a:sym typeface="Montserrat"/>
              </a:rPr>
              <a:t> background-image:</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A64D79"/>
                </a:solidFill>
                <a:latin typeface="Montserrat"/>
                <a:ea typeface="Montserrat"/>
                <a:cs typeface="Montserrat"/>
                <a:sym typeface="Montserrat"/>
              </a:rPr>
              <a:t>url(</a:t>
            </a:r>
            <a:r>
              <a:rPr b="1" i="0" lang="en-US" sz="1500" u="none" cap="none" strike="noStrike">
                <a:solidFill>
                  <a:srgbClr val="6AA84F"/>
                </a:solidFill>
                <a:latin typeface="Montserrat"/>
                <a:ea typeface="Montserrat"/>
                <a:cs typeface="Montserrat"/>
                <a:sym typeface="Montserrat"/>
              </a:rPr>
              <a:t>../path_to_png/image@2x.png</a:t>
            </a:r>
            <a:r>
              <a:rPr b="1" i="0" lang="en-US" sz="1500" u="none" cap="none" strike="noStrike">
                <a:solidFill>
                  <a:srgbClr val="A64D79"/>
                </a:solidFill>
                <a:latin typeface="Montserrat"/>
                <a:ea typeface="Montserrat"/>
                <a:cs typeface="Montserrat"/>
                <a:sym typeface="Montserrat"/>
              </a:rPr>
              <a:t>)</a:t>
            </a:r>
            <a:r>
              <a:rPr b="1" i="0" lang="en-US" sz="1500" u="none" cap="none" strike="noStrike">
                <a:solidFill>
                  <a:srgbClr val="6AA84F"/>
                </a:solidFill>
                <a:latin typeface="Montserrat"/>
                <a:ea typeface="Montserrat"/>
                <a:cs typeface="Montserrat"/>
                <a:sym typeface="Montserrat"/>
              </a:rPr>
              <a:t>;</a:t>
            </a:r>
            <a:r>
              <a:rPr b="1" i="0" lang="en-US" sz="1500" u="none" cap="none" strike="noStrike">
                <a:solidFill>
                  <a:srgbClr val="737373"/>
                </a:solidFill>
                <a:latin typeface="Montserrat"/>
                <a:ea typeface="Montserrat"/>
                <a:cs typeface="Montserrat"/>
                <a:sym typeface="Montserrat"/>
              </a:rPr>
              <a:t> }</a:t>
            </a:r>
            <a:endParaRPr b="1" i="0" sz="1500" u="none" cap="none" strike="noStrike">
              <a:solidFill>
                <a:srgbClr val="73737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737373"/>
                </a:solidFill>
                <a:latin typeface="Montserrat"/>
                <a:ea typeface="Montserrat"/>
                <a:cs typeface="Montserrat"/>
                <a:sym typeface="Montserrat"/>
              </a:rPr>
              <a:t>} </a:t>
            </a:r>
            <a:endParaRPr b="1" i="0" sz="1500" u="none" cap="none" strike="noStrike">
              <a:solidFill>
                <a:srgbClr val="73737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HTML</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737373"/>
                </a:solidFill>
                <a:latin typeface="Montserrat"/>
                <a:ea typeface="Montserrat"/>
                <a:cs typeface="Montserrat"/>
                <a:sym typeface="Montserrat"/>
              </a:rPr>
              <a:t>&lt;</a:t>
            </a:r>
            <a:r>
              <a:rPr b="1" i="0" lang="en-US" sz="1500" u="none" cap="none" strike="noStrike">
                <a:solidFill>
                  <a:schemeClr val="accent1"/>
                </a:solidFill>
                <a:latin typeface="Montserrat"/>
                <a:ea typeface="Montserrat"/>
                <a:cs typeface="Montserrat"/>
                <a:sym typeface="Montserrat"/>
              </a:rPr>
              <a:t>img</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src</a:t>
            </a:r>
            <a:r>
              <a:rPr b="1" i="0" lang="en-US" sz="1500" u="none" cap="none" strike="noStrike">
                <a:solidFill>
                  <a:srgbClr val="737373"/>
                </a:solidFill>
                <a:latin typeface="Montserrat"/>
                <a:ea typeface="Montserrat"/>
                <a:cs typeface="Montserrat"/>
                <a:sym typeface="Montserrat"/>
              </a:rPr>
              <a:t>="</a:t>
            </a:r>
            <a:r>
              <a:rPr b="1" i="0" lang="en-US" sz="1500" u="none" cap="none" strike="noStrike">
                <a:solidFill>
                  <a:srgbClr val="6AA84F"/>
                </a:solidFill>
                <a:latin typeface="Montserrat"/>
                <a:ea typeface="Montserrat"/>
                <a:cs typeface="Montserrat"/>
                <a:sym typeface="Montserrat"/>
              </a:rPr>
              <a:t>images/image.jpg</a:t>
            </a:r>
            <a:r>
              <a:rPr b="1" i="0" lang="en-US" sz="1500" u="none" cap="none" strike="noStrike">
                <a:solidFill>
                  <a:srgbClr val="737373"/>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 srcset</a:t>
            </a:r>
            <a:r>
              <a:rPr b="1" i="0" lang="en-US" sz="1500" u="none" cap="none" strike="noStrike">
                <a:solidFill>
                  <a:srgbClr val="737373"/>
                </a:solidFill>
                <a:latin typeface="Montserrat"/>
                <a:ea typeface="Montserrat"/>
                <a:cs typeface="Montserrat"/>
                <a:sym typeface="Montserrat"/>
              </a:rPr>
              <a:t>="</a:t>
            </a:r>
            <a:r>
              <a:rPr b="1" i="0" lang="en-US" sz="1500" u="none" cap="none" strike="noStrike">
                <a:solidFill>
                  <a:srgbClr val="6AA84F"/>
                </a:solidFill>
                <a:latin typeface="Montserrat"/>
                <a:ea typeface="Montserrat"/>
                <a:cs typeface="Montserrat"/>
                <a:sym typeface="Montserrat"/>
              </a:rPr>
              <a:t>images/image@2x.jpg 2x</a:t>
            </a:r>
            <a:r>
              <a:rPr b="1" i="0" lang="en-US" sz="1500" u="none" cap="none" strike="noStrike">
                <a:solidFill>
                  <a:srgbClr val="737373"/>
                </a:solidFill>
                <a:latin typeface="Montserrat"/>
                <a:ea typeface="Montserrat"/>
                <a:cs typeface="Montserrat"/>
                <a:sym typeface="Montserrat"/>
              </a:rPr>
              <a:t>"</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alt</a:t>
            </a:r>
            <a:r>
              <a:rPr b="1" i="0" lang="en-US" sz="1500" u="none" cap="none" strike="noStrike">
                <a:solidFill>
                  <a:srgbClr val="737373"/>
                </a:solidFill>
                <a:latin typeface="Montserrat"/>
                <a:ea typeface="Montserrat"/>
                <a:cs typeface="Montserrat"/>
                <a:sym typeface="Montserrat"/>
              </a:rPr>
              <a:t>="</a:t>
            </a:r>
            <a:r>
              <a:rPr b="1" i="0" lang="en-US" sz="1500" u="none" cap="none" strike="noStrike">
                <a:solidFill>
                  <a:srgbClr val="6AA84F"/>
                </a:solidFill>
                <a:latin typeface="Montserrat"/>
                <a:ea typeface="Montserrat"/>
                <a:cs typeface="Montserrat"/>
                <a:sym typeface="Montserrat"/>
              </a:rPr>
              <a:t>img</a:t>
            </a:r>
            <a:r>
              <a:rPr b="1" i="0" lang="en-US" sz="1500" u="none" cap="none" strike="noStrike">
                <a:solidFill>
                  <a:srgbClr val="737373"/>
                </a:solidFill>
                <a:latin typeface="Montserrat"/>
                <a:ea typeface="Montserrat"/>
                <a:cs typeface="Montserrat"/>
                <a:sym typeface="Montserrat"/>
              </a:rPr>
              <a:t>"/&gt;</a:t>
            </a:r>
            <a:endParaRPr b="1" i="0" sz="1500" u="none" cap="none" strike="noStrike">
              <a:solidFill>
                <a:srgbClr val="73737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g120d0ae57a2_0_31"/>
          <p:cNvSpPr txBox="1"/>
          <p:nvPr>
            <p:ph idx="11" type="ftr"/>
          </p:nvPr>
        </p:nvSpPr>
        <p:spPr>
          <a:xfrm>
            <a:off x="7612539"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57" name="Google Shape;57;g120d0ae57a2_0_31"/>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8" name="Google Shape;58;g120d0ae57a2_0_31"/>
          <p:cNvSpPr txBox="1"/>
          <p:nvPr/>
        </p:nvSpPr>
        <p:spPr>
          <a:xfrm>
            <a:off x="6574451" y="3229650"/>
            <a:ext cx="52449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chemeClr val="accent1"/>
                </a:solidFill>
                <a:latin typeface="Montserrat SemiBold"/>
                <a:ea typeface="Montserrat SemiBold"/>
                <a:cs typeface="Montserrat SemiBold"/>
                <a:sym typeface="Montserrat SemiBold"/>
              </a:rPr>
              <a:t>GIT plūsma (</a:t>
            </a:r>
            <a:r>
              <a:rPr b="0" i="1" lang="en-US" sz="3200" u="none" cap="none" strike="noStrike">
                <a:solidFill>
                  <a:schemeClr val="accent1"/>
                </a:solidFill>
                <a:latin typeface="Montserrat SemiBold"/>
                <a:ea typeface="Montserrat SemiBold"/>
                <a:cs typeface="Montserrat SemiBold"/>
                <a:sym typeface="Montserrat SemiBold"/>
              </a:rPr>
              <a:t>flow</a:t>
            </a:r>
            <a:r>
              <a:rPr b="0" i="0" lang="en-US" sz="3200" u="none" cap="none" strike="noStrike">
                <a:solidFill>
                  <a:schemeClr val="accent1"/>
                </a:solidFill>
                <a:latin typeface="Montserrat SemiBold"/>
                <a:ea typeface="Montserrat SemiBold"/>
                <a:cs typeface="Montserrat SemiBold"/>
                <a:sym typeface="Montserrat SemiBold"/>
              </a:rPr>
              <a:t>)</a:t>
            </a:r>
            <a:endParaRPr b="0" i="0" sz="1400" u="none" cap="none" strike="noStrike">
              <a:solidFill>
                <a:srgbClr val="297DC1"/>
              </a:solidFill>
              <a:latin typeface="Arial"/>
              <a:ea typeface="Arial"/>
              <a:cs typeface="Arial"/>
              <a:sym typeface="Arial"/>
            </a:endParaRPr>
          </a:p>
        </p:txBody>
      </p:sp>
      <p:pic>
        <p:nvPicPr>
          <p:cNvPr id="59" name="Google Shape;59;g120d0ae57a2_0_31"/>
          <p:cNvPicPr preferRelativeResize="0"/>
          <p:nvPr/>
        </p:nvPicPr>
        <p:blipFill rotWithShape="1">
          <a:blip r:embed="rId4">
            <a:alphaModFix/>
          </a:blip>
          <a:srcRect b="13050" l="0" r="0" t="0"/>
          <a:stretch/>
        </p:blipFill>
        <p:spPr>
          <a:xfrm>
            <a:off x="9040600" y="0"/>
            <a:ext cx="3136075" cy="1078100"/>
          </a:xfrm>
          <a:prstGeom prst="rect">
            <a:avLst/>
          </a:prstGeom>
          <a:noFill/>
          <a:ln>
            <a:noFill/>
          </a:ln>
        </p:spPr>
      </p:pic>
      <p:pic>
        <p:nvPicPr>
          <p:cNvPr id="60" name="Google Shape;60;g120d0ae57a2_0_31"/>
          <p:cNvPicPr preferRelativeResize="0"/>
          <p:nvPr/>
        </p:nvPicPr>
        <p:blipFill rotWithShape="1">
          <a:blip r:embed="rId5">
            <a:alphaModFix/>
          </a:blip>
          <a:srcRect b="0" l="0" r="0" t="0"/>
          <a:stretch/>
        </p:blipFill>
        <p:spPr>
          <a:xfrm>
            <a:off x="1371600" y="2514600"/>
            <a:ext cx="2171700" cy="2171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g1224b016612_0_172"/>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27" name="Google Shape;227;g1224b016612_0_172"/>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8" name="Google Shape;228;g1224b016612_0_172"/>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2767" u="none" cap="none" strike="noStrike">
                <a:solidFill>
                  <a:srgbClr val="297DC1"/>
                </a:solidFill>
                <a:latin typeface="Montserrat SemiBold"/>
                <a:ea typeface="Montserrat SemiBold"/>
                <a:cs typeface="Montserrat SemiBold"/>
                <a:sym typeface="Montserrat SemiBold"/>
              </a:rPr>
              <a:t>Ekrāna izmēram pielāgoti attēli</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229" name="Google Shape;229;g1224b016612_0_172"/>
          <p:cNvSpPr txBox="1"/>
          <p:nvPr/>
        </p:nvSpPr>
        <p:spPr>
          <a:xfrm>
            <a:off x="744550" y="1797050"/>
            <a:ext cx="9466200" cy="410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Izmantojot CSS nosacījumus, lūzuma punktus un dažādus HTML elementus vai atribūtus, iespējams ielādēt ekrāna izšķirstpējai atbilstošu attēlu. Piemēram, lai ielādētu lielākas izšķirtspējas attēlu Retina ekrāniem, varam to panākt ar HTML vai CSS:</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CSS</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@media only screen and</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min-width: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400px</a:t>
            </a:r>
            <a:r>
              <a:rPr b="1" i="0" lang="en-US" sz="1500" u="none" cap="none" strike="noStrike">
                <a:solidFill>
                  <a:schemeClr val="dk1"/>
                </a:solidFill>
                <a:latin typeface="Montserrat"/>
                <a:ea typeface="Montserrat"/>
                <a:cs typeface="Montserrat"/>
                <a:sym typeface="Montserrat"/>
              </a:rPr>
              <a:t>) {</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chemeClr val="accent1"/>
                </a:solidFill>
                <a:latin typeface="Montserrat"/>
                <a:ea typeface="Montserrat"/>
                <a:cs typeface="Montserrat"/>
                <a:sym typeface="Montserrat"/>
              </a:rPr>
              <a:t>body</a:t>
            </a:r>
            <a:r>
              <a:rPr b="1" i="0" lang="en-US" sz="1500" u="none" cap="none" strike="noStrike">
                <a:solidFill>
                  <a:schemeClr val="dk1"/>
                </a:solidFill>
                <a:latin typeface="Montserrat"/>
                <a:ea typeface="Montserrat"/>
                <a:cs typeface="Montserrat"/>
                <a:sym typeface="Montserrat"/>
              </a:rPr>
              <a:t> {</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background-image:</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A64D79"/>
                </a:solidFill>
                <a:latin typeface="Montserrat"/>
                <a:ea typeface="Montserrat"/>
                <a:cs typeface="Montserrat"/>
                <a:sym typeface="Montserrat"/>
              </a:rPr>
              <a:t>url(</a:t>
            </a:r>
            <a:r>
              <a:rPr b="1" i="0" lang="en-US" sz="1500" u="none" cap="none" strike="noStrike">
                <a:solidFill>
                  <a:srgbClr val="6AA84F"/>
                </a:solidFill>
                <a:latin typeface="Montserrat"/>
                <a:ea typeface="Montserrat"/>
                <a:cs typeface="Montserrat"/>
                <a:sym typeface="Montserrat"/>
              </a:rPr>
              <a:t>'img_small.jpg'</a:t>
            </a:r>
            <a:r>
              <a:rPr b="1" i="0" lang="en-US" sz="1500" u="none" cap="none" strike="noStrike">
                <a:solidFill>
                  <a:srgbClr val="A64D79"/>
                </a:solidFill>
                <a:latin typeface="Montserrat"/>
                <a:ea typeface="Montserrat"/>
                <a:cs typeface="Montserrat"/>
                <a:sym typeface="Montserrat"/>
              </a:rPr>
              <a:t>)</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  }</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accen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HTML</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&lt;</a:t>
            </a:r>
            <a:r>
              <a:rPr b="1" i="0" lang="en-US" sz="1500" u="none" cap="none" strike="noStrike">
                <a:solidFill>
                  <a:schemeClr val="accent1"/>
                </a:solidFill>
                <a:latin typeface="Montserrat"/>
                <a:ea typeface="Montserrat"/>
                <a:cs typeface="Montserrat"/>
                <a:sym typeface="Montserrat"/>
              </a:rPr>
              <a:t>picture</a:t>
            </a:r>
            <a:r>
              <a:rPr b="1" i="0" lang="en-US" sz="1500" u="none" cap="none" strike="noStrike">
                <a:solidFill>
                  <a:schemeClr val="dk1"/>
                </a:solidFill>
                <a:latin typeface="Montserrat"/>
                <a:ea typeface="Montserrat"/>
                <a:cs typeface="Montserrat"/>
                <a:sym typeface="Montserrat"/>
              </a:rPr>
              <a:t>&gt;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  &lt;</a:t>
            </a:r>
            <a:r>
              <a:rPr b="1" i="0" lang="en-US" sz="1500" u="none" cap="none" strike="noStrike">
                <a:solidFill>
                  <a:schemeClr val="accent1"/>
                </a:solidFill>
                <a:latin typeface="Montserrat"/>
                <a:ea typeface="Montserrat"/>
                <a:cs typeface="Montserrat"/>
                <a:sym typeface="Montserrat"/>
              </a:rPr>
              <a:t>source</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media</a:t>
            </a:r>
            <a:r>
              <a:rPr b="1" i="0" lang="en-US" sz="1500" u="none" cap="none" strike="noStrike">
                <a:solidFill>
                  <a:schemeClr val="dk1"/>
                </a:solidFill>
                <a:latin typeface="Montserrat"/>
                <a:ea typeface="Montserrat"/>
                <a:cs typeface="Montserrat"/>
                <a:sym typeface="Montserrat"/>
              </a:rPr>
              <a:t>="(</a:t>
            </a:r>
            <a:r>
              <a:rPr b="1" i="0" lang="en-US" sz="1500" u="none" cap="none" strike="noStrike">
                <a:solidFill>
                  <a:srgbClr val="E69138"/>
                </a:solidFill>
                <a:latin typeface="Montserrat"/>
                <a:ea typeface="Montserrat"/>
                <a:cs typeface="Montserrat"/>
                <a:sym typeface="Montserrat"/>
              </a:rPr>
              <a:t>min-width:</a:t>
            </a:r>
            <a:r>
              <a:rPr b="1" i="0" lang="en-US" sz="1500" u="none" cap="none" strike="noStrike">
                <a:solidFill>
                  <a:srgbClr val="6AA84F"/>
                </a:solidFill>
                <a:latin typeface="Montserrat"/>
                <a:ea typeface="Montserrat"/>
                <a:cs typeface="Montserrat"/>
                <a:sym typeface="Montserrat"/>
              </a:rPr>
              <a:t>650px</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srcset</a:t>
            </a:r>
            <a:r>
              <a:rPr b="1" i="0" lang="en-US" sz="1500" u="none" cap="none" strike="noStrike">
                <a:solidFill>
                  <a:schemeClr val="dk1"/>
                </a:solidFill>
                <a:latin typeface="Montserrat"/>
                <a:ea typeface="Montserrat"/>
                <a:cs typeface="Montserrat"/>
                <a:sym typeface="Montserrat"/>
              </a:rPr>
              <a:t>="</a:t>
            </a:r>
            <a:r>
              <a:rPr b="1" i="0" lang="en-US" sz="1500" u="none" cap="none" strike="noStrike">
                <a:solidFill>
                  <a:srgbClr val="6AA84F"/>
                </a:solidFill>
                <a:latin typeface="Montserrat"/>
                <a:ea typeface="Montserrat"/>
                <a:cs typeface="Montserrat"/>
                <a:sym typeface="Montserrat"/>
              </a:rPr>
              <a:t>red.jpg</a:t>
            </a:r>
            <a:r>
              <a:rPr b="1" i="0" lang="en-US" sz="1500" u="none" cap="none" strike="noStrike">
                <a:solidFill>
                  <a:schemeClr val="dk1"/>
                </a:solidFill>
                <a:latin typeface="Montserrat"/>
                <a:ea typeface="Montserrat"/>
                <a:cs typeface="Montserrat"/>
                <a:sym typeface="Montserrat"/>
              </a:rPr>
              <a:t>"&gt;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  &lt;</a:t>
            </a:r>
            <a:r>
              <a:rPr b="1" i="0" lang="en-US" sz="1500" u="none" cap="none" strike="noStrike">
                <a:solidFill>
                  <a:schemeClr val="accent1"/>
                </a:solidFill>
                <a:latin typeface="Montserrat"/>
                <a:ea typeface="Montserrat"/>
                <a:cs typeface="Montserrat"/>
                <a:sym typeface="Montserrat"/>
              </a:rPr>
              <a:t>source</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media</a:t>
            </a:r>
            <a:r>
              <a:rPr b="1" i="0" lang="en-US" sz="1500" u="none" cap="none" strike="noStrike">
                <a:solidFill>
                  <a:schemeClr val="dk1"/>
                </a:solidFill>
                <a:latin typeface="Montserrat"/>
                <a:ea typeface="Montserrat"/>
                <a:cs typeface="Montserrat"/>
                <a:sym typeface="Montserrat"/>
              </a:rPr>
              <a:t>="(</a:t>
            </a:r>
            <a:r>
              <a:rPr b="1" i="0" lang="en-US" sz="1500" u="none" cap="none" strike="noStrike">
                <a:solidFill>
                  <a:srgbClr val="E69138"/>
                </a:solidFill>
                <a:latin typeface="Montserrat"/>
                <a:ea typeface="Montserrat"/>
                <a:cs typeface="Montserrat"/>
                <a:sym typeface="Montserrat"/>
              </a:rPr>
              <a:t>min-width:</a:t>
            </a:r>
            <a:r>
              <a:rPr b="1" i="0" lang="en-US" sz="1500" u="none" cap="none" strike="noStrike">
                <a:solidFill>
                  <a:srgbClr val="6AA84F"/>
                </a:solidFill>
                <a:latin typeface="Montserrat"/>
                <a:ea typeface="Montserrat"/>
                <a:cs typeface="Montserrat"/>
                <a:sym typeface="Montserrat"/>
              </a:rPr>
              <a:t>465px</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srcset</a:t>
            </a:r>
            <a:r>
              <a:rPr b="1" i="0" lang="en-US" sz="1500" u="none" cap="none" strike="noStrike">
                <a:solidFill>
                  <a:schemeClr val="dk1"/>
                </a:solidFill>
                <a:latin typeface="Montserrat"/>
                <a:ea typeface="Montserrat"/>
                <a:cs typeface="Montserrat"/>
                <a:sym typeface="Montserrat"/>
              </a:rPr>
              <a:t>="</a:t>
            </a:r>
            <a:r>
              <a:rPr b="1" i="0" lang="en-US" sz="1500" u="none" cap="none" strike="noStrike">
                <a:solidFill>
                  <a:srgbClr val="6AA84F"/>
                </a:solidFill>
                <a:latin typeface="Montserrat"/>
                <a:ea typeface="Montserrat"/>
                <a:cs typeface="Montserrat"/>
                <a:sym typeface="Montserrat"/>
              </a:rPr>
              <a:t>black.jpg</a:t>
            </a:r>
            <a:r>
              <a:rPr b="1" i="0" lang="en-US" sz="1500" u="none" cap="none" strike="noStrike">
                <a:solidFill>
                  <a:schemeClr val="dk1"/>
                </a:solidFill>
                <a:latin typeface="Montserrat"/>
                <a:ea typeface="Montserrat"/>
                <a:cs typeface="Montserrat"/>
                <a:sym typeface="Montserrat"/>
              </a:rPr>
              <a:t>"&gt;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  &lt;</a:t>
            </a:r>
            <a:r>
              <a:rPr b="1" i="0" lang="en-US" sz="1500" u="none" cap="none" strike="noStrike">
                <a:solidFill>
                  <a:schemeClr val="accent1"/>
                </a:solidFill>
                <a:latin typeface="Montserrat"/>
                <a:ea typeface="Montserrat"/>
                <a:cs typeface="Montserrat"/>
                <a:sym typeface="Montserrat"/>
              </a:rPr>
              <a:t>img</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src</a:t>
            </a:r>
            <a:r>
              <a:rPr b="1" i="0" lang="en-US" sz="1500" u="none" cap="none" strike="noStrike">
                <a:solidFill>
                  <a:schemeClr val="dk1"/>
                </a:solidFill>
                <a:latin typeface="Montserrat"/>
                <a:ea typeface="Montserrat"/>
                <a:cs typeface="Montserrat"/>
                <a:sym typeface="Montserrat"/>
              </a:rPr>
              <a:t>="</a:t>
            </a:r>
            <a:r>
              <a:rPr b="1" i="0" lang="en-US" sz="1500" u="none" cap="none" strike="noStrike">
                <a:solidFill>
                  <a:srgbClr val="6AA84F"/>
                </a:solidFill>
                <a:latin typeface="Montserrat"/>
                <a:ea typeface="Montserrat"/>
                <a:cs typeface="Montserrat"/>
                <a:sym typeface="Montserrat"/>
              </a:rPr>
              <a:t>orange.jpg</a:t>
            </a:r>
            <a:r>
              <a:rPr b="1" i="0" lang="en-US" sz="1500" u="none" cap="none" strike="noStrike">
                <a:solidFill>
                  <a:schemeClr val="dk1"/>
                </a:solidFill>
                <a:latin typeface="Montserrat"/>
                <a:ea typeface="Montserrat"/>
                <a:cs typeface="Montserrat"/>
                <a:sym typeface="Montserrat"/>
              </a:rPr>
              <a:t>"&gt;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&lt;/</a:t>
            </a:r>
            <a:r>
              <a:rPr b="1" i="0" lang="en-US" sz="1500" u="none" cap="none" strike="noStrike">
                <a:solidFill>
                  <a:schemeClr val="accent1"/>
                </a:solidFill>
                <a:latin typeface="Montserrat"/>
                <a:ea typeface="Montserrat"/>
                <a:cs typeface="Montserrat"/>
                <a:sym typeface="Montserrat"/>
              </a:rPr>
              <a:t>picture</a:t>
            </a:r>
            <a:r>
              <a:rPr b="1" i="0" lang="en-US" sz="1500" u="none" cap="none" strike="noStrike">
                <a:solidFill>
                  <a:schemeClr val="dk1"/>
                </a:solidFill>
                <a:latin typeface="Montserrat"/>
                <a:ea typeface="Montserrat"/>
                <a:cs typeface="Montserrat"/>
                <a:sym typeface="Montserrat"/>
              </a:rPr>
              <a:t>&gt;</a:t>
            </a:r>
            <a:endParaRPr b="1" i="0" sz="1500" u="none" cap="none" strike="noStrike">
              <a:solidFill>
                <a:srgbClr val="73737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pic>
        <p:nvPicPr>
          <p:cNvPr id="234" name="Google Shape;234;g1224b016612_0_179"/>
          <p:cNvPicPr preferRelativeResize="0"/>
          <p:nvPr/>
        </p:nvPicPr>
        <p:blipFill rotWithShape="1">
          <a:blip r:embed="rId4">
            <a:alphaModFix/>
          </a:blip>
          <a:srcRect b="0" l="0" r="0" t="0"/>
          <a:stretch/>
        </p:blipFill>
        <p:spPr>
          <a:xfrm>
            <a:off x="6154600" y="1797050"/>
            <a:ext cx="5715000" cy="4000500"/>
          </a:xfrm>
          <a:prstGeom prst="rect">
            <a:avLst/>
          </a:prstGeom>
          <a:noFill/>
          <a:ln>
            <a:noFill/>
          </a:ln>
        </p:spPr>
      </p:pic>
      <p:sp>
        <p:nvSpPr>
          <p:cNvPr id="235" name="Google Shape;235;g1224b016612_0_179"/>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36" name="Google Shape;236;g1224b016612_0_179"/>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2767" u="none" cap="none" strike="noStrike">
                <a:solidFill>
                  <a:srgbClr val="297DC1"/>
                </a:solidFill>
                <a:latin typeface="Montserrat SemiBold"/>
                <a:ea typeface="Montserrat SemiBold"/>
                <a:cs typeface="Montserrat SemiBold"/>
                <a:sym typeface="Montserrat SemiBold"/>
              </a:rPr>
              <a:t>Vektoru un raster grafika</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237" name="Google Shape;237;g1224b016612_0_179"/>
          <p:cNvSpPr txBox="1"/>
          <p:nvPr/>
        </p:nvSpPr>
        <p:spPr>
          <a:xfrm>
            <a:off x="744550" y="1797050"/>
            <a:ext cx="49530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Ar raster grafiku saprotam satitskus un izmēru ziņā nemainīgus attēlus. Šādus attēlus samazinot vai palielinot veidosies vizuāli artefakti.</a:t>
            </a:r>
            <a:br>
              <a:rPr b="0" i="0" lang="en-US" sz="1500" u="none" cap="none" strike="noStrike">
                <a:solidFill>
                  <a:schemeClr val="dk1"/>
                </a:solidFill>
                <a:latin typeface="Montserrat"/>
                <a:ea typeface="Montserrat"/>
                <a:cs typeface="Montserrat"/>
                <a:sym typeface="Montserrat"/>
              </a:rPr>
            </a:br>
            <a:r>
              <a:rPr b="0" i="0" lang="en-US" sz="1500" u="none" cap="none" strike="noStrike">
                <a:solidFill>
                  <a:schemeClr val="dk1"/>
                </a:solidFill>
                <a:latin typeface="Montserrat"/>
                <a:ea typeface="Montserrat"/>
                <a:cs typeface="Montserrat"/>
                <a:sym typeface="Montserrat"/>
              </a:rPr>
              <a:t>Vektorgrafika savukārt ir dinamiska un attēls ir matemātisku vektoru aprēķins - neatkarīgi no tā cik tas tiks palielināts, vienmēr iegūsim asu attēlu bez vizuāliem artefaktiem.</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Mājaslapu izstrādē tiek izmantotas abi grafikas veidi. Attēli visbiežāk būs rastergrafikas formātā - JPG, PNG, WebP u.c.</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Savukārt ikonas un fonti ir vektoru grafika. Ikonām bieži izmanto SVG failu formātu.</a:t>
            </a:r>
            <a:endParaRPr b="0" i="0" sz="1500" u="none" cap="none" strike="noStrike">
              <a:solidFill>
                <a:schemeClr val="dk1"/>
              </a:solidFill>
              <a:latin typeface="Montserrat"/>
              <a:ea typeface="Montserrat"/>
              <a:cs typeface="Montserrat"/>
              <a:sym typeface="Montserrat"/>
            </a:endParaRPr>
          </a:p>
        </p:txBody>
      </p:sp>
      <p:sp>
        <p:nvSpPr>
          <p:cNvPr id="238" name="Google Shape;238;g1224b016612_0_179"/>
          <p:cNvSpPr txBox="1"/>
          <p:nvPr/>
        </p:nvSpPr>
        <p:spPr>
          <a:xfrm>
            <a:off x="7115900" y="1920875"/>
            <a:ext cx="1524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Vector 100%</a:t>
            </a:r>
            <a:endParaRPr b="0" i="0" sz="1500" u="none" cap="none" strike="noStrike">
              <a:solidFill>
                <a:schemeClr val="dk1"/>
              </a:solidFill>
              <a:latin typeface="Montserrat"/>
              <a:ea typeface="Montserrat"/>
              <a:cs typeface="Montserrat"/>
              <a:sym typeface="Montserrat"/>
            </a:endParaRPr>
          </a:p>
        </p:txBody>
      </p:sp>
      <p:sp>
        <p:nvSpPr>
          <p:cNvPr id="239" name="Google Shape;239;g1224b016612_0_179"/>
          <p:cNvSpPr txBox="1"/>
          <p:nvPr/>
        </p:nvSpPr>
        <p:spPr>
          <a:xfrm>
            <a:off x="7115900" y="3292475"/>
            <a:ext cx="13716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Vector 300%</a:t>
            </a:r>
            <a:endParaRPr b="0" i="0" sz="1500" u="none" cap="none" strike="noStrike">
              <a:solidFill>
                <a:schemeClr val="dk1"/>
              </a:solidFill>
              <a:latin typeface="Montserrat"/>
              <a:ea typeface="Montserrat"/>
              <a:cs typeface="Montserrat"/>
              <a:sym typeface="Montserrat"/>
            </a:endParaRPr>
          </a:p>
        </p:txBody>
      </p:sp>
      <p:sp>
        <p:nvSpPr>
          <p:cNvPr id="240" name="Google Shape;240;g1224b016612_0_179"/>
          <p:cNvSpPr txBox="1"/>
          <p:nvPr/>
        </p:nvSpPr>
        <p:spPr>
          <a:xfrm>
            <a:off x="9777000" y="3292475"/>
            <a:ext cx="13716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Raster 300%</a:t>
            </a:r>
            <a:endParaRPr b="0" i="0" sz="1500" u="none" cap="none" strike="noStrike">
              <a:solidFill>
                <a:schemeClr val="dk1"/>
              </a:solidFill>
              <a:latin typeface="Montserrat"/>
              <a:ea typeface="Montserrat"/>
              <a:cs typeface="Montserrat"/>
              <a:sym typeface="Montserrat"/>
            </a:endParaRPr>
          </a:p>
        </p:txBody>
      </p:sp>
      <p:sp>
        <p:nvSpPr>
          <p:cNvPr id="241" name="Google Shape;241;g1224b016612_0_179"/>
          <p:cNvSpPr txBox="1"/>
          <p:nvPr/>
        </p:nvSpPr>
        <p:spPr>
          <a:xfrm>
            <a:off x="9777000" y="1920875"/>
            <a:ext cx="13716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Raster 300%</a:t>
            </a:r>
            <a:endParaRPr b="0" i="0" sz="15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g124acf808e0_0_181"/>
          <p:cNvSpPr txBox="1"/>
          <p:nvPr>
            <p:ph idx="11" type="ftr"/>
          </p:nvPr>
        </p:nvSpPr>
        <p:spPr>
          <a:xfrm>
            <a:off x="7612539"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47" name="Google Shape;247;g124acf808e0_0_181"/>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8" name="Google Shape;248;g124acf808e0_0_181"/>
          <p:cNvSpPr txBox="1"/>
          <p:nvPr/>
        </p:nvSpPr>
        <p:spPr>
          <a:xfrm>
            <a:off x="6574450" y="3229650"/>
            <a:ext cx="54906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Clr>
                <a:srgbClr val="000000"/>
              </a:buClr>
              <a:buSzPts val="2959"/>
              <a:buFont typeface="Arial"/>
              <a:buNone/>
            </a:pPr>
            <a:r>
              <a:rPr b="0" i="0" lang="en-US" sz="2460" u="none" cap="none" strike="noStrike">
                <a:solidFill>
                  <a:schemeClr val="accent1"/>
                </a:solidFill>
                <a:latin typeface="Montserrat SemiBold"/>
                <a:ea typeface="Montserrat SemiBold"/>
                <a:cs typeface="Montserrat SemiBold"/>
                <a:sym typeface="Montserrat SemiBold"/>
              </a:rPr>
              <a:t>Animācijas un transformācijas </a:t>
            </a:r>
            <a:endParaRPr b="0" i="0" sz="2460" u="none" cap="none" strike="noStrike">
              <a:solidFill>
                <a:schemeClr val="accent1"/>
              </a:solidFill>
              <a:latin typeface="Montserrat SemiBold"/>
              <a:ea typeface="Montserrat SemiBold"/>
              <a:cs typeface="Montserrat SemiBold"/>
              <a:sym typeface="Montserrat SemiBold"/>
            </a:endParaRPr>
          </a:p>
        </p:txBody>
      </p:sp>
      <p:pic>
        <p:nvPicPr>
          <p:cNvPr id="249" name="Google Shape;249;g124acf808e0_0_181"/>
          <p:cNvPicPr preferRelativeResize="0"/>
          <p:nvPr/>
        </p:nvPicPr>
        <p:blipFill rotWithShape="1">
          <a:blip r:embed="rId4">
            <a:alphaModFix/>
          </a:blip>
          <a:srcRect b="13050" l="0" r="0" t="0"/>
          <a:stretch/>
        </p:blipFill>
        <p:spPr>
          <a:xfrm>
            <a:off x="9040600" y="0"/>
            <a:ext cx="3136075" cy="1078100"/>
          </a:xfrm>
          <a:prstGeom prst="rect">
            <a:avLst/>
          </a:prstGeom>
          <a:noFill/>
          <a:ln>
            <a:noFill/>
          </a:ln>
        </p:spPr>
      </p:pic>
      <p:pic>
        <p:nvPicPr>
          <p:cNvPr id="250" name="Google Shape;250;g124acf808e0_0_181"/>
          <p:cNvPicPr preferRelativeResize="0"/>
          <p:nvPr/>
        </p:nvPicPr>
        <p:blipFill rotWithShape="1">
          <a:blip r:embed="rId5">
            <a:alphaModFix/>
          </a:blip>
          <a:srcRect b="0" l="0" r="0" t="0"/>
          <a:stretch/>
        </p:blipFill>
        <p:spPr>
          <a:xfrm>
            <a:off x="1371600" y="2630000"/>
            <a:ext cx="2159355" cy="21593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g1224b016612_0_219"/>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56" name="Google Shape;256;g1224b016612_0_219"/>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2767" u="none" cap="none" strike="noStrike">
                <a:solidFill>
                  <a:srgbClr val="297DC1"/>
                </a:solidFill>
                <a:latin typeface="Montserrat SemiBold"/>
                <a:ea typeface="Montserrat SemiBold"/>
                <a:cs typeface="Montserrat SemiBold"/>
                <a:sym typeface="Montserrat SemiBold"/>
              </a:rPr>
              <a:t>CSS transformācijas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257" name="Google Shape;257;g1224b016612_0_219"/>
          <p:cNvSpPr txBox="1"/>
          <p:nvPr/>
        </p:nvSpPr>
        <p:spPr>
          <a:xfrm>
            <a:off x="744550" y="1797050"/>
            <a:ext cx="80595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chemeClr val="dk1"/>
                </a:solidFill>
                <a:latin typeface="Montserrat"/>
                <a:ea typeface="Montserrat"/>
                <a:cs typeface="Montserrat"/>
                <a:sym typeface="Montserrat"/>
              </a:rPr>
              <a:t>Ar transformācijām iespējams mainīt HTML elementu attēlojumu 2D un 3D plaknēs - rotēt, mainīt izmēru, pozīciju, augstumu un platumu.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chemeClr val="dk1"/>
                </a:solidFill>
                <a:latin typeface="Montserrat"/>
                <a:ea typeface="Montserrat"/>
                <a:cs typeface="Montserrat"/>
                <a:sym typeface="Montserrat"/>
              </a:rPr>
              <a:t>Tā kā šīs darības var ietekmēt jau izveidoto DOM un citu HTML elementu novietojumu vai izmēru, tas var pasliktināt veiktspēju un nav labi piemērotas sarežģitām animācijām.</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chemeClr val="dk1"/>
                </a:solidFill>
                <a:latin typeface="Montserrat"/>
                <a:ea typeface="Montserrat"/>
                <a:cs typeface="Montserrat"/>
                <a:sym typeface="Montserrat"/>
              </a:rPr>
              <a:t>Ar transformācijām var iepazīties </a:t>
            </a:r>
            <a:r>
              <a:rPr b="0" i="0" lang="en-US" sz="1400" u="sng" cap="none" strike="noStrike">
                <a:solidFill>
                  <a:schemeClr val="hlink"/>
                </a:solidFill>
                <a:latin typeface="Montserrat"/>
                <a:ea typeface="Montserrat"/>
                <a:cs typeface="Montserrat"/>
                <a:sym typeface="Montserrat"/>
                <a:hlinkClick r:id="rId4"/>
              </a:rPr>
              <a:t>W3Schools</a:t>
            </a:r>
            <a:r>
              <a:rPr b="0" i="0" lang="en-US" sz="1400" u="none" cap="none" strike="noStrike">
                <a:solidFill>
                  <a:schemeClr val="dk1"/>
                </a:solidFill>
                <a:latin typeface="Montserrat"/>
                <a:ea typeface="Montserrat"/>
                <a:cs typeface="Montserrat"/>
                <a:sym typeface="Montserrat"/>
              </a:rPr>
              <a:t>.</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E69138"/>
                </a:solidFill>
                <a:latin typeface="Montserrat"/>
                <a:ea typeface="Montserrat"/>
                <a:cs typeface="Montserrat"/>
                <a:sym typeface="Montserrat"/>
              </a:rPr>
              <a:t>transform</a:t>
            </a:r>
            <a:endParaRPr b="1" i="0" sz="1400" u="none" cap="none" strike="noStrike">
              <a:solidFill>
                <a:srgbClr val="E6913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E69138"/>
                </a:solidFill>
                <a:latin typeface="Montserrat"/>
                <a:ea typeface="Montserrat"/>
                <a:cs typeface="Montserrat"/>
                <a:sym typeface="Montserrat"/>
              </a:rPr>
              <a:t>transition-property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E69138"/>
                </a:solidFill>
                <a:latin typeface="Montserrat"/>
                <a:ea typeface="Montserrat"/>
                <a:cs typeface="Montserrat"/>
                <a:sym typeface="Montserrat"/>
              </a:rPr>
              <a:t>transition-duration 		</a:t>
            </a:r>
            <a:endParaRPr b="1" i="0" sz="1400" u="none" cap="none" strike="noStrike">
              <a:solidFill>
                <a:srgbClr val="E6913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E69138"/>
                </a:solidFill>
                <a:latin typeface="Montserrat"/>
                <a:ea typeface="Montserrat"/>
                <a:cs typeface="Montserrat"/>
                <a:sym typeface="Montserrat"/>
              </a:rPr>
              <a:t>transition-timing-function 	</a:t>
            </a:r>
            <a:endParaRPr b="1" i="0" sz="1400" u="none" cap="none" strike="noStrike">
              <a:solidFill>
                <a:srgbClr val="E6913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E69138"/>
                </a:solidFill>
                <a:latin typeface="Montserrat"/>
                <a:ea typeface="Montserrat"/>
                <a:cs typeface="Montserrat"/>
                <a:sym typeface="Montserrat"/>
              </a:rPr>
              <a:t>transition-delay 			</a:t>
            </a:r>
            <a:endParaRPr b="1" i="0" sz="1400" u="none" cap="none" strike="noStrike">
              <a:solidFill>
                <a:srgbClr val="E6913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E69138"/>
                </a:solidFill>
                <a:latin typeface="Montserrat"/>
                <a:ea typeface="Montserrat"/>
                <a:cs typeface="Montserrat"/>
                <a:sym typeface="Montserrat"/>
              </a:rPr>
              <a:t>transition	</a:t>
            </a:r>
            <a:endParaRPr b="1" i="0" sz="1500" u="none" cap="none" strike="noStrike">
              <a:solidFill>
                <a:srgbClr val="E69138"/>
              </a:solidFill>
              <a:latin typeface="Montserrat"/>
              <a:ea typeface="Montserrat"/>
              <a:cs typeface="Montserrat"/>
              <a:sym typeface="Montserrat"/>
            </a:endParaRPr>
          </a:p>
        </p:txBody>
      </p:sp>
      <p:sp>
        <p:nvSpPr>
          <p:cNvPr id="258" name="Google Shape;258;g1224b016612_0_219"/>
          <p:cNvSpPr txBox="1"/>
          <p:nvPr/>
        </p:nvSpPr>
        <p:spPr>
          <a:xfrm>
            <a:off x="4184950" y="3235575"/>
            <a:ext cx="23682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6AA84F"/>
                </a:solidFill>
                <a:latin typeface="Montserrat"/>
                <a:ea typeface="Montserrat"/>
                <a:cs typeface="Montserrat"/>
                <a:sym typeface="Montserrat"/>
              </a:rPr>
              <a:t>matrix()</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6AA84F"/>
                </a:solidFill>
                <a:latin typeface="Montserrat"/>
                <a:ea typeface="Montserrat"/>
                <a:cs typeface="Montserrat"/>
                <a:sym typeface="Montserrat"/>
              </a:rPr>
              <a:t>matrix3d()</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6AA84F"/>
                </a:solidFill>
                <a:latin typeface="Montserrat"/>
                <a:ea typeface="Montserrat"/>
                <a:cs typeface="Montserrat"/>
                <a:sym typeface="Montserrat"/>
              </a:rPr>
              <a:t>translate()</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6AA84F"/>
                </a:solidFill>
                <a:latin typeface="Montserrat"/>
                <a:ea typeface="Montserrat"/>
                <a:cs typeface="Montserrat"/>
                <a:sym typeface="Montserrat"/>
              </a:rPr>
              <a:t>translate3d()</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6AA84F"/>
                </a:solidFill>
                <a:latin typeface="Montserrat"/>
                <a:ea typeface="Montserrat"/>
                <a:cs typeface="Montserrat"/>
                <a:sym typeface="Montserrat"/>
              </a:rPr>
              <a:t>translateX()</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6AA84F"/>
                </a:solidFill>
                <a:latin typeface="Montserrat"/>
                <a:ea typeface="Montserrat"/>
                <a:cs typeface="Montserrat"/>
                <a:sym typeface="Montserrat"/>
              </a:rPr>
              <a:t>translateY()</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6AA84F"/>
                </a:solidFill>
                <a:latin typeface="Montserrat"/>
                <a:ea typeface="Montserrat"/>
                <a:cs typeface="Montserrat"/>
                <a:sym typeface="Montserrat"/>
              </a:rPr>
              <a:t>translateZ()</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6AA84F"/>
                </a:solidFill>
                <a:latin typeface="Montserrat"/>
                <a:ea typeface="Montserrat"/>
                <a:cs typeface="Montserrat"/>
                <a:sym typeface="Montserrat"/>
              </a:rPr>
              <a:t>scale()</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6AA84F"/>
                </a:solidFill>
                <a:latin typeface="Montserrat"/>
                <a:ea typeface="Montserrat"/>
                <a:cs typeface="Montserrat"/>
                <a:sym typeface="Montserrat"/>
              </a:rPr>
              <a:t>scale3d()</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6AA84F"/>
                </a:solidFill>
                <a:latin typeface="Montserrat"/>
                <a:ea typeface="Montserrat"/>
                <a:cs typeface="Montserrat"/>
                <a:sym typeface="Montserrat"/>
              </a:rPr>
              <a:t>scaleX()</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6AA84F"/>
                </a:solidFill>
                <a:latin typeface="Montserrat"/>
                <a:ea typeface="Montserrat"/>
                <a:cs typeface="Montserrat"/>
                <a:sym typeface="Montserrat"/>
              </a:rPr>
              <a:t>scaleY()</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400" u="none" cap="none" strike="noStrike">
                <a:solidFill>
                  <a:srgbClr val="6AA84F"/>
                </a:solidFill>
                <a:latin typeface="Montserrat"/>
                <a:ea typeface="Montserrat"/>
                <a:cs typeface="Montserrat"/>
                <a:sym typeface="Montserrat"/>
              </a:rPr>
              <a:t>scaleZ()</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400" u="none" cap="none" strike="noStrike">
              <a:solidFill>
                <a:schemeClr val="dk1"/>
              </a:solidFill>
              <a:latin typeface="Montserrat"/>
              <a:ea typeface="Montserrat"/>
              <a:cs typeface="Montserrat"/>
              <a:sym typeface="Montserrat"/>
            </a:endParaRPr>
          </a:p>
        </p:txBody>
      </p:sp>
      <p:sp>
        <p:nvSpPr>
          <p:cNvPr id="259" name="Google Shape;259;g1224b016612_0_219"/>
          <p:cNvSpPr txBox="1"/>
          <p:nvPr/>
        </p:nvSpPr>
        <p:spPr>
          <a:xfrm>
            <a:off x="6635375" y="3235575"/>
            <a:ext cx="23682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6AA84F"/>
                </a:solidFill>
                <a:latin typeface="Montserrat"/>
                <a:ea typeface="Montserrat"/>
                <a:cs typeface="Montserrat"/>
                <a:sym typeface="Montserrat"/>
              </a:rPr>
              <a:t>rotate()</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6AA84F"/>
                </a:solidFill>
                <a:latin typeface="Montserrat"/>
                <a:ea typeface="Montserrat"/>
                <a:cs typeface="Montserrat"/>
                <a:sym typeface="Montserrat"/>
              </a:rPr>
              <a:t>rotate3d()</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6AA84F"/>
                </a:solidFill>
                <a:latin typeface="Montserrat"/>
                <a:ea typeface="Montserrat"/>
                <a:cs typeface="Montserrat"/>
                <a:sym typeface="Montserrat"/>
              </a:rPr>
              <a:t>rotateX()</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6AA84F"/>
                </a:solidFill>
                <a:latin typeface="Montserrat"/>
                <a:ea typeface="Montserrat"/>
                <a:cs typeface="Montserrat"/>
                <a:sym typeface="Montserrat"/>
              </a:rPr>
              <a:t>rotateY()</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6AA84F"/>
                </a:solidFill>
                <a:latin typeface="Montserrat"/>
                <a:ea typeface="Montserrat"/>
                <a:cs typeface="Montserrat"/>
                <a:sym typeface="Montserrat"/>
              </a:rPr>
              <a:t>rotateZ()</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6AA84F"/>
                </a:solidFill>
                <a:latin typeface="Montserrat"/>
                <a:ea typeface="Montserrat"/>
                <a:cs typeface="Montserrat"/>
                <a:sym typeface="Montserrat"/>
              </a:rPr>
              <a:t>skew()</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6AA84F"/>
                </a:solidFill>
                <a:latin typeface="Montserrat"/>
                <a:ea typeface="Montserrat"/>
                <a:cs typeface="Montserrat"/>
                <a:sym typeface="Montserrat"/>
              </a:rPr>
              <a:t>skewX()</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6AA84F"/>
                </a:solidFill>
                <a:latin typeface="Montserrat"/>
                <a:ea typeface="Montserrat"/>
                <a:cs typeface="Montserrat"/>
                <a:sym typeface="Montserrat"/>
              </a:rPr>
              <a:t>skewY()</a:t>
            </a:r>
            <a:endParaRPr b="1" i="0" sz="1400" u="none" cap="none" strike="noStrike">
              <a:solidFill>
                <a:srgbClr val="6AA84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6AA84F"/>
                </a:solidFill>
                <a:latin typeface="Montserrat"/>
                <a:ea typeface="Montserrat"/>
                <a:cs typeface="Montserrat"/>
                <a:sym typeface="Montserrat"/>
              </a:rPr>
              <a:t>perspective()</a:t>
            </a:r>
            <a:endParaRPr b="1" i="0" sz="1400" u="none" cap="none" strike="noStrike">
              <a:solidFill>
                <a:srgbClr val="6AA84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g1224b016612_0_210"/>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65" name="Google Shape;265;g1224b016612_0_210"/>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2767" u="none" cap="none" strike="noStrike">
                <a:solidFill>
                  <a:srgbClr val="297DC1"/>
                </a:solidFill>
                <a:latin typeface="Montserrat SemiBold"/>
                <a:ea typeface="Montserrat SemiBold"/>
                <a:cs typeface="Montserrat SemiBold"/>
                <a:sym typeface="Montserrat SemiBold"/>
              </a:rPr>
              <a:t>CSS animācijas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266" name="Google Shape;266;g1224b016612_0_210"/>
          <p:cNvSpPr txBox="1"/>
          <p:nvPr/>
        </p:nvSpPr>
        <p:spPr>
          <a:xfrm>
            <a:off x="744550" y="1797050"/>
            <a:ext cx="6629400" cy="192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chemeClr val="dk1"/>
                </a:solidFill>
                <a:latin typeface="Montserrat"/>
                <a:ea typeface="Montserrat"/>
                <a:cs typeface="Montserrat"/>
                <a:sym typeface="Montserrat"/>
              </a:rPr>
              <a:t>Animācijas var padarīt lapu pievilcīgāku, bet tām ir arī ļoti praktisks pielietojums - sniegt indikāciju lietotājam, ka norisinās kāds process, piem., datu sūtīšana vai saņemšana no servera.</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chemeClr val="dk1"/>
                </a:solidFill>
                <a:latin typeface="Montserrat"/>
                <a:ea typeface="Montserrat"/>
                <a:cs typeface="Montserrat"/>
                <a:sym typeface="Montserrat"/>
              </a:rPr>
              <a:t>Arī subjektīvi lietotājam šis gaidīšanas laiks šķiet mazāk nepatīkams.</a:t>
            </a:r>
            <a:br>
              <a:rPr b="0" i="0" lang="en-US" sz="1400" u="none" cap="none" strike="noStrike">
                <a:solidFill>
                  <a:schemeClr val="dk1"/>
                </a:solidFill>
                <a:latin typeface="Montserrat"/>
                <a:ea typeface="Montserrat"/>
                <a:cs typeface="Montserrat"/>
                <a:sym typeface="Montserrat"/>
              </a:rPr>
            </a:br>
            <a:r>
              <a:rPr b="0" i="0" lang="en-US" sz="1400" u="none" cap="none" strike="noStrike">
                <a:solidFill>
                  <a:schemeClr val="dk1"/>
                </a:solidFill>
                <a:latin typeface="Montserrat"/>
                <a:ea typeface="Montserrat"/>
                <a:cs typeface="Montserrat"/>
                <a:sym typeface="Montserrat"/>
              </a:rPr>
              <a:t>Dažāda veida vizuālas izmaiņas un animācijas var veikt, izmantojot CSS transformācijas, tomēr veiktspējai labākas ir CSS animācijas - jo tās neietekmē jau izveidoto DOM. Uzskatāmi piemēri atrodami </a:t>
            </a:r>
            <a:r>
              <a:rPr b="0" i="0" lang="en-US" sz="1400" u="sng" cap="none" strike="noStrike">
                <a:solidFill>
                  <a:schemeClr val="hlink"/>
                </a:solidFill>
                <a:latin typeface="Montserrat"/>
                <a:ea typeface="Montserrat"/>
                <a:cs typeface="Montserrat"/>
                <a:sym typeface="Montserrat"/>
                <a:hlinkClick r:id="rId4"/>
              </a:rPr>
              <a:t>W3Schools</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p:txBody>
      </p:sp>
      <p:sp>
        <p:nvSpPr>
          <p:cNvPr id="267" name="Google Shape;267;g1224b016612_0_210"/>
          <p:cNvSpPr txBox="1"/>
          <p:nvPr/>
        </p:nvSpPr>
        <p:spPr>
          <a:xfrm>
            <a:off x="2923313" y="3647100"/>
            <a:ext cx="3243000" cy="238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E69138"/>
                </a:solidFill>
                <a:latin typeface="Arial"/>
                <a:ea typeface="Arial"/>
                <a:cs typeface="Arial"/>
                <a:sym typeface="Arial"/>
              </a:rPr>
              <a:t>animation-name				</a:t>
            </a:r>
            <a:endParaRPr b="1" i="0" sz="1400" u="none" cap="none" strike="noStrike">
              <a:solidFill>
                <a:srgbClr val="E69138"/>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E69138"/>
                </a:solidFill>
                <a:latin typeface="Arial"/>
                <a:ea typeface="Arial"/>
                <a:cs typeface="Arial"/>
                <a:sym typeface="Arial"/>
              </a:rPr>
              <a:t>animation-duration			</a:t>
            </a:r>
            <a:endParaRPr b="1" i="0" sz="1400" u="none" cap="none" strike="noStrike">
              <a:solidFill>
                <a:srgbClr val="E69138"/>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E69138"/>
                </a:solidFill>
                <a:latin typeface="Arial"/>
                <a:ea typeface="Arial"/>
                <a:cs typeface="Arial"/>
                <a:sym typeface="Arial"/>
              </a:rPr>
              <a:t>animation-iteration-count		</a:t>
            </a:r>
            <a:endParaRPr b="1" i="0" sz="1400" u="none" cap="none" strike="noStrike">
              <a:solidFill>
                <a:srgbClr val="E69138"/>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E69138"/>
                </a:solidFill>
                <a:latin typeface="Arial"/>
                <a:ea typeface="Arial"/>
                <a:cs typeface="Arial"/>
                <a:sym typeface="Arial"/>
              </a:rPr>
              <a:t>animation-direction			</a:t>
            </a:r>
            <a:endParaRPr b="1" i="0" sz="1400" u="none" cap="none" strike="noStrike">
              <a:solidFill>
                <a:srgbClr val="E69138"/>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E69138"/>
                </a:solidFill>
                <a:latin typeface="Arial"/>
                <a:ea typeface="Arial"/>
                <a:cs typeface="Arial"/>
                <a:sym typeface="Arial"/>
              </a:rPr>
              <a:t>animation-timing-function		</a:t>
            </a:r>
            <a:endParaRPr b="1" i="0" sz="1400" u="none" cap="none" strike="noStrike">
              <a:solidFill>
                <a:srgbClr val="E69138"/>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E69138"/>
                </a:solidFill>
                <a:latin typeface="Arial"/>
                <a:ea typeface="Arial"/>
                <a:cs typeface="Arial"/>
                <a:sym typeface="Arial"/>
              </a:rPr>
              <a:t>animation-delay				</a:t>
            </a:r>
            <a:endParaRPr b="1" i="0" sz="1400" u="none" cap="none" strike="noStrike">
              <a:solidFill>
                <a:srgbClr val="E69138"/>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E69138"/>
                </a:solidFill>
                <a:latin typeface="Arial"/>
                <a:ea typeface="Arial"/>
                <a:cs typeface="Arial"/>
                <a:sym typeface="Arial"/>
              </a:rPr>
              <a:t>animation-play-state			</a:t>
            </a:r>
            <a:endParaRPr b="1" i="0" sz="1400" u="none" cap="none" strike="noStrike">
              <a:solidFill>
                <a:srgbClr val="E69138"/>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E69138"/>
                </a:solidFill>
                <a:latin typeface="Arial"/>
                <a:ea typeface="Arial"/>
                <a:cs typeface="Arial"/>
                <a:sym typeface="Arial"/>
              </a:rPr>
              <a:t>animation-fill-mode			</a:t>
            </a:r>
            <a:endParaRPr b="1" i="0" sz="1400" u="none" cap="none" strike="noStrike">
              <a:solidFill>
                <a:srgbClr val="E69138"/>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E69138"/>
                </a:solidFill>
                <a:latin typeface="Arial"/>
                <a:ea typeface="Arial"/>
                <a:cs typeface="Arial"/>
                <a:sym typeface="Arial"/>
              </a:rPr>
              <a:t>animation</a:t>
            </a:r>
            <a:endParaRPr b="1" i="0" sz="1400" u="none" cap="none" strike="noStrike">
              <a:solidFill>
                <a:srgbClr val="E69138"/>
              </a:solidFill>
              <a:latin typeface="Arial"/>
              <a:ea typeface="Arial"/>
              <a:cs typeface="Arial"/>
              <a:sym typeface="Arial"/>
            </a:endParaRPr>
          </a:p>
        </p:txBody>
      </p:sp>
      <p:sp>
        <p:nvSpPr>
          <p:cNvPr id="268" name="Google Shape;268;g1224b016612_0_210"/>
          <p:cNvSpPr txBox="1"/>
          <p:nvPr/>
        </p:nvSpPr>
        <p:spPr>
          <a:xfrm>
            <a:off x="5848888" y="3647100"/>
            <a:ext cx="1946100" cy="1639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6AA84F"/>
                </a:solidFill>
                <a:latin typeface="Arial"/>
                <a:ea typeface="Arial"/>
                <a:cs typeface="Arial"/>
                <a:sym typeface="Arial"/>
              </a:rPr>
              <a:t>linear	</a:t>
            </a:r>
            <a:endParaRPr b="1" i="0" sz="1400" u="none" cap="none" strike="noStrike">
              <a:solidFill>
                <a:srgbClr val="6AA84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6AA84F"/>
                </a:solidFill>
                <a:latin typeface="Arial"/>
                <a:ea typeface="Arial"/>
                <a:cs typeface="Arial"/>
                <a:sym typeface="Arial"/>
              </a:rPr>
              <a:t>ease	</a:t>
            </a:r>
            <a:endParaRPr b="1" i="0" sz="1400" u="none" cap="none" strike="noStrike">
              <a:solidFill>
                <a:srgbClr val="6AA84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6AA84F"/>
                </a:solidFill>
                <a:latin typeface="Arial"/>
                <a:ea typeface="Arial"/>
                <a:cs typeface="Arial"/>
                <a:sym typeface="Arial"/>
              </a:rPr>
              <a:t>ease-in</a:t>
            </a:r>
            <a:endParaRPr b="1" i="0" sz="1400" u="none" cap="none" strike="noStrike">
              <a:solidFill>
                <a:srgbClr val="6AA84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6AA84F"/>
                </a:solidFill>
                <a:latin typeface="Arial"/>
                <a:ea typeface="Arial"/>
                <a:cs typeface="Arial"/>
                <a:sym typeface="Arial"/>
              </a:rPr>
              <a:t>ease-out</a:t>
            </a:r>
            <a:endParaRPr b="1" i="0" sz="1400" u="none" cap="none" strike="noStrike">
              <a:solidFill>
                <a:srgbClr val="6AA84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6AA84F"/>
                </a:solidFill>
                <a:latin typeface="Arial"/>
                <a:ea typeface="Arial"/>
                <a:cs typeface="Arial"/>
                <a:sym typeface="Arial"/>
              </a:rPr>
              <a:t>ease-in-out	</a:t>
            </a:r>
            <a:endParaRPr b="1" i="0" sz="1400" u="none" cap="none" strike="noStrike">
              <a:solidFill>
                <a:srgbClr val="6AA84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6AA84F"/>
                </a:solidFill>
                <a:latin typeface="Arial"/>
                <a:ea typeface="Arial"/>
                <a:cs typeface="Arial"/>
                <a:sym typeface="Arial"/>
              </a:rPr>
              <a:t>cubic-bezier</a:t>
            </a:r>
            <a:endParaRPr b="0" i="0" sz="1400" u="none" cap="none" strike="noStrike">
              <a:solidFill>
                <a:srgbClr val="000000"/>
              </a:solidFill>
              <a:latin typeface="Arial"/>
              <a:ea typeface="Arial"/>
              <a:cs typeface="Arial"/>
              <a:sym typeface="Arial"/>
            </a:endParaRPr>
          </a:p>
        </p:txBody>
      </p:sp>
      <p:sp>
        <p:nvSpPr>
          <p:cNvPr id="269" name="Google Shape;269;g1224b016612_0_210"/>
          <p:cNvSpPr txBox="1"/>
          <p:nvPr/>
        </p:nvSpPr>
        <p:spPr>
          <a:xfrm>
            <a:off x="744556" y="3647100"/>
            <a:ext cx="1804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chemeClr val="accent1"/>
                </a:solidFill>
                <a:latin typeface="Arial"/>
                <a:ea typeface="Arial"/>
                <a:cs typeface="Arial"/>
                <a:sym typeface="Arial"/>
              </a:rPr>
              <a:t>@keyframes </a:t>
            </a:r>
            <a:r>
              <a:rPr b="1" i="0" lang="en-US" sz="1400" u="none" cap="none" strike="noStrike">
                <a:solidFill>
                  <a:srgbClr val="737373"/>
                </a:solidFill>
                <a:latin typeface="Arial"/>
                <a:ea typeface="Arial"/>
                <a:cs typeface="Arial"/>
                <a:sym typeface="Arial"/>
              </a:rPr>
              <a:t>{...}</a:t>
            </a:r>
            <a:endParaRPr b="0" i="0" sz="1400" u="none" cap="none" strike="noStrike">
              <a:solidFill>
                <a:srgbClr val="737373"/>
              </a:solidFill>
              <a:latin typeface="Arial"/>
              <a:ea typeface="Arial"/>
              <a:cs typeface="Arial"/>
              <a:sym typeface="Arial"/>
            </a:endParaRPr>
          </a:p>
        </p:txBody>
      </p:sp>
      <p:pic>
        <p:nvPicPr>
          <p:cNvPr id="270" name="Google Shape;270;g1224b016612_0_210"/>
          <p:cNvPicPr preferRelativeResize="0"/>
          <p:nvPr/>
        </p:nvPicPr>
        <p:blipFill rotWithShape="1">
          <a:blip r:embed="rId5">
            <a:alphaModFix/>
          </a:blip>
          <a:srcRect b="0" l="0" r="0" t="0"/>
          <a:stretch/>
        </p:blipFill>
        <p:spPr>
          <a:xfrm>
            <a:off x="9319375" y="3444850"/>
            <a:ext cx="431799" cy="4317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g1224b016612_0_232"/>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76" name="Google Shape;276;g1224b016612_0_232"/>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2767" u="none" cap="none" strike="noStrike">
                <a:solidFill>
                  <a:srgbClr val="297DC1"/>
                </a:solidFill>
                <a:latin typeface="Montserrat SemiBold"/>
                <a:ea typeface="Montserrat SemiBold"/>
                <a:cs typeface="Montserrat SemiBold"/>
                <a:sym typeface="Montserrat SemiBold"/>
              </a:rPr>
              <a:t>CSS animāciju un transformāciju piemēri</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277" name="Google Shape;277;g1224b016612_0_232"/>
          <p:cNvSpPr txBox="1"/>
          <p:nvPr/>
        </p:nvSpPr>
        <p:spPr>
          <a:xfrm>
            <a:off x="744550" y="1797050"/>
            <a:ext cx="66294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p:txBody>
      </p:sp>
      <p:sp>
        <p:nvSpPr>
          <p:cNvPr id="278" name="Google Shape;278;g1224b016612_0_232"/>
          <p:cNvSpPr txBox="1"/>
          <p:nvPr/>
        </p:nvSpPr>
        <p:spPr>
          <a:xfrm>
            <a:off x="744550" y="2097600"/>
            <a:ext cx="8417100" cy="266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2300" u="sng" cap="none" strike="noStrike">
                <a:solidFill>
                  <a:schemeClr val="accent1"/>
                </a:solidFill>
                <a:latin typeface="Montserrat"/>
                <a:ea typeface="Montserrat"/>
                <a:cs typeface="Montserrat"/>
                <a:sym typeface="Montserrat"/>
                <a:hlinkClick r:id="rId4">
                  <a:extLst>
                    <a:ext uri="{A12FA001-AC4F-418D-AE19-62706E023703}">
                      <ahyp:hlinkClr val="tx"/>
                    </a:ext>
                  </a:extLst>
                </a:hlinkClick>
              </a:rPr>
              <a:t>https://codepen.io/FilipVitas/pen/GdMbOX</a:t>
            </a:r>
            <a:endParaRPr b="0" i="0" sz="2300" u="sng" cap="none" strike="noStrike">
              <a:solidFill>
                <a:schemeClr val="accen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2300" u="sng" cap="none" strike="noStrike">
              <a:solidFill>
                <a:schemeClr val="accen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2300" u="sng" cap="none" strike="noStrike">
                <a:solidFill>
                  <a:schemeClr val="accent1"/>
                </a:solidFill>
                <a:latin typeface="Montserrat"/>
                <a:ea typeface="Montserrat"/>
                <a:cs typeface="Montserrat"/>
                <a:sym typeface="Montserrat"/>
                <a:hlinkClick r:id="rId5">
                  <a:extLst>
                    <a:ext uri="{A12FA001-AC4F-418D-AE19-62706E023703}">
                      <ahyp:hlinkClr val="tx"/>
                    </a:ext>
                  </a:extLst>
                </a:hlinkClick>
              </a:rPr>
              <a:t>https://codepen.io/juliangarnier/pen/krNqZO</a:t>
            </a:r>
            <a:endParaRPr b="0" i="0" sz="2300" u="sng" cap="none" strike="noStrike">
              <a:solidFill>
                <a:schemeClr val="accen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2300" u="sng" cap="none" strike="noStrike">
              <a:solidFill>
                <a:schemeClr val="accen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2300" u="sng" cap="none" strike="noStrike">
                <a:solidFill>
                  <a:schemeClr val="accent1"/>
                </a:solidFill>
                <a:latin typeface="Montserrat"/>
                <a:ea typeface="Montserrat"/>
                <a:cs typeface="Montserrat"/>
                <a:sym typeface="Montserrat"/>
                <a:hlinkClick r:id="rId6">
                  <a:extLst>
                    <a:ext uri="{A12FA001-AC4F-418D-AE19-62706E023703}">
                      <ahyp:hlinkClr val="tx"/>
                    </a:ext>
                  </a:extLst>
                </a:hlinkClick>
              </a:rPr>
              <a:t>https://pattle.github.io/simpsons-in-css/</a:t>
            </a:r>
            <a:endParaRPr b="0" i="0" sz="2300" u="sng" cap="none" strike="noStrike">
              <a:solidFill>
                <a:schemeClr val="accen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2300" u="sng" cap="none" strike="noStrike">
              <a:solidFill>
                <a:schemeClr val="accen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2300" u="sng" cap="none" strike="noStrike">
                <a:solidFill>
                  <a:schemeClr val="accent1"/>
                </a:solidFill>
                <a:latin typeface="Montserrat"/>
                <a:ea typeface="Montserrat"/>
                <a:cs typeface="Montserrat"/>
                <a:sym typeface="Montserrat"/>
                <a:hlinkClick r:id="rId7">
                  <a:extLst>
                    <a:ext uri="{A12FA001-AC4F-418D-AE19-62706E023703}">
                      <ahyp:hlinkClr val="tx"/>
                    </a:ext>
                  </a:extLst>
                </a:hlinkClick>
              </a:rPr>
              <a:t>https://codepen.io/SampathParavasthu/pen/qBWPabx</a:t>
            </a:r>
            <a:endParaRPr b="0" i="0" sz="2300" u="sng" cap="none" strike="noStrike">
              <a:solidFill>
                <a:schemeClr val="accen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4"/>
          <p:cNvSpPr txBox="1"/>
          <p:nvPr>
            <p:ph idx="11" type="ftr"/>
          </p:nvPr>
        </p:nvSpPr>
        <p:spPr>
          <a:xfrm>
            <a:off x="7612540" y="1079990"/>
            <a:ext cx="411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66" name="Google Shape;66;p4"/>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7" name="Google Shape;67;p4"/>
          <p:cNvSpPr txBox="1"/>
          <p:nvPr/>
        </p:nvSpPr>
        <p:spPr>
          <a:xfrm>
            <a:off x="743975" y="741400"/>
            <a:ext cx="39777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297DC1"/>
                </a:solidFill>
                <a:latin typeface="Montserrat SemiBold"/>
                <a:ea typeface="Montserrat SemiBold"/>
                <a:cs typeface="Montserrat SemiBold"/>
                <a:sym typeface="Montserrat SemiBold"/>
              </a:rPr>
              <a:t>GIT plūsma (</a:t>
            </a:r>
            <a:r>
              <a:rPr b="0" i="1" lang="en-US" sz="3200" u="none" cap="none" strike="noStrike">
                <a:solidFill>
                  <a:srgbClr val="297DC1"/>
                </a:solidFill>
                <a:latin typeface="Montserrat SemiBold"/>
                <a:ea typeface="Montserrat SemiBold"/>
                <a:cs typeface="Montserrat SemiBold"/>
                <a:sym typeface="Montserrat SemiBold"/>
              </a:rPr>
              <a:t>flow</a:t>
            </a:r>
            <a:r>
              <a:rPr b="0" i="0" lang="en-US" sz="3200" u="none" cap="none" strike="noStrike">
                <a:solidFill>
                  <a:srgbClr val="297DC1"/>
                </a:solidFill>
                <a:latin typeface="Montserrat SemiBold"/>
                <a:ea typeface="Montserrat SemiBold"/>
                <a:cs typeface="Montserrat SemiBold"/>
                <a:sym typeface="Montserrat SemiBold"/>
              </a:rPr>
              <a:t>)</a:t>
            </a:r>
            <a:endParaRPr b="0" i="0" sz="1400" u="none" cap="none" strike="noStrike">
              <a:solidFill>
                <a:srgbClr val="000000"/>
              </a:solidFill>
              <a:latin typeface="Arial"/>
              <a:ea typeface="Arial"/>
              <a:cs typeface="Arial"/>
              <a:sym typeface="Arial"/>
            </a:endParaRPr>
          </a:p>
        </p:txBody>
      </p:sp>
      <p:pic>
        <p:nvPicPr>
          <p:cNvPr id="68" name="Google Shape;68;p4"/>
          <p:cNvPicPr preferRelativeResize="0"/>
          <p:nvPr/>
        </p:nvPicPr>
        <p:blipFill rotWithShape="1">
          <a:blip r:embed="rId4">
            <a:alphaModFix/>
          </a:blip>
          <a:srcRect b="0" l="0" r="0" t="0"/>
          <a:stretch/>
        </p:blipFill>
        <p:spPr>
          <a:xfrm>
            <a:off x="8425987" y="2555875"/>
            <a:ext cx="3301374" cy="2305474"/>
          </a:xfrm>
          <a:prstGeom prst="rect">
            <a:avLst/>
          </a:prstGeom>
          <a:noFill/>
          <a:ln>
            <a:noFill/>
          </a:ln>
        </p:spPr>
      </p:pic>
      <p:sp>
        <p:nvSpPr>
          <p:cNvPr id="69" name="Google Shape;69;p4"/>
          <p:cNvSpPr txBox="1"/>
          <p:nvPr/>
        </p:nvSpPr>
        <p:spPr>
          <a:xfrm>
            <a:off x="744550" y="1797050"/>
            <a:ext cx="7147500" cy="392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1.</a:t>
            </a:r>
            <a:r>
              <a:rPr b="0" i="0" lang="en-US" sz="1500" u="none" cap="none" strike="noStrike">
                <a:solidFill>
                  <a:schemeClr val="dk1"/>
                </a:solidFill>
                <a:latin typeface="Montserrat"/>
                <a:ea typeface="Montserrat"/>
                <a:cs typeface="Montserrat"/>
                <a:sym typeface="Montserrat"/>
              </a:rPr>
              <a:t> Pārslēgties uz main branch:</a:t>
            </a:r>
            <a:endParaRPr b="0" i="0" sz="15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git checkout main</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2.</a:t>
            </a:r>
            <a:r>
              <a:rPr b="0" i="0" lang="en-US" sz="1500" u="none" cap="none" strike="noStrike">
                <a:solidFill>
                  <a:schemeClr val="dk1"/>
                </a:solidFill>
                <a:latin typeface="Montserrat"/>
                <a:ea typeface="Montserrat"/>
                <a:cs typeface="Montserrat"/>
                <a:sym typeface="Montserrat"/>
              </a:rPr>
              <a:t> Atjaunināt</a:t>
            </a:r>
            <a:r>
              <a:rPr b="0" i="1" lang="en-US" sz="1500" u="none" cap="none" strike="noStrike">
                <a:solidFill>
                  <a:schemeClr val="dk1"/>
                </a:solidFill>
                <a:latin typeface="Montserrat"/>
                <a:ea typeface="Montserrat"/>
                <a:cs typeface="Montserrat"/>
                <a:sym typeface="Montserrat"/>
              </a:rPr>
              <a:t> </a:t>
            </a:r>
            <a:r>
              <a:rPr b="0" i="0" lang="en-US" sz="1500" u="none" cap="none" strike="noStrike">
                <a:solidFill>
                  <a:schemeClr val="dk1"/>
                </a:solidFill>
                <a:latin typeface="Montserrat"/>
                <a:ea typeface="Montserrat"/>
                <a:cs typeface="Montserrat"/>
                <a:sym typeface="Montserrat"/>
              </a:rPr>
              <a:t>local main branch</a:t>
            </a:r>
            <a:r>
              <a:rPr b="0" i="1" lang="en-US" sz="1500" u="none" cap="none" strike="noStrike">
                <a:solidFill>
                  <a:schemeClr val="dk1"/>
                </a:solidFill>
                <a:latin typeface="Montserrat"/>
                <a:ea typeface="Montserrat"/>
                <a:cs typeface="Montserrat"/>
                <a:sym typeface="Montserrat"/>
              </a:rPr>
              <a:t> </a:t>
            </a:r>
            <a:r>
              <a:rPr b="0" i="0" lang="en-US" sz="1500" u="none" cap="none" strike="noStrike">
                <a:solidFill>
                  <a:schemeClr val="dk1"/>
                </a:solidFill>
                <a:latin typeface="Montserrat"/>
                <a:ea typeface="Montserrat"/>
                <a:cs typeface="Montserrat"/>
                <a:sym typeface="Montserrat"/>
              </a:rPr>
              <a:t>ar izmaiņām no GitHub repository: </a:t>
            </a:r>
            <a:endParaRPr b="0" i="0" sz="15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git pull</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3.</a:t>
            </a:r>
            <a:r>
              <a:rPr b="0" i="0" lang="en-US" sz="1500" u="none" cap="none" strike="noStrike">
                <a:solidFill>
                  <a:schemeClr val="dk1"/>
                </a:solidFill>
                <a:latin typeface="Montserrat"/>
                <a:ea typeface="Montserrat"/>
                <a:cs typeface="Montserrat"/>
                <a:sym typeface="Montserrat"/>
              </a:rPr>
              <a:t> Izveidot jaunu local branch. Izpildot šo komandu, git automātiski pārslēgs aktīvo branch uz jaunizveidoto:</a:t>
            </a:r>
            <a:endParaRPr b="0" i="0" sz="15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git checkout -b </a:t>
            </a:r>
            <a:r>
              <a:rPr b="1" i="1" lang="en-US" sz="1500" u="none" cap="none" strike="noStrike">
                <a:solidFill>
                  <a:schemeClr val="dk1"/>
                </a:solidFill>
                <a:latin typeface="Montserrat"/>
                <a:ea typeface="Montserrat"/>
                <a:cs typeface="Montserrat"/>
                <a:sym typeface="Montserrat"/>
              </a:rPr>
              <a:t>branch-name</a:t>
            </a:r>
            <a:endParaRPr b="1" i="1"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4.</a:t>
            </a:r>
            <a:r>
              <a:rPr b="0" i="0" lang="en-US" sz="1500" u="none" cap="none" strike="noStrike">
                <a:solidFill>
                  <a:schemeClr val="dk1"/>
                </a:solidFill>
                <a:latin typeface="Montserrat"/>
                <a:ea typeface="Montserrat"/>
                <a:cs typeface="Montserrat"/>
                <a:sym typeface="Montserrat"/>
              </a:rPr>
              <a:t> Veikt imziņas failos jaunajā branch.</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5.</a:t>
            </a:r>
            <a:r>
              <a:rPr b="0" i="0" lang="en-US" sz="1500" u="none" cap="none" strike="noStrike">
                <a:solidFill>
                  <a:schemeClr val="dk1"/>
                </a:solidFill>
                <a:latin typeface="Montserrat"/>
                <a:ea typeface="Montserrat"/>
                <a:cs typeface="Montserrat"/>
                <a:sym typeface="Montserrat"/>
              </a:rPr>
              <a:t> Pievienot visas saglabātās izmaiņas augšupielādes sarakstam (stage changes):</a:t>
            </a:r>
            <a:endParaRPr b="0" i="0" sz="15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git add *</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6.</a:t>
            </a:r>
            <a:r>
              <a:rPr b="0" i="0" lang="en-US" sz="1500" u="none" cap="none" strike="noStrike">
                <a:solidFill>
                  <a:schemeClr val="dk1"/>
                </a:solidFill>
                <a:latin typeface="Montserrat"/>
                <a:ea typeface="Montserrat"/>
                <a:cs typeface="Montserrat"/>
                <a:sym typeface="Montserrat"/>
              </a:rPr>
              <a:t> Saglabāt aktīvajā branch veiktās izmaiņas (commit):</a:t>
            </a:r>
            <a:endParaRPr b="0" i="0" sz="15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git commit -m “</a:t>
            </a:r>
            <a:r>
              <a:rPr b="1" i="1" lang="en-US" sz="1500" u="none" cap="none" strike="noStrike">
                <a:solidFill>
                  <a:schemeClr val="dk1"/>
                </a:solidFill>
                <a:latin typeface="Montserrat"/>
                <a:ea typeface="Montserrat"/>
                <a:cs typeface="Montserrat"/>
                <a:sym typeface="Montserrat"/>
              </a:rPr>
              <a:t>commit message</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Montserrat"/>
                <a:ea typeface="Montserrat"/>
                <a:cs typeface="Montserrat"/>
                <a:sym typeface="Montserrat"/>
              </a:rPr>
              <a:t>7.</a:t>
            </a:r>
            <a:r>
              <a:rPr b="0" i="0" lang="en-US" sz="1600" u="none" cap="none" strike="noStrike">
                <a:solidFill>
                  <a:schemeClr val="dk1"/>
                </a:solidFill>
                <a:latin typeface="Montserrat"/>
                <a:ea typeface="Montserrat"/>
                <a:cs typeface="Montserrat"/>
                <a:sym typeface="Montserrat"/>
              </a:rPr>
              <a:t> Augšupielādēt saglabātās izmaiņas (</a:t>
            </a:r>
            <a:r>
              <a:rPr b="0" i="1" lang="en-US" sz="1600" u="none" cap="none" strike="noStrike">
                <a:solidFill>
                  <a:schemeClr val="dk1"/>
                </a:solidFill>
                <a:latin typeface="Montserrat"/>
                <a:ea typeface="Montserrat"/>
                <a:cs typeface="Montserrat"/>
                <a:sym typeface="Montserrat"/>
              </a:rPr>
              <a:t>commit</a:t>
            </a:r>
            <a:r>
              <a:rPr b="0" i="0" lang="en-US" sz="1600" u="none" cap="none" strike="noStrike">
                <a:solidFill>
                  <a:schemeClr val="dk1"/>
                </a:solidFill>
                <a:latin typeface="Montserrat"/>
                <a:ea typeface="Montserrat"/>
                <a:cs typeface="Montserrat"/>
                <a:sym typeface="Montserrat"/>
              </a:rPr>
              <a:t>), kas pievienotas augšupielādes sarakstam (</a:t>
            </a:r>
            <a:r>
              <a:rPr b="0" i="1" lang="en-US" sz="1600" u="none" cap="none" strike="noStrike">
                <a:solidFill>
                  <a:schemeClr val="dk1"/>
                </a:solidFill>
                <a:latin typeface="Montserrat"/>
                <a:ea typeface="Montserrat"/>
                <a:cs typeface="Montserrat"/>
                <a:sym typeface="Montserrat"/>
              </a:rPr>
              <a:t>staged changes</a:t>
            </a:r>
            <a:r>
              <a:rPr b="0" i="0" lang="en-US" sz="1600" u="none" cap="none" strike="noStrike">
                <a:solidFill>
                  <a:schemeClr val="dk1"/>
                </a:solidFill>
                <a:latin typeface="Montserrat"/>
                <a:ea typeface="Montserrat"/>
                <a:cs typeface="Montserrat"/>
                <a:sym typeface="Montserrat"/>
              </a:rPr>
              <a:t>):</a:t>
            </a:r>
            <a:endParaRPr b="0" i="0" sz="16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Montserrat"/>
                <a:ea typeface="Montserrat"/>
                <a:cs typeface="Montserrat"/>
                <a:sym typeface="Montserrat"/>
              </a:rPr>
              <a:t>git push</a:t>
            </a:r>
            <a:endParaRPr b="1" i="0" sz="16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g123c2184c1e_0_10"/>
          <p:cNvSpPr txBox="1"/>
          <p:nvPr>
            <p:ph idx="11" type="ftr"/>
          </p:nvPr>
        </p:nvSpPr>
        <p:spPr>
          <a:xfrm>
            <a:off x="7612539"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75" name="Google Shape;75;g123c2184c1e_0_10"/>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6" name="Google Shape;76;g123c2184c1e_0_10"/>
          <p:cNvSpPr txBox="1"/>
          <p:nvPr/>
        </p:nvSpPr>
        <p:spPr>
          <a:xfrm>
            <a:off x="6574451" y="3229650"/>
            <a:ext cx="52449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3200" u="none" cap="none" strike="noStrike">
                <a:solidFill>
                  <a:schemeClr val="accent1"/>
                </a:solidFill>
                <a:latin typeface="Montserrat SemiBold"/>
                <a:ea typeface="Montserrat SemiBold"/>
                <a:cs typeface="Montserrat SemiBold"/>
                <a:sym typeface="Montserrat SemiBold"/>
              </a:rPr>
              <a:t>Adaptīvais dizains</a:t>
            </a:r>
            <a:endParaRPr b="0" i="0" sz="3200" u="none" cap="none" strike="noStrike">
              <a:solidFill>
                <a:schemeClr val="accent1"/>
              </a:solidFill>
              <a:latin typeface="Montserrat SemiBold"/>
              <a:ea typeface="Montserrat SemiBold"/>
              <a:cs typeface="Montserrat SemiBold"/>
              <a:sym typeface="Montserrat SemiBold"/>
            </a:endParaRPr>
          </a:p>
        </p:txBody>
      </p:sp>
      <p:pic>
        <p:nvPicPr>
          <p:cNvPr id="77" name="Google Shape;77;g123c2184c1e_0_10"/>
          <p:cNvPicPr preferRelativeResize="0"/>
          <p:nvPr/>
        </p:nvPicPr>
        <p:blipFill rotWithShape="1">
          <a:blip r:embed="rId4">
            <a:alphaModFix/>
          </a:blip>
          <a:srcRect b="13050" l="0" r="0" t="0"/>
          <a:stretch/>
        </p:blipFill>
        <p:spPr>
          <a:xfrm>
            <a:off x="9040600" y="0"/>
            <a:ext cx="3136075" cy="1078100"/>
          </a:xfrm>
          <a:prstGeom prst="rect">
            <a:avLst/>
          </a:prstGeom>
          <a:noFill/>
          <a:ln>
            <a:noFill/>
          </a:ln>
        </p:spPr>
      </p:pic>
      <p:pic>
        <p:nvPicPr>
          <p:cNvPr id="78" name="Google Shape;78;g123c2184c1e_0_10"/>
          <p:cNvPicPr preferRelativeResize="0"/>
          <p:nvPr/>
        </p:nvPicPr>
        <p:blipFill rotWithShape="1">
          <a:blip r:embed="rId5">
            <a:alphaModFix/>
          </a:blip>
          <a:srcRect b="0" l="0" r="0" t="0"/>
          <a:stretch/>
        </p:blipFill>
        <p:spPr>
          <a:xfrm>
            <a:off x="1371600" y="2530147"/>
            <a:ext cx="2126200" cy="2126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g123c2184c1e_0_2"/>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84" name="Google Shape;84;g123c2184c1e_0_2"/>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5" name="Google Shape;85;g123c2184c1e_0_2"/>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2767" u="none" cap="none" strike="noStrike">
                <a:solidFill>
                  <a:srgbClr val="297DC1"/>
                </a:solidFill>
                <a:latin typeface="Montserrat SemiBold"/>
                <a:ea typeface="Montserrat SemiBold"/>
                <a:cs typeface="Montserrat SemiBold"/>
                <a:sym typeface="Montserrat SemiBold"/>
              </a:rPr>
              <a:t>Mājaslapa dažādiem ekrāniem</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86" name="Google Shape;86;g123c2184c1e_0_2"/>
          <p:cNvSpPr txBox="1"/>
          <p:nvPr/>
        </p:nvSpPr>
        <p:spPr>
          <a:xfrm>
            <a:off x="744550" y="1797050"/>
            <a:ext cx="6448500" cy="318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Attēlojot mājaslapu mobilajiem ekrāniem, pārlūkprogrammas izveido logu ar noklusēto platumu 980px un mājaslapas saturu attālina, lai ietiplinātu šajā izmērā. Šī ir pārlūkprogrammu nianse, kas saglabājusies no laika, kad mājaslapas nebija pielāgotas mobilajiem ekrāniem. </a:t>
            </a:r>
            <a:br>
              <a:rPr b="0" i="0" lang="en-US" sz="1500" u="none" cap="none" strike="noStrike">
                <a:solidFill>
                  <a:schemeClr val="dk1"/>
                </a:solidFill>
                <a:latin typeface="Montserrat"/>
                <a:ea typeface="Montserrat"/>
                <a:cs typeface="Montserrat"/>
                <a:sym typeface="Montserrat"/>
              </a:rPr>
            </a:br>
            <a:r>
              <a:rPr b="0" i="0" lang="en-US" sz="1500" u="none" cap="none" strike="noStrike">
                <a:solidFill>
                  <a:schemeClr val="dk1"/>
                </a:solidFill>
                <a:latin typeface="Montserrat"/>
                <a:ea typeface="Montserrat"/>
                <a:cs typeface="Montserrat"/>
                <a:sym typeface="Montserrat"/>
              </a:rPr>
              <a:t>Ja mūsu mājaslapas dizains ir ar CSS pielāgots mazākiem ekrāniem, izmantojam HTML meta elementu. Tas noteiks, ka mājaslapas platumam jāatbilst tieši ekrāna platumam, arī uz mobilajām ierīcēm.</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&lt;</a:t>
            </a:r>
            <a:r>
              <a:rPr b="1" i="0" lang="en-US" sz="1500" u="none" cap="none" strike="noStrike">
                <a:solidFill>
                  <a:schemeClr val="accent1"/>
                </a:solidFill>
                <a:latin typeface="Montserrat"/>
                <a:ea typeface="Montserrat"/>
                <a:cs typeface="Montserrat"/>
                <a:sym typeface="Montserrat"/>
              </a:rPr>
              <a:t>meta</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name</a:t>
            </a:r>
            <a:r>
              <a:rPr b="1" i="0" lang="en-US" sz="1500" u="none" cap="none" strike="noStrike">
                <a:solidFill>
                  <a:schemeClr val="dk1"/>
                </a:solidFill>
                <a:latin typeface="Montserrat"/>
                <a:ea typeface="Montserrat"/>
                <a:cs typeface="Montserrat"/>
                <a:sym typeface="Montserrat"/>
              </a:rPr>
              <a:t>=”</a:t>
            </a:r>
            <a:r>
              <a:rPr b="1" i="0" lang="en-US" sz="1500" u="none" cap="none" strike="noStrike">
                <a:solidFill>
                  <a:srgbClr val="6AA84F"/>
                </a:solidFill>
                <a:latin typeface="Montserrat"/>
                <a:ea typeface="Montserrat"/>
                <a:cs typeface="Montserrat"/>
                <a:sym typeface="Montserrat"/>
              </a:rPr>
              <a:t>viewport</a:t>
            </a:r>
            <a:r>
              <a:rPr b="1" i="0" lang="en-US" sz="1500" u="none" cap="none" strike="noStrike">
                <a:solidFill>
                  <a:schemeClr val="dk1"/>
                </a:solidFill>
                <a:latin typeface="Montserrat"/>
                <a:ea typeface="Montserrat"/>
                <a:cs typeface="Montserrat"/>
                <a:sym typeface="Montserrat"/>
              </a:rPr>
              <a:t>”</a:t>
            </a:r>
            <a:r>
              <a:rPr b="0"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content</a:t>
            </a:r>
            <a:r>
              <a:rPr b="1" i="0" lang="en-US" sz="1500" u="none" cap="none" strike="noStrike">
                <a:solidFill>
                  <a:schemeClr val="dk1"/>
                </a:solidFill>
                <a:latin typeface="Montserrat"/>
                <a:ea typeface="Montserrat"/>
                <a:cs typeface="Montserrat"/>
                <a:sym typeface="Montserrat"/>
              </a:rPr>
              <a:t>=”</a:t>
            </a:r>
            <a:r>
              <a:rPr b="1" i="0" lang="en-US" sz="1500" u="none" cap="none" strike="noStrike">
                <a:solidFill>
                  <a:srgbClr val="6AA84F"/>
                </a:solidFill>
                <a:latin typeface="Montserrat"/>
                <a:ea typeface="Montserrat"/>
                <a:cs typeface="Montserrat"/>
                <a:sym typeface="Montserrat"/>
              </a:rPr>
              <a:t>width=device-width</a:t>
            </a:r>
            <a:r>
              <a:rPr b="1" i="0" lang="en-US" sz="1500" u="none" cap="none" strike="noStrike">
                <a:solidFill>
                  <a:schemeClr val="dk1"/>
                </a:solidFill>
                <a:latin typeface="Montserrat"/>
                <a:ea typeface="Montserrat"/>
                <a:cs typeface="Montserrat"/>
                <a:sym typeface="Montserrat"/>
              </a:rPr>
              <a:t>”/&gt;</a:t>
            </a:r>
            <a:endParaRPr b="1" i="0" sz="1500" u="none" cap="none" strike="noStrike">
              <a:solidFill>
                <a:schemeClr val="dk1"/>
              </a:solidFill>
              <a:latin typeface="Montserrat"/>
              <a:ea typeface="Montserrat"/>
              <a:cs typeface="Montserrat"/>
              <a:sym typeface="Montserrat"/>
            </a:endParaRPr>
          </a:p>
        </p:txBody>
      </p:sp>
      <p:pic>
        <p:nvPicPr>
          <p:cNvPr id="87" name="Google Shape;87;g123c2184c1e_0_2"/>
          <p:cNvPicPr preferRelativeResize="0"/>
          <p:nvPr/>
        </p:nvPicPr>
        <p:blipFill rotWithShape="1">
          <a:blip r:embed="rId4">
            <a:alphaModFix/>
          </a:blip>
          <a:srcRect b="0" l="0" r="0" t="0"/>
          <a:stretch/>
        </p:blipFill>
        <p:spPr>
          <a:xfrm>
            <a:off x="7507050" y="2260100"/>
            <a:ext cx="1905000" cy="3381375"/>
          </a:xfrm>
          <a:prstGeom prst="rect">
            <a:avLst/>
          </a:prstGeom>
          <a:noFill/>
          <a:ln>
            <a:noFill/>
          </a:ln>
        </p:spPr>
      </p:pic>
      <p:pic>
        <p:nvPicPr>
          <p:cNvPr id="88" name="Google Shape;88;g123c2184c1e_0_2"/>
          <p:cNvPicPr preferRelativeResize="0"/>
          <p:nvPr/>
        </p:nvPicPr>
        <p:blipFill rotWithShape="1">
          <a:blip r:embed="rId5">
            <a:alphaModFix/>
          </a:blip>
          <a:srcRect b="0" l="0" r="0" t="0"/>
          <a:stretch/>
        </p:blipFill>
        <p:spPr>
          <a:xfrm>
            <a:off x="9658225" y="2250565"/>
            <a:ext cx="1914525" cy="3448050"/>
          </a:xfrm>
          <a:prstGeom prst="rect">
            <a:avLst/>
          </a:prstGeom>
          <a:noFill/>
          <a:ln>
            <a:noFill/>
          </a:ln>
        </p:spPr>
      </p:pic>
      <p:sp>
        <p:nvSpPr>
          <p:cNvPr id="89" name="Google Shape;89;g123c2184c1e_0_2"/>
          <p:cNvSpPr txBox="1"/>
          <p:nvPr/>
        </p:nvSpPr>
        <p:spPr>
          <a:xfrm>
            <a:off x="7760313" y="1664250"/>
            <a:ext cx="1342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Bez &lt;</a:t>
            </a:r>
            <a:r>
              <a:rPr b="1" i="0" lang="en-US" sz="1400" u="none" cap="none" strike="noStrike">
                <a:solidFill>
                  <a:schemeClr val="accent1"/>
                </a:solidFill>
                <a:latin typeface="Arial"/>
                <a:ea typeface="Arial"/>
                <a:cs typeface="Arial"/>
                <a:sym typeface="Arial"/>
              </a:rPr>
              <a:t>meta</a:t>
            </a:r>
            <a:r>
              <a:rPr b="1" i="0" lang="en-US" sz="1400" u="none" cap="none" strike="noStrike">
                <a:solidFill>
                  <a:schemeClr val="dk2"/>
                </a:solidFill>
                <a:latin typeface="Arial"/>
                <a:ea typeface="Arial"/>
                <a:cs typeface="Arial"/>
                <a:sym typeface="Arial"/>
              </a:rPr>
              <a:t>/</a:t>
            </a:r>
            <a:r>
              <a:rPr b="1" i="0" lang="en-US" sz="1400" u="none" cap="none" strike="noStrike">
                <a:solidFill>
                  <a:srgbClr val="000000"/>
                </a:solidFill>
                <a:latin typeface="Arial"/>
                <a:ea typeface="Arial"/>
                <a:cs typeface="Arial"/>
                <a:sym typeface="Arial"/>
              </a:rPr>
              <a:t>&gt; </a:t>
            </a:r>
            <a:endParaRPr b="1" i="0" sz="1400" u="none" cap="none" strike="noStrike">
              <a:solidFill>
                <a:srgbClr val="000000"/>
              </a:solidFill>
              <a:latin typeface="Arial"/>
              <a:ea typeface="Arial"/>
              <a:cs typeface="Arial"/>
              <a:sym typeface="Arial"/>
            </a:endParaRPr>
          </a:p>
        </p:txBody>
      </p:sp>
      <p:sp>
        <p:nvSpPr>
          <p:cNvPr id="90" name="Google Shape;90;g123c2184c1e_0_2"/>
          <p:cNvSpPr txBox="1"/>
          <p:nvPr/>
        </p:nvSpPr>
        <p:spPr>
          <a:xfrm>
            <a:off x="10102847" y="1664250"/>
            <a:ext cx="1181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Ar &lt;</a:t>
            </a:r>
            <a:r>
              <a:rPr b="1" i="0" lang="en-US" sz="1400" u="none" cap="none" strike="noStrike">
                <a:solidFill>
                  <a:schemeClr val="accent1"/>
                </a:solidFill>
                <a:latin typeface="Arial"/>
                <a:ea typeface="Arial"/>
                <a:cs typeface="Arial"/>
                <a:sym typeface="Arial"/>
              </a:rPr>
              <a:t>meta</a:t>
            </a:r>
            <a:r>
              <a:rPr b="1" i="0" lang="en-US" sz="1400" u="none" cap="none" strike="noStrike">
                <a:solidFill>
                  <a:srgbClr val="000000"/>
                </a:solidFill>
                <a:latin typeface="Arial"/>
                <a:ea typeface="Arial"/>
                <a:cs typeface="Arial"/>
                <a:sym typeface="Arial"/>
              </a:rPr>
              <a:t>/&gt;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g1224b016612_0_19"/>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96" name="Google Shape;96;g1224b016612_0_19"/>
          <p:cNvSpPr txBox="1"/>
          <p:nvPr/>
        </p:nvSpPr>
        <p:spPr>
          <a:xfrm>
            <a:off x="743975" y="741400"/>
            <a:ext cx="80601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3200" u="none" cap="none" strike="noStrike">
                <a:solidFill>
                  <a:srgbClr val="297DC1"/>
                </a:solidFill>
                <a:latin typeface="Montserrat SemiBold"/>
                <a:ea typeface="Montserrat SemiBold"/>
                <a:cs typeface="Montserrat SemiBold"/>
                <a:sym typeface="Montserrat SemiBold"/>
              </a:rPr>
              <a:t>Kolonu un rindu izkārtojums</a:t>
            </a:r>
            <a:endParaRPr b="0" i="0" sz="2767" u="none" cap="none" strike="noStrike">
              <a:solidFill>
                <a:srgbClr val="297DC1"/>
              </a:solidFill>
              <a:latin typeface="Montserrat SemiBold"/>
              <a:ea typeface="Montserrat SemiBold"/>
              <a:cs typeface="Montserrat SemiBold"/>
              <a:sym typeface="Montserrat SemiBold"/>
            </a:endParaRPr>
          </a:p>
        </p:txBody>
      </p:sp>
      <p:pic>
        <p:nvPicPr>
          <p:cNvPr id="97" name="Google Shape;97;g1224b016612_0_19"/>
          <p:cNvPicPr preferRelativeResize="0"/>
          <p:nvPr/>
        </p:nvPicPr>
        <p:blipFill rotWithShape="1">
          <a:blip r:embed="rId4">
            <a:alphaModFix/>
          </a:blip>
          <a:srcRect b="0" l="0" r="0" t="0"/>
          <a:stretch/>
        </p:blipFill>
        <p:spPr>
          <a:xfrm>
            <a:off x="5695900" y="1632900"/>
            <a:ext cx="6099476" cy="4788106"/>
          </a:xfrm>
          <a:prstGeom prst="rect">
            <a:avLst/>
          </a:prstGeom>
          <a:noFill/>
          <a:ln>
            <a:noFill/>
          </a:ln>
        </p:spPr>
      </p:pic>
      <p:sp>
        <p:nvSpPr>
          <p:cNvPr id="98" name="Google Shape;98;g1224b016612_0_19"/>
          <p:cNvSpPr txBox="1"/>
          <p:nvPr/>
        </p:nvSpPr>
        <p:spPr>
          <a:xfrm>
            <a:off x="743975" y="1632900"/>
            <a:ext cx="4859100" cy="45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Veidojot mājaslapas izkārtojumu ir praktiski par to domāt kolonnās un rindās. Tādējādi to ir vieglāk pielāgot dažādiem ekrāna izmēriem, mainot kolonnu platumu attiecīgi tam cik to ietilpst ekrāna izmērā.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.col-1 </a:t>
            </a:r>
            <a:r>
              <a:rPr b="1" i="0" lang="en-US" sz="1500" u="none" cap="none" strike="noStrike">
                <a:solidFill>
                  <a:schemeClr val="dk1"/>
                </a:solidFill>
                <a:latin typeface="Montserrat"/>
                <a:ea typeface="Montserrat"/>
                <a:cs typeface="Montserrat"/>
                <a:sym typeface="Montserrat"/>
              </a:rPr>
              <a:t>{</a:t>
            </a:r>
            <a:r>
              <a:rPr b="1" i="0" lang="en-US" sz="1500" u="none" cap="none" strike="noStrike">
                <a:solidFill>
                  <a:srgbClr val="6AA84F"/>
                </a:solidFill>
                <a:latin typeface="Montserrat"/>
                <a:ea typeface="Montserrat"/>
                <a:cs typeface="Montserrat"/>
                <a:sym typeface="Montserrat"/>
              </a:rPr>
              <a:t>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8.33%</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.col-2</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16.66%</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.col-3</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25%</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.col-4</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33.33%</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.col-5</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41.66%</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.col-6</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width:</a:t>
            </a:r>
            <a:r>
              <a:rPr b="1" i="0" lang="en-US" sz="1500" u="none" cap="none" strike="noStrike">
                <a:solidFill>
                  <a:srgbClr val="E69138"/>
                </a:solidFill>
                <a:latin typeface="Montserrat"/>
                <a:ea typeface="Montserrat"/>
                <a:cs typeface="Montserrat"/>
                <a:sym typeface="Montserrat"/>
              </a:rPr>
              <a:t> 50%</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.col-7</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58.33%</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.col-8</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66.66%</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.col-9</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75%</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.col-10</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83.33%</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.col-11</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91.66%</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.col-12</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100%</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g124acf808e0_0_10"/>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04" name="Google Shape;104;g124acf808e0_0_10"/>
          <p:cNvSpPr txBox="1"/>
          <p:nvPr>
            <p:ph idx="12" type="sldNum"/>
          </p:nvPr>
        </p:nvSpPr>
        <p:spPr>
          <a:xfrm>
            <a:off x="9247500" y="3868330"/>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5" name="Google Shape;105;g124acf808e0_0_10"/>
          <p:cNvSpPr txBox="1"/>
          <p:nvPr/>
        </p:nvSpPr>
        <p:spPr>
          <a:xfrm>
            <a:off x="743975" y="741400"/>
            <a:ext cx="80601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3200" u="none" cap="none" strike="noStrike">
                <a:solidFill>
                  <a:srgbClr val="297DC1"/>
                </a:solidFill>
                <a:latin typeface="Montserrat SemiBold"/>
                <a:ea typeface="Montserrat SemiBold"/>
                <a:cs typeface="Montserrat SemiBold"/>
                <a:sym typeface="Montserrat SemiBold"/>
              </a:rPr>
              <a:t>Izmēri dažādiem ekrāniem</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06" name="Google Shape;106;g124acf808e0_0_10"/>
          <p:cNvSpPr txBox="1"/>
          <p:nvPr/>
        </p:nvSpPr>
        <p:spPr>
          <a:xfrm>
            <a:off x="5215875" y="2966150"/>
            <a:ext cx="24297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.nav,</a:t>
            </a:r>
            <a:endParaRPr b="1" i="0" sz="1500" u="none" cap="none" strike="noStrike">
              <a:solidFill>
                <a:schemeClr val="accen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.widget</a:t>
            </a:r>
            <a:r>
              <a:rPr b="0" i="0" lang="en-US" sz="1500" u="none" cap="none" strike="noStrike">
                <a:solidFill>
                  <a:schemeClr val="dk1"/>
                </a:solidFill>
                <a:latin typeface="Montserrat"/>
                <a:ea typeface="Montserrat"/>
                <a:cs typeface="Montserrat"/>
                <a:sym typeface="Montserrat"/>
              </a:rPr>
              <a:t> </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25%</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.content</a:t>
            </a:r>
            <a:r>
              <a:rPr b="0" i="0" lang="en-US" sz="1500" u="none" cap="none" strike="noStrike">
                <a:solidFill>
                  <a:schemeClr val="dk1"/>
                </a:solidFill>
                <a:latin typeface="Montserrat"/>
                <a:ea typeface="Montserrat"/>
                <a:cs typeface="Montserrat"/>
                <a:sym typeface="Montserrat"/>
              </a:rPr>
              <a:t> </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50%</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p:txBody>
      </p:sp>
      <p:pic>
        <p:nvPicPr>
          <p:cNvPr id="107" name="Google Shape;107;g124acf808e0_0_10"/>
          <p:cNvPicPr preferRelativeResize="0"/>
          <p:nvPr/>
        </p:nvPicPr>
        <p:blipFill rotWithShape="1">
          <a:blip r:embed="rId4">
            <a:alphaModFix/>
          </a:blip>
          <a:srcRect b="0" l="0" r="0" t="0"/>
          <a:stretch/>
        </p:blipFill>
        <p:spPr>
          <a:xfrm>
            <a:off x="7645000" y="2941275"/>
            <a:ext cx="3484629" cy="2669450"/>
          </a:xfrm>
          <a:prstGeom prst="rect">
            <a:avLst/>
          </a:prstGeom>
          <a:noFill/>
          <a:ln>
            <a:noFill/>
          </a:ln>
        </p:spPr>
      </p:pic>
      <p:pic>
        <p:nvPicPr>
          <p:cNvPr id="108" name="Google Shape;108;g124acf808e0_0_10"/>
          <p:cNvPicPr preferRelativeResize="0"/>
          <p:nvPr/>
        </p:nvPicPr>
        <p:blipFill rotWithShape="1">
          <a:blip r:embed="rId5">
            <a:alphaModFix/>
          </a:blip>
          <a:srcRect b="0" l="0" r="0" t="0"/>
          <a:stretch/>
        </p:blipFill>
        <p:spPr>
          <a:xfrm>
            <a:off x="3000309" y="2966146"/>
            <a:ext cx="1611641" cy="2619709"/>
          </a:xfrm>
          <a:prstGeom prst="rect">
            <a:avLst/>
          </a:prstGeom>
          <a:noFill/>
          <a:ln>
            <a:noFill/>
          </a:ln>
        </p:spPr>
      </p:pic>
      <p:sp>
        <p:nvSpPr>
          <p:cNvPr id="109" name="Google Shape;109;g124acf808e0_0_10"/>
          <p:cNvSpPr txBox="1"/>
          <p:nvPr/>
        </p:nvSpPr>
        <p:spPr>
          <a:xfrm>
            <a:off x="744550" y="2966150"/>
            <a:ext cx="19845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.nav</a:t>
            </a:r>
            <a:r>
              <a:rPr b="1" i="0" lang="en-US" sz="1500" u="none" cap="none" strike="noStrike">
                <a:solidFill>
                  <a:schemeClr val="dk1"/>
                </a:solidFill>
                <a:latin typeface="Montserrat"/>
                <a:ea typeface="Montserrat"/>
                <a:cs typeface="Montserrat"/>
                <a:sym typeface="Montserrat"/>
              </a:rPr>
              <a:t>,</a:t>
            </a:r>
            <a:br>
              <a:rPr b="1" i="0" lang="en-US" sz="1500" u="none" cap="none" strike="noStrike">
                <a:solidFill>
                  <a:schemeClr val="dk1"/>
                </a:solidFill>
                <a:latin typeface="Montserrat"/>
                <a:ea typeface="Montserrat"/>
                <a:cs typeface="Montserrat"/>
                <a:sym typeface="Montserrat"/>
              </a:rPr>
            </a:br>
            <a:r>
              <a:rPr b="1" i="0" lang="en-US" sz="1500" u="none" cap="none" strike="noStrike">
                <a:solidFill>
                  <a:schemeClr val="accent1"/>
                </a:solidFill>
                <a:latin typeface="Montserrat"/>
                <a:ea typeface="Montserrat"/>
                <a:cs typeface="Montserrat"/>
                <a:sym typeface="Montserrat"/>
              </a:rPr>
              <a:t>.content</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.widget</a:t>
            </a:r>
            <a:r>
              <a:rPr b="0" i="0" lang="en-US" sz="1500" u="none" cap="none" strike="noStrike">
                <a:solidFill>
                  <a:schemeClr val="dk1"/>
                </a:solidFill>
                <a:latin typeface="Montserrat"/>
                <a:ea typeface="Montserrat"/>
                <a:cs typeface="Montserrat"/>
                <a:sym typeface="Montserrat"/>
              </a:rPr>
              <a:t> </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100%</a:t>
            </a: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Montserrat"/>
                <a:ea typeface="Montserrat"/>
                <a:cs typeface="Montserrat"/>
                <a:sym typeface="Montserrat"/>
              </a:rPr>
              <a:t>}</a:t>
            </a:r>
            <a:endParaRPr b="1" i="0" sz="1500" u="none" cap="none" strike="noStrike">
              <a:solidFill>
                <a:schemeClr val="dk1"/>
              </a:solidFill>
              <a:latin typeface="Montserrat"/>
              <a:ea typeface="Montserrat"/>
              <a:cs typeface="Montserrat"/>
              <a:sym typeface="Montserrat"/>
            </a:endParaRPr>
          </a:p>
        </p:txBody>
      </p:sp>
      <p:sp>
        <p:nvSpPr>
          <p:cNvPr id="110" name="Google Shape;110;g124acf808e0_0_10"/>
          <p:cNvSpPr txBox="1"/>
          <p:nvPr/>
        </p:nvSpPr>
        <p:spPr>
          <a:xfrm>
            <a:off x="743975" y="1632900"/>
            <a:ext cx="73449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Atšķirīgiem ekrānu izmēriem elementu izmēru nepieciešams pielāgot. </a:t>
            </a:r>
            <a:br>
              <a:rPr b="0" i="0" lang="en-US" sz="1500" u="none" cap="none" strike="noStrike">
                <a:solidFill>
                  <a:schemeClr val="dk1"/>
                </a:solidFill>
                <a:latin typeface="Montserrat"/>
                <a:ea typeface="Montserrat"/>
                <a:cs typeface="Montserrat"/>
                <a:sym typeface="Montserrat"/>
              </a:rPr>
            </a:br>
            <a:r>
              <a:rPr b="0" i="0" lang="en-US" sz="1500" u="none" cap="none" strike="noStrike">
                <a:solidFill>
                  <a:schemeClr val="dk1"/>
                </a:solidFill>
                <a:latin typeface="Montserrat"/>
                <a:ea typeface="Montserrat"/>
                <a:cs typeface="Montserrat"/>
                <a:sym typeface="Montserrat"/>
              </a:rPr>
              <a:t>Ja uz datora mājaslapas izkārtojums 3 kolonās ir pārskatāms, uz mobilās ierīces ekrāna piemērotāks būs izkārtojums, piem., 1 kolonā.</a:t>
            </a:r>
            <a:endParaRPr b="1" i="0" sz="15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g1224b016612_0_34"/>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16" name="Google Shape;116;g1224b016612_0_34"/>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7" name="Google Shape;117;g1224b016612_0_34"/>
          <p:cNvSpPr txBox="1"/>
          <p:nvPr/>
        </p:nvSpPr>
        <p:spPr>
          <a:xfrm>
            <a:off x="743975" y="741400"/>
            <a:ext cx="80601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3200" u="none" cap="none" strike="noStrike">
                <a:solidFill>
                  <a:schemeClr val="accent1"/>
                </a:solidFill>
                <a:latin typeface="Montserrat SemiBold"/>
                <a:ea typeface="Montserrat SemiBold"/>
                <a:cs typeface="Montserrat SemiBold"/>
                <a:sym typeface="Montserrat SemiBold"/>
              </a:rPr>
              <a:t>Ekrānam adaptīvs CSS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18" name="Google Shape;118;g1224b016612_0_34"/>
          <p:cNvSpPr txBox="1"/>
          <p:nvPr/>
        </p:nvSpPr>
        <p:spPr>
          <a:xfrm>
            <a:off x="823575" y="1797050"/>
            <a:ext cx="5213700" cy="450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Lai piešķirtu atšķirīgas vērtības CSS īpašībām, varam izmantot </a:t>
            </a:r>
            <a:r>
              <a:rPr b="1" i="0" lang="en-US" sz="1300" u="none" cap="none" strike="noStrike">
                <a:solidFill>
                  <a:schemeClr val="accent1"/>
                </a:solidFill>
                <a:latin typeface="Montserrat"/>
                <a:ea typeface="Montserrat"/>
                <a:cs typeface="Montserrat"/>
                <a:sym typeface="Montserrat"/>
              </a:rPr>
              <a:t>@media </a:t>
            </a:r>
            <a:r>
              <a:rPr b="0" i="0" lang="en-US" sz="1500" u="none" cap="none" strike="noStrike">
                <a:solidFill>
                  <a:schemeClr val="dk1"/>
                </a:solidFill>
                <a:latin typeface="Montserrat"/>
                <a:ea typeface="Montserrat"/>
                <a:cs typeface="Montserrat"/>
                <a:sym typeface="Montserrat"/>
              </a:rPr>
              <a:t>tehniku. Dotajā piemērā elementi ekrānā aizņems 100% platumu līdz izpildīsies nosacījums - ekrāna izmērs ir vismaz 1200px. </a:t>
            </a:r>
            <a:endParaRPr b="1" i="0" sz="1300" u="none" cap="none" strike="noStrike">
              <a:solidFill>
                <a:schemeClr val="accen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300" u="none" cap="none" strike="noStrike">
              <a:solidFill>
                <a:schemeClr val="accen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300" u="none" cap="none" strike="noStrike">
                <a:solidFill>
                  <a:schemeClr val="accent1"/>
                </a:solidFill>
                <a:latin typeface="Montserrat"/>
                <a:ea typeface="Montserrat"/>
                <a:cs typeface="Montserrat"/>
                <a:sym typeface="Montserrat"/>
              </a:rPr>
              <a:t>.nav</a:t>
            </a:r>
            <a:r>
              <a:rPr b="1" i="0" lang="en-US" sz="1300" u="none" cap="none" strike="noStrike">
                <a:solidFill>
                  <a:schemeClr val="dk1"/>
                </a:solidFill>
                <a:latin typeface="Montserrat"/>
                <a:ea typeface="Montserrat"/>
                <a:cs typeface="Montserrat"/>
                <a:sym typeface="Montserrat"/>
              </a:rPr>
              <a:t>,</a:t>
            </a:r>
            <a:br>
              <a:rPr b="1" i="0" lang="en-US" sz="1300" u="none" cap="none" strike="noStrike">
                <a:solidFill>
                  <a:schemeClr val="dk1"/>
                </a:solidFill>
                <a:latin typeface="Montserrat"/>
                <a:ea typeface="Montserrat"/>
                <a:cs typeface="Montserrat"/>
                <a:sym typeface="Montserrat"/>
              </a:rPr>
            </a:br>
            <a:r>
              <a:rPr b="1" i="0" lang="en-US" sz="1300" u="none" cap="none" strike="noStrike">
                <a:solidFill>
                  <a:schemeClr val="accent1"/>
                </a:solidFill>
                <a:latin typeface="Montserrat"/>
                <a:ea typeface="Montserrat"/>
                <a:cs typeface="Montserrat"/>
                <a:sym typeface="Montserrat"/>
              </a:rPr>
              <a:t>.content</a:t>
            </a:r>
            <a:r>
              <a:rPr b="1" i="0" lang="en-US" sz="1300" u="none" cap="none" strike="noStrike">
                <a:solidFill>
                  <a:schemeClr val="dk1"/>
                </a:solidFill>
                <a:latin typeface="Montserrat"/>
                <a:ea typeface="Montserrat"/>
                <a:cs typeface="Montserrat"/>
                <a:sym typeface="Montserrat"/>
              </a:rPr>
              <a:t>,</a:t>
            </a:r>
            <a:endParaRPr b="1"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300" u="none" cap="none" strike="noStrike">
                <a:solidFill>
                  <a:schemeClr val="accent1"/>
                </a:solidFill>
                <a:latin typeface="Montserrat"/>
                <a:ea typeface="Montserrat"/>
                <a:cs typeface="Montserrat"/>
                <a:sym typeface="Montserrat"/>
              </a:rPr>
              <a:t>.widget</a:t>
            </a:r>
            <a:r>
              <a:rPr b="0" i="0" lang="en-US" sz="1300" u="none" cap="none" strike="noStrike">
                <a:solidFill>
                  <a:schemeClr val="dk1"/>
                </a:solidFill>
                <a:latin typeface="Montserrat"/>
                <a:ea typeface="Montserrat"/>
                <a:cs typeface="Montserrat"/>
                <a:sym typeface="Montserrat"/>
              </a:rPr>
              <a:t> </a:t>
            </a:r>
            <a:r>
              <a:rPr b="1" i="0" lang="en-US" sz="1300" u="none" cap="none" strike="noStrike">
                <a:solidFill>
                  <a:schemeClr val="dk1"/>
                </a:solidFill>
                <a:latin typeface="Montserrat"/>
                <a:ea typeface="Montserrat"/>
                <a:cs typeface="Montserrat"/>
                <a:sym typeface="Montserrat"/>
              </a:rPr>
              <a:t>{</a:t>
            </a:r>
            <a:endParaRPr b="1"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300" u="none" cap="none" strike="noStrike">
                <a:solidFill>
                  <a:schemeClr val="dk1"/>
                </a:solidFill>
                <a:latin typeface="Montserrat"/>
                <a:ea typeface="Montserrat"/>
                <a:cs typeface="Montserrat"/>
                <a:sym typeface="Montserrat"/>
              </a:rPr>
              <a:t>	</a:t>
            </a:r>
            <a:r>
              <a:rPr b="1" i="0" lang="en-US" sz="1300" u="none" cap="none" strike="noStrike">
                <a:solidFill>
                  <a:srgbClr val="E69138"/>
                </a:solidFill>
                <a:latin typeface="Montserrat"/>
                <a:ea typeface="Montserrat"/>
                <a:cs typeface="Montserrat"/>
                <a:sym typeface="Montserrat"/>
              </a:rPr>
              <a:t>width</a:t>
            </a:r>
            <a:r>
              <a:rPr b="1" i="0" lang="en-US" sz="1300" u="none" cap="none" strike="noStrike">
                <a:solidFill>
                  <a:schemeClr val="dk1"/>
                </a:solidFill>
                <a:latin typeface="Montserrat"/>
                <a:ea typeface="Montserrat"/>
                <a:cs typeface="Montserrat"/>
                <a:sym typeface="Montserrat"/>
              </a:rPr>
              <a:t>: </a:t>
            </a:r>
            <a:r>
              <a:rPr b="1" i="0" lang="en-US" sz="1300" u="none" cap="none" strike="noStrike">
                <a:solidFill>
                  <a:srgbClr val="6AA84F"/>
                </a:solidFill>
                <a:latin typeface="Montserrat"/>
                <a:ea typeface="Montserrat"/>
                <a:cs typeface="Montserrat"/>
                <a:sym typeface="Montserrat"/>
              </a:rPr>
              <a:t>100%</a:t>
            </a:r>
            <a:r>
              <a:rPr b="1" i="0" lang="en-US" sz="1300" u="none" cap="none" strike="noStrike">
                <a:solidFill>
                  <a:schemeClr val="dk1"/>
                </a:solidFill>
                <a:latin typeface="Montserrat"/>
                <a:ea typeface="Montserrat"/>
                <a:cs typeface="Montserrat"/>
                <a:sym typeface="Montserrat"/>
              </a:rPr>
              <a:t>;</a:t>
            </a:r>
            <a:endParaRPr b="1"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300" u="none" cap="none" strike="noStrike">
                <a:solidFill>
                  <a:schemeClr val="dk1"/>
                </a:solidFill>
                <a:latin typeface="Montserrat"/>
                <a:ea typeface="Montserrat"/>
                <a:cs typeface="Montserrat"/>
                <a:sym typeface="Montserrat"/>
              </a:rPr>
              <a:t>}</a:t>
            </a:r>
            <a:endParaRPr b="1"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1"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chemeClr val="accent1"/>
                </a:solidFill>
                <a:latin typeface="Montserrat"/>
                <a:ea typeface="Montserrat"/>
                <a:cs typeface="Montserrat"/>
                <a:sym typeface="Montserrat"/>
              </a:rPr>
              <a:t>@media only screen and</a:t>
            </a:r>
            <a:r>
              <a:rPr b="1" i="0" lang="en-US" sz="1300" u="none" cap="none" strike="noStrike">
                <a:solidFill>
                  <a:schemeClr val="dk1"/>
                </a:solidFill>
                <a:latin typeface="Montserrat"/>
                <a:ea typeface="Montserrat"/>
                <a:cs typeface="Montserrat"/>
                <a:sym typeface="Montserrat"/>
              </a:rPr>
              <a:t> (</a:t>
            </a:r>
            <a:r>
              <a:rPr b="1" i="0" lang="en-US" sz="1300" u="none" cap="none" strike="noStrike">
                <a:solidFill>
                  <a:srgbClr val="6AA84F"/>
                </a:solidFill>
                <a:latin typeface="Montserrat"/>
                <a:ea typeface="Montserrat"/>
                <a:cs typeface="Montserrat"/>
                <a:sym typeface="Montserrat"/>
              </a:rPr>
              <a:t>min-width:</a:t>
            </a:r>
            <a:r>
              <a:rPr b="1" i="0" lang="en-US" sz="1300" u="none" cap="none" strike="noStrike">
                <a:solidFill>
                  <a:schemeClr val="dk1"/>
                </a:solidFill>
                <a:latin typeface="Montserrat"/>
                <a:ea typeface="Montserrat"/>
                <a:cs typeface="Montserrat"/>
                <a:sym typeface="Montserrat"/>
              </a:rPr>
              <a:t> </a:t>
            </a:r>
            <a:r>
              <a:rPr b="1" i="0" lang="en-US" sz="1300" u="none" cap="none" strike="noStrike">
                <a:solidFill>
                  <a:srgbClr val="E69138"/>
                </a:solidFill>
                <a:latin typeface="Montserrat"/>
                <a:ea typeface="Montserrat"/>
                <a:cs typeface="Montserrat"/>
                <a:sym typeface="Montserrat"/>
              </a:rPr>
              <a:t>1200px</a:t>
            </a:r>
            <a:r>
              <a:rPr b="1" i="0" lang="en-US" sz="1300" u="none" cap="none" strike="noStrike">
                <a:solidFill>
                  <a:schemeClr val="dk1"/>
                </a:solidFill>
                <a:latin typeface="Montserrat"/>
                <a:ea typeface="Montserrat"/>
                <a:cs typeface="Montserrat"/>
                <a:sym typeface="Montserrat"/>
              </a:rPr>
              <a:t>) {</a:t>
            </a:r>
            <a:endParaRPr b="1" i="0" sz="13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500"/>
              <a:buFont typeface="Arial"/>
              <a:buNone/>
            </a:pPr>
            <a:r>
              <a:rPr b="1" i="0" lang="en-US" sz="1300" u="none" cap="none" strike="noStrike">
                <a:solidFill>
                  <a:schemeClr val="accent1"/>
                </a:solidFill>
                <a:latin typeface="Montserrat"/>
                <a:ea typeface="Montserrat"/>
                <a:cs typeface="Montserrat"/>
                <a:sym typeface="Montserrat"/>
              </a:rPr>
              <a:t>.nav,</a:t>
            </a:r>
            <a:endParaRPr b="1" i="0" sz="1300" u="none" cap="none" strike="noStrike">
              <a:solidFill>
                <a:schemeClr val="accent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500"/>
              <a:buFont typeface="Arial"/>
              <a:buNone/>
            </a:pPr>
            <a:r>
              <a:rPr b="1" i="0" lang="en-US" sz="1300" u="none" cap="none" strike="noStrike">
                <a:solidFill>
                  <a:schemeClr val="accent1"/>
                </a:solidFill>
                <a:latin typeface="Montserrat"/>
                <a:ea typeface="Montserrat"/>
                <a:cs typeface="Montserrat"/>
                <a:sym typeface="Montserrat"/>
              </a:rPr>
              <a:t>.widget</a:t>
            </a:r>
            <a:r>
              <a:rPr b="0" i="0" lang="en-US" sz="1300" u="none" cap="none" strike="noStrike">
                <a:solidFill>
                  <a:schemeClr val="dk1"/>
                </a:solidFill>
                <a:latin typeface="Montserrat"/>
                <a:ea typeface="Montserrat"/>
                <a:cs typeface="Montserrat"/>
                <a:sym typeface="Montserrat"/>
              </a:rPr>
              <a:t> </a:t>
            </a:r>
            <a:r>
              <a:rPr b="1" i="0" lang="en-US" sz="1300" u="none" cap="none" strike="noStrike">
                <a:solidFill>
                  <a:schemeClr val="dk1"/>
                </a:solidFill>
                <a:latin typeface="Montserrat"/>
                <a:ea typeface="Montserrat"/>
                <a:cs typeface="Montserrat"/>
                <a:sym typeface="Montserrat"/>
              </a:rPr>
              <a:t>{</a:t>
            </a:r>
            <a:endParaRPr b="1" i="0" sz="13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500"/>
              <a:buFont typeface="Arial"/>
              <a:buNone/>
            </a:pPr>
            <a:r>
              <a:rPr b="0" i="0" lang="en-US" sz="1300" u="none" cap="none" strike="noStrike">
                <a:solidFill>
                  <a:schemeClr val="dk1"/>
                </a:solidFill>
                <a:latin typeface="Montserrat"/>
                <a:ea typeface="Montserrat"/>
                <a:cs typeface="Montserrat"/>
                <a:sym typeface="Montserrat"/>
              </a:rPr>
              <a:t>	</a:t>
            </a:r>
            <a:r>
              <a:rPr b="1" i="0" lang="en-US" sz="1300" u="none" cap="none" strike="noStrike">
                <a:solidFill>
                  <a:srgbClr val="E69138"/>
                </a:solidFill>
                <a:latin typeface="Montserrat"/>
                <a:ea typeface="Montserrat"/>
                <a:cs typeface="Montserrat"/>
                <a:sym typeface="Montserrat"/>
              </a:rPr>
              <a:t>width</a:t>
            </a:r>
            <a:r>
              <a:rPr b="1" i="0" lang="en-US" sz="1300" u="none" cap="none" strike="noStrike">
                <a:solidFill>
                  <a:schemeClr val="dk1"/>
                </a:solidFill>
                <a:latin typeface="Montserrat"/>
                <a:ea typeface="Montserrat"/>
                <a:cs typeface="Montserrat"/>
                <a:sym typeface="Montserrat"/>
              </a:rPr>
              <a:t>: </a:t>
            </a:r>
            <a:r>
              <a:rPr b="1" i="0" lang="en-US" sz="1300" u="none" cap="none" strike="noStrike">
                <a:solidFill>
                  <a:srgbClr val="6AA84F"/>
                </a:solidFill>
                <a:latin typeface="Montserrat"/>
                <a:ea typeface="Montserrat"/>
                <a:cs typeface="Montserrat"/>
                <a:sym typeface="Montserrat"/>
              </a:rPr>
              <a:t>25%</a:t>
            </a:r>
            <a:r>
              <a:rPr b="1" i="0" lang="en-US" sz="1300" u="none" cap="none" strike="noStrike">
                <a:solidFill>
                  <a:schemeClr val="dk1"/>
                </a:solidFill>
                <a:latin typeface="Montserrat"/>
                <a:ea typeface="Montserrat"/>
                <a:cs typeface="Montserrat"/>
                <a:sym typeface="Montserrat"/>
              </a:rPr>
              <a:t>;</a:t>
            </a:r>
            <a:endParaRPr b="1" i="0" sz="13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500"/>
              <a:buFont typeface="Arial"/>
              <a:buNone/>
            </a:pPr>
            <a:r>
              <a:rPr b="1" i="0" lang="en-US" sz="1300" u="none" cap="none" strike="noStrike">
                <a:solidFill>
                  <a:schemeClr val="dk1"/>
                </a:solidFill>
                <a:latin typeface="Montserrat"/>
                <a:ea typeface="Montserrat"/>
                <a:cs typeface="Montserrat"/>
                <a:sym typeface="Montserrat"/>
              </a:rPr>
              <a:t>}</a:t>
            </a:r>
            <a:endParaRPr b="1" i="0" sz="13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500"/>
              <a:buFont typeface="Arial"/>
              <a:buNone/>
            </a:pPr>
            <a:r>
              <a:t/>
            </a:r>
            <a:endParaRPr b="0" i="0" sz="13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500"/>
              <a:buFont typeface="Arial"/>
              <a:buNone/>
            </a:pPr>
            <a:r>
              <a:rPr b="1" i="0" lang="en-US" sz="1300" u="none" cap="none" strike="noStrike">
                <a:solidFill>
                  <a:schemeClr val="accent1"/>
                </a:solidFill>
                <a:latin typeface="Montserrat"/>
                <a:ea typeface="Montserrat"/>
                <a:cs typeface="Montserrat"/>
                <a:sym typeface="Montserrat"/>
              </a:rPr>
              <a:t>.content</a:t>
            </a:r>
            <a:r>
              <a:rPr b="0" i="0" lang="en-US" sz="1300" u="none" cap="none" strike="noStrike">
                <a:solidFill>
                  <a:schemeClr val="dk1"/>
                </a:solidFill>
                <a:latin typeface="Montserrat"/>
                <a:ea typeface="Montserrat"/>
                <a:cs typeface="Montserrat"/>
                <a:sym typeface="Montserrat"/>
              </a:rPr>
              <a:t> </a:t>
            </a:r>
            <a:r>
              <a:rPr b="1" i="0" lang="en-US" sz="1300" u="none" cap="none" strike="noStrike">
                <a:solidFill>
                  <a:schemeClr val="dk1"/>
                </a:solidFill>
                <a:latin typeface="Montserrat"/>
                <a:ea typeface="Montserrat"/>
                <a:cs typeface="Montserrat"/>
                <a:sym typeface="Montserrat"/>
              </a:rPr>
              <a:t>{</a:t>
            </a:r>
            <a:endParaRPr b="1" i="0" sz="13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500"/>
              <a:buFont typeface="Arial"/>
              <a:buNone/>
            </a:pPr>
            <a:r>
              <a:rPr b="0" i="0" lang="en-US" sz="1300" u="none" cap="none" strike="noStrike">
                <a:solidFill>
                  <a:schemeClr val="dk1"/>
                </a:solidFill>
                <a:latin typeface="Montserrat"/>
                <a:ea typeface="Montserrat"/>
                <a:cs typeface="Montserrat"/>
                <a:sym typeface="Montserrat"/>
              </a:rPr>
              <a:t>	</a:t>
            </a:r>
            <a:r>
              <a:rPr b="1" i="0" lang="en-US" sz="1300" u="none" cap="none" strike="noStrike">
                <a:solidFill>
                  <a:srgbClr val="E69138"/>
                </a:solidFill>
                <a:latin typeface="Montserrat"/>
                <a:ea typeface="Montserrat"/>
                <a:cs typeface="Montserrat"/>
                <a:sym typeface="Montserrat"/>
              </a:rPr>
              <a:t>width</a:t>
            </a:r>
            <a:r>
              <a:rPr b="1" i="0" lang="en-US" sz="1300" u="none" cap="none" strike="noStrike">
                <a:solidFill>
                  <a:schemeClr val="dk1"/>
                </a:solidFill>
                <a:latin typeface="Montserrat"/>
                <a:ea typeface="Montserrat"/>
                <a:cs typeface="Montserrat"/>
                <a:sym typeface="Montserrat"/>
              </a:rPr>
              <a:t>: </a:t>
            </a:r>
            <a:r>
              <a:rPr b="1" i="0" lang="en-US" sz="1300" u="none" cap="none" strike="noStrike">
                <a:solidFill>
                  <a:srgbClr val="6AA84F"/>
                </a:solidFill>
                <a:latin typeface="Montserrat"/>
                <a:ea typeface="Montserrat"/>
                <a:cs typeface="Montserrat"/>
                <a:sym typeface="Montserrat"/>
              </a:rPr>
              <a:t>50%</a:t>
            </a:r>
            <a:r>
              <a:rPr b="1" i="0" lang="en-US" sz="1300" u="none" cap="none" strike="noStrike">
                <a:solidFill>
                  <a:schemeClr val="dk1"/>
                </a:solidFill>
                <a:latin typeface="Montserrat"/>
                <a:ea typeface="Montserrat"/>
                <a:cs typeface="Montserrat"/>
                <a:sym typeface="Montserrat"/>
              </a:rPr>
              <a:t>;</a:t>
            </a:r>
            <a:endParaRPr b="1" i="0" sz="13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500"/>
              <a:buFont typeface="Arial"/>
              <a:buNone/>
            </a:pPr>
            <a:r>
              <a:rPr b="1" i="0" lang="en-US" sz="1300" u="none" cap="none" strike="noStrike">
                <a:solidFill>
                  <a:schemeClr val="dk1"/>
                </a:solidFill>
                <a:latin typeface="Montserrat"/>
                <a:ea typeface="Montserrat"/>
                <a:cs typeface="Montserrat"/>
                <a:sym typeface="Montserrat"/>
              </a:rPr>
              <a:t>}</a:t>
            </a:r>
            <a:endParaRPr b="1"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chemeClr val="dk1"/>
                </a:solidFill>
                <a:latin typeface="Montserrat"/>
                <a:ea typeface="Montserrat"/>
                <a:cs typeface="Montserrat"/>
                <a:sym typeface="Montserrat"/>
              </a:rPr>
              <a:t>}</a:t>
            </a:r>
            <a:endParaRPr b="1" i="0" sz="1300" u="none" cap="none" strike="noStrike">
              <a:solidFill>
                <a:schemeClr val="dk1"/>
              </a:solidFill>
              <a:latin typeface="Montserrat"/>
              <a:ea typeface="Montserrat"/>
              <a:cs typeface="Montserrat"/>
              <a:sym typeface="Montserrat"/>
            </a:endParaRPr>
          </a:p>
        </p:txBody>
      </p:sp>
      <p:pic>
        <p:nvPicPr>
          <p:cNvPr id="119" name="Google Shape;119;g1224b016612_0_34"/>
          <p:cNvPicPr preferRelativeResize="0"/>
          <p:nvPr/>
        </p:nvPicPr>
        <p:blipFill rotWithShape="1">
          <a:blip r:embed="rId4">
            <a:alphaModFix/>
          </a:blip>
          <a:srcRect b="0" l="0" r="0" t="0"/>
          <a:stretch/>
        </p:blipFill>
        <p:spPr>
          <a:xfrm>
            <a:off x="7712200" y="4076038"/>
            <a:ext cx="2743200" cy="2085569"/>
          </a:xfrm>
          <a:prstGeom prst="rect">
            <a:avLst/>
          </a:prstGeom>
          <a:noFill/>
          <a:ln>
            <a:noFill/>
          </a:ln>
        </p:spPr>
      </p:pic>
      <p:pic>
        <p:nvPicPr>
          <p:cNvPr id="120" name="Google Shape;120;g1224b016612_0_34"/>
          <p:cNvPicPr preferRelativeResize="0"/>
          <p:nvPr/>
        </p:nvPicPr>
        <p:blipFill rotWithShape="1">
          <a:blip r:embed="rId5">
            <a:alphaModFix/>
          </a:blip>
          <a:srcRect b="0" l="0" r="0" t="0"/>
          <a:stretch/>
        </p:blipFill>
        <p:spPr>
          <a:xfrm>
            <a:off x="8362412" y="1727980"/>
            <a:ext cx="1268730" cy="20467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g1224b016612_0_45"/>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26" name="Google Shape;126;g1224b016612_0_45"/>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7" name="Google Shape;127;g1224b016612_0_45"/>
          <p:cNvSpPr txBox="1"/>
          <p:nvPr/>
        </p:nvSpPr>
        <p:spPr>
          <a:xfrm>
            <a:off x="743975" y="741400"/>
            <a:ext cx="80601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99"/>
              <a:buFont typeface="Arial"/>
              <a:buNone/>
            </a:pPr>
            <a:r>
              <a:rPr b="0" i="0" lang="en-US" sz="3200" u="none" cap="none" strike="noStrike">
                <a:solidFill>
                  <a:schemeClr val="accent1"/>
                </a:solidFill>
                <a:latin typeface="Montserrat SemiBold"/>
                <a:ea typeface="Montserrat SemiBold"/>
                <a:cs typeface="Montserrat SemiBold"/>
                <a:sym typeface="Montserrat SemiBold"/>
              </a:rPr>
              <a:t>Lūzumpunkts (breakpoint)</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28" name="Google Shape;128;g1224b016612_0_45"/>
          <p:cNvSpPr txBox="1"/>
          <p:nvPr/>
        </p:nvSpPr>
        <p:spPr>
          <a:xfrm>
            <a:off x="823575" y="1797050"/>
            <a:ext cx="5799900" cy="410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Ar lūzuma punktu saprotam ekrāna izmēra un izšķirtspējas parametrus kuriem vēlamies izmantot atšķirīgu CSS noformējumu.</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Lūzumspunktus nosakām ar jau pieminēto </a:t>
            </a:r>
            <a:r>
              <a:rPr b="1" i="0" lang="en-US" sz="1500" u="none" cap="none" strike="noStrike">
                <a:solidFill>
                  <a:schemeClr val="accent1"/>
                </a:solidFill>
                <a:latin typeface="Montserrat"/>
                <a:ea typeface="Montserrat"/>
                <a:cs typeface="Montserrat"/>
                <a:sym typeface="Montserrat"/>
              </a:rPr>
              <a:t>@media </a:t>
            </a:r>
            <a:r>
              <a:rPr b="0" i="0" lang="en-US" sz="1500" u="none" cap="none" strike="noStrike">
                <a:solidFill>
                  <a:schemeClr val="dk1"/>
                </a:solidFill>
                <a:latin typeface="Montserrat"/>
                <a:ea typeface="Montserrat"/>
                <a:cs typeface="Montserrat"/>
                <a:sym typeface="Montserrat"/>
              </a:rPr>
              <a:t>nosacījumu. Katram projektam var būt atšķirīgi lūzuma punkti. Bieži vien pietiek ar iedalījumu maziem(mobile), vidējiem(tablet) un lieliem(large ekrāniem. </a:t>
            </a:r>
            <a:br>
              <a:rPr b="0" i="0" lang="en-US" sz="1500" u="none" cap="none" strike="noStrike">
                <a:solidFill>
                  <a:schemeClr val="dk1"/>
                </a:solidFill>
                <a:latin typeface="Montserrat"/>
                <a:ea typeface="Montserrat"/>
                <a:cs typeface="Montserrat"/>
                <a:sym typeface="Montserrat"/>
              </a:rPr>
            </a:br>
            <a:r>
              <a:rPr b="0" i="0" lang="en-US" sz="1500" u="none" cap="none" strike="noStrike">
                <a:solidFill>
                  <a:schemeClr val="dk1"/>
                </a:solidFill>
                <a:latin typeface="Montserrat"/>
                <a:ea typeface="Montserrat"/>
                <a:cs typeface="Montserrat"/>
                <a:sym typeface="Montserrat"/>
              </a:rPr>
              <a:t>Šo tabulu var izmantot kā ieteicamu, bet ne obligātu lūzumpunktu piemēr dažādiem ekrānu platumiem.</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@media only screen and</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max-width: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576px</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737373"/>
                </a:solidFill>
                <a:latin typeface="Montserrat"/>
                <a:ea typeface="Montserrat"/>
                <a:cs typeface="Montserrat"/>
                <a:sym typeface="Montserrat"/>
              </a:rPr>
              <a:t>{...}</a:t>
            </a:r>
            <a:endParaRPr b="1" i="0" sz="1500" u="none" cap="none" strike="noStrike">
              <a:solidFill>
                <a:srgbClr val="73737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@media only screen and</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min-width: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576px</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737373"/>
                </a:solidFill>
                <a:latin typeface="Montserrat"/>
                <a:ea typeface="Montserrat"/>
                <a:cs typeface="Montserrat"/>
                <a:sym typeface="Montserrat"/>
              </a:rPr>
              <a:t>{...}</a:t>
            </a:r>
            <a:endParaRPr b="1" i="0" sz="1500" u="none" cap="none" strike="noStrike">
              <a:solidFill>
                <a:srgbClr val="73737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@media only screen and</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min-width: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768px</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737373"/>
                </a:solidFill>
                <a:latin typeface="Montserrat"/>
                <a:ea typeface="Montserrat"/>
                <a:cs typeface="Montserrat"/>
                <a:sym typeface="Montserrat"/>
              </a:rPr>
              <a:t>{...}</a:t>
            </a:r>
            <a:endParaRPr b="1" i="0" sz="1500" u="none" cap="none" strike="noStrike">
              <a:solidFill>
                <a:srgbClr val="73737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@media only screen and</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min-width: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992px</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737373"/>
                </a:solidFill>
                <a:latin typeface="Montserrat"/>
                <a:ea typeface="Montserrat"/>
                <a:cs typeface="Montserrat"/>
                <a:sym typeface="Montserrat"/>
              </a:rPr>
              <a:t>{...}</a:t>
            </a:r>
            <a:endParaRPr b="1" i="0" sz="1500" u="none" cap="none" strike="noStrike">
              <a:solidFill>
                <a:srgbClr val="73737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@media only screen and</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min-width: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1200px</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737373"/>
                </a:solidFill>
                <a:latin typeface="Montserrat"/>
                <a:ea typeface="Montserrat"/>
                <a:cs typeface="Montserrat"/>
                <a:sym typeface="Montserrat"/>
              </a:rPr>
              <a:t>{...}</a:t>
            </a:r>
            <a:endParaRPr b="1" i="0" sz="1500" u="none" cap="none" strike="noStrike">
              <a:solidFill>
                <a:srgbClr val="73737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accent1"/>
                </a:solidFill>
                <a:latin typeface="Montserrat"/>
                <a:ea typeface="Montserrat"/>
                <a:cs typeface="Montserrat"/>
                <a:sym typeface="Montserrat"/>
              </a:rPr>
              <a:t>@media only screen and</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E69138"/>
                </a:solidFill>
                <a:latin typeface="Montserrat"/>
                <a:ea typeface="Montserrat"/>
                <a:cs typeface="Montserrat"/>
                <a:sym typeface="Montserrat"/>
              </a:rPr>
              <a:t>min-width:</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6AA84F"/>
                </a:solidFill>
                <a:latin typeface="Montserrat"/>
                <a:ea typeface="Montserrat"/>
                <a:cs typeface="Montserrat"/>
                <a:sym typeface="Montserrat"/>
              </a:rPr>
              <a:t>1400px</a:t>
            </a:r>
            <a:r>
              <a:rPr b="1" i="0" lang="en-US" sz="1500" u="none" cap="none" strike="noStrike">
                <a:solidFill>
                  <a:schemeClr val="dk1"/>
                </a:solidFill>
                <a:latin typeface="Montserrat"/>
                <a:ea typeface="Montserrat"/>
                <a:cs typeface="Montserrat"/>
                <a:sym typeface="Montserrat"/>
              </a:rPr>
              <a:t>) </a:t>
            </a:r>
            <a:r>
              <a:rPr b="1" i="0" lang="en-US" sz="1500" u="none" cap="none" strike="noStrike">
                <a:solidFill>
                  <a:srgbClr val="737373"/>
                </a:solidFill>
                <a:latin typeface="Montserrat"/>
                <a:ea typeface="Montserrat"/>
                <a:cs typeface="Montserrat"/>
                <a:sym typeface="Montserrat"/>
              </a:rPr>
              <a:t>{...}</a:t>
            </a:r>
            <a:endParaRPr b="1" i="0" sz="1150" u="none" cap="none" strike="noStrike">
              <a:solidFill>
                <a:srgbClr val="737373"/>
              </a:solidFill>
              <a:latin typeface="Courier New"/>
              <a:ea typeface="Courier New"/>
              <a:cs typeface="Courier New"/>
              <a:sym typeface="Courier New"/>
            </a:endParaRPr>
          </a:p>
        </p:txBody>
      </p:sp>
      <p:graphicFrame>
        <p:nvGraphicFramePr>
          <p:cNvPr id="129" name="Google Shape;129;g1224b016612_0_45"/>
          <p:cNvGraphicFramePr/>
          <p:nvPr/>
        </p:nvGraphicFramePr>
        <p:xfrm>
          <a:off x="7365025" y="1909550"/>
          <a:ext cx="3000000" cy="3000000"/>
        </p:xfrm>
        <a:graphic>
          <a:graphicData uri="http://schemas.openxmlformats.org/drawingml/2006/table">
            <a:tbl>
              <a:tblPr>
                <a:noFill/>
                <a:tableStyleId>{CB483395-A580-4CCD-9AE8-C34B896386DA}</a:tableStyleId>
              </a:tblPr>
              <a:tblGrid>
                <a:gridCol w="2301825"/>
                <a:gridCol w="1032325"/>
              </a:tblGrid>
              <a:tr h="3810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X-Small</a:t>
                      </a:r>
                      <a:endParaRPr sz="1500" u="none" cap="none" strike="noStrike">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&lt; 576px</a:t>
                      </a:r>
                      <a:endParaRPr sz="1500" u="none" cap="none" strike="noStrike">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Small</a:t>
                      </a:r>
                      <a:endParaRPr sz="1500" u="none" cap="none" strike="noStrike">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 576px</a:t>
                      </a:r>
                      <a:endParaRPr sz="1500" u="none" cap="none" strike="noStrike">
                        <a:solidFill>
                          <a:schemeClr val="dk1"/>
                        </a:solidFill>
                        <a:latin typeface="Montserrat"/>
                        <a:ea typeface="Montserrat"/>
                        <a:cs typeface="Montserrat"/>
                        <a:sym typeface="Montserrat"/>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Medium</a:t>
                      </a:r>
                      <a:endParaRPr sz="1500" u="none" cap="none" strike="noStrike">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 768px</a:t>
                      </a:r>
                      <a:endParaRPr sz="1500" u="none" cap="none" strike="noStrike">
                        <a:solidFill>
                          <a:schemeClr val="dk1"/>
                        </a:solidFill>
                        <a:latin typeface="Montserrat"/>
                        <a:ea typeface="Montserrat"/>
                        <a:cs typeface="Montserrat"/>
                        <a:sym typeface="Montserrat"/>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Large</a:t>
                      </a:r>
                      <a:endParaRPr sz="1500" u="none" cap="none" strike="noStrike">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 992px</a:t>
                      </a:r>
                      <a:endParaRPr sz="1500" u="none" cap="none" strike="noStrike">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Extra large</a:t>
                      </a:r>
                      <a:endParaRPr sz="1500" u="none" cap="none" strike="noStrike">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 1200px</a:t>
                      </a:r>
                      <a:endParaRPr sz="1500" u="none" cap="none" strike="noStrike">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Extra extra large</a:t>
                      </a:r>
                      <a:endParaRPr sz="1500" u="none" cap="none" strike="noStrike">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latin typeface="Montserrat"/>
                          <a:ea typeface="Montserrat"/>
                          <a:cs typeface="Montserrat"/>
                          <a:sym typeface="Montserrat"/>
                        </a:rPr>
                        <a:t>≥ 1400px</a:t>
                      </a:r>
                      <a:endParaRPr sz="1500" u="none" cap="none" strike="noStrike">
                        <a:solidFill>
                          <a:schemeClr val="dk1"/>
                        </a:solidFill>
                        <a:latin typeface="Montserrat"/>
                        <a:ea typeface="Montserrat"/>
                        <a:cs typeface="Montserrat"/>
                        <a:sym typeface="Montserrat"/>
                      </a:endParaRPr>
                    </a:p>
                  </a:txBody>
                  <a:tcPr marT="91425" marB="91425" marR="91425" marL="91425"/>
                </a:tc>
              </a:tr>
            </a:tbl>
          </a:graphicData>
        </a:graphic>
      </p:graphicFrame>
      <p:graphicFrame>
        <p:nvGraphicFramePr>
          <p:cNvPr id="130" name="Google Shape;130;g1224b016612_0_45"/>
          <p:cNvGraphicFramePr/>
          <p:nvPr/>
        </p:nvGraphicFramePr>
        <p:xfrm>
          <a:off x="152400" y="152400"/>
          <a:ext cx="3000000" cy="3000000"/>
        </p:xfrm>
        <a:graphic>
          <a:graphicData uri="http://schemas.openxmlformats.org/drawingml/2006/table">
            <a:tbl>
              <a:tblPr>
                <a:solidFill>
                  <a:srgbClr val="FFFFFF"/>
                </a:solidFill>
                <a:tableStyleId>{097A152B-458A-49D3-9A3A-99F0C1317E1F}</a:tableStyleId>
              </a:tblPr>
              <a:tblGrid>
                <a:gridCol w="6248400"/>
              </a:tblGrid>
              <a:tr h="3429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212529"/>
                          </a:solidFill>
                          <a:highlight>
                            <a:srgbClr val="FFFFFF"/>
                          </a:highlight>
                          <a:latin typeface="Roboto"/>
                          <a:ea typeface="Roboto"/>
                          <a:cs typeface="Roboto"/>
                          <a:sym typeface="Roboto"/>
                        </a:rPr>
                        <a:t>≥768px</a:t>
                      </a:r>
                      <a:endParaRPr sz="1100" u="none" cap="none" strike="noStrike">
                        <a:solidFill>
                          <a:srgbClr val="212529"/>
                        </a:solidFill>
                        <a:highlight>
                          <a:srgbClr val="FFFFFF"/>
                        </a:highlight>
                        <a:latin typeface="Roboto"/>
                        <a:ea typeface="Roboto"/>
                        <a:cs typeface="Roboto"/>
                        <a:sym typeface="Roboto"/>
                      </a:endParaRPr>
                    </a:p>
                  </a:txBody>
                  <a:tcPr marT="91425" marB="91425" marR="91425" marL="91425">
                    <a:lnL cap="flat" cmpd="sng" w="9525">
                      <a:solidFill>
                        <a:srgbClr val="DEE2E6"/>
                      </a:solidFill>
                      <a:prstDash val="solid"/>
                      <a:round/>
                      <a:headEnd len="sm" w="sm" type="none"/>
                      <a:tailEnd len="sm" w="sm" type="none"/>
                    </a:lnL>
                    <a:lnR cap="flat" cmpd="sng" w="9525">
                      <a:solidFill>
                        <a:srgbClr val="DEE2E6"/>
                      </a:solidFill>
                      <a:prstDash val="solid"/>
                      <a:round/>
                      <a:headEnd len="sm" w="sm" type="none"/>
                      <a:tailEnd len="sm" w="sm" type="none"/>
                    </a:lnR>
                    <a:lnT cap="flat" cmpd="sng" w="9525">
                      <a:solidFill>
                        <a:srgbClr val="DEE2E6"/>
                      </a:solidFill>
                      <a:prstDash val="solid"/>
                      <a:round/>
                      <a:headEnd len="sm" w="sm" type="none"/>
                      <a:tailEnd len="sm" w="sm" type="none"/>
                    </a:lnT>
                    <a:lnB cap="flat" cmpd="sng" w="9525">
                      <a:solidFill>
                        <a:srgbClr val="DEE2E6"/>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7_Office Theme">
  <a:themeElements>
    <a:clrScheme name="Custom 7">
      <a:dk1>
        <a:srgbClr val="3E3E3D"/>
      </a:dk1>
      <a:lt1>
        <a:srgbClr val="FFFFFF"/>
      </a:lt1>
      <a:dk2>
        <a:srgbClr val="14123D"/>
      </a:dk2>
      <a:lt2>
        <a:srgbClr val="DBDAD9"/>
      </a:lt2>
      <a:accent1>
        <a:srgbClr val="297DC1"/>
      </a:accent1>
      <a:accent2>
        <a:srgbClr val="297DC1"/>
      </a:accent2>
      <a:accent3>
        <a:srgbClr val="DBDAD9"/>
      </a:accent3>
      <a:accent4>
        <a:srgbClr val="3E3E3D"/>
      </a:accent4>
      <a:accent5>
        <a:srgbClr val="14123D"/>
      </a:accent5>
      <a:accent6>
        <a:srgbClr val="297DC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7">
      <a:dk1>
        <a:srgbClr val="3E3E3D"/>
      </a:dk1>
      <a:lt1>
        <a:srgbClr val="FFFFFF"/>
      </a:lt1>
      <a:dk2>
        <a:srgbClr val="14123D"/>
      </a:dk2>
      <a:lt2>
        <a:srgbClr val="DBDAD9"/>
      </a:lt2>
      <a:accent1>
        <a:srgbClr val="297DC1"/>
      </a:accent1>
      <a:accent2>
        <a:srgbClr val="297DC1"/>
      </a:accent2>
      <a:accent3>
        <a:srgbClr val="DBDAD9"/>
      </a:accent3>
      <a:accent4>
        <a:srgbClr val="3E3E3D"/>
      </a:accent4>
      <a:accent5>
        <a:srgbClr val="14123D"/>
      </a:accent5>
      <a:accent6>
        <a:srgbClr val="297DC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Custom 9">
      <a:dk1>
        <a:srgbClr val="3E3E3D"/>
      </a:dk1>
      <a:lt1>
        <a:srgbClr val="FFFFFF"/>
      </a:lt1>
      <a:dk2>
        <a:srgbClr val="14123D"/>
      </a:dk2>
      <a:lt2>
        <a:srgbClr val="DBDAD9"/>
      </a:lt2>
      <a:accent1>
        <a:srgbClr val="161515"/>
      </a:accent1>
      <a:accent2>
        <a:srgbClr val="161515"/>
      </a:accent2>
      <a:accent3>
        <a:srgbClr val="DBDAD9"/>
      </a:accent3>
      <a:accent4>
        <a:srgbClr val="3E3E3D"/>
      </a:accent4>
      <a:accent5>
        <a:srgbClr val="14123D"/>
      </a:accent5>
      <a:accent6>
        <a:srgbClr val="297DC1"/>
      </a:accent6>
      <a:hlink>
        <a:srgbClr val="161515"/>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2021-10-18T11:21:18Z</dcterms:created>
  <dc:creator>Anna Bausova</dc:creator>
</cp:coreProperties>
</file>