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roxima Nova"/>
      <p:regular r:id="rId26"/>
      <p:bold r:id="rId27"/>
      <p:italic r:id="rId28"/>
      <p:boldItalic r:id="rId29"/>
    </p:embeddedFon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slide" Target="slides/slide20.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b68546189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b68546189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b68546189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b68546189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b68546189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b68546189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b68546189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b68546189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b68546189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b68546189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fad22503e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fad22503e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fad22503e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fad22503e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fad22503e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fad22503e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055dbcff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055dbcff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055dbcff5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055dbcff5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fad22503e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fad22503e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200">
                <a:solidFill>
                  <a:schemeClr val="dk1"/>
                </a:solidFill>
                <a:highlight>
                  <a:schemeClr val="lt1"/>
                </a:highlight>
                <a:latin typeface="Roboto"/>
                <a:ea typeface="Roboto"/>
                <a:cs typeface="Roboto"/>
                <a:sym typeface="Roboto"/>
              </a:rPr>
              <a:t>The web, or World Wide Web (WWW), is a system of interconnected documents and other resources, linked by hyperlinks and URLs. It allows users to access and share information using a web browser, such as Google Chrome, Firefox or Safari. When you type a URL, or web address, into your browser, it sends a request to a server. The server then sends back the requested information, which the browser displays in the form of a website. The website is made up of different types of files, such as HTML, CSS, and JavaScript, which work together to create the visual layout and interactive elements of the site. When you click on a link, it sends another request to the server for the new page or resource, and the process repeats. Web pages can also use other technologies like cookies and JavaScript to store information on your device and create a more personalized experience, like remembering your login info or shopping cart items on e-commerce website. Overall, the web is a vast network of interconnected documents and other resources that can be accessed by users through a web browser using a URL.</a:t>
            </a:r>
            <a:endParaRPr>
              <a:solidFill>
                <a:schemeClr val="dk1"/>
              </a:solidFill>
              <a:highlight>
                <a:schemeClr val="lt1"/>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fad22503e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fad22503e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fad22503e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fad22503e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fad22503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fad22503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fad22503e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fad22503e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fad22503ef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fad22503ef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fad22503ef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fad22503ef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fad22503e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fad22503e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b6854618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b6854618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git-guides/install-git#install-git-on-windows" TargetMode="External"/><Relationship Id="rId4" Type="http://schemas.openxmlformats.org/officeDocument/2006/relationships/hyperlink" Target="https://github.com/git-guides/install-git#install-git-from-an-installer" TargetMode="External"/><Relationship Id="rId5" Type="http://schemas.openxmlformats.org/officeDocument/2006/relationships/hyperlink" Target="https://sourceforge.net/projects/git-osx-installer/" TargetMode="External"/><Relationship Id="rId6" Type="http://schemas.openxmlformats.org/officeDocument/2006/relationships/hyperlink" Target="https://code.visualstudio.com/" TargetMode="External"/><Relationship Id="rId7" Type="http://schemas.openxmlformats.org/officeDocument/2006/relationships/image" Target="../media/image5.png"/><Relationship Id="rId8"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Web development basics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Basic knowledge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Quiz</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Question 2: What programming languages can you use to create the frontend logic of a website? </a:t>
            </a:r>
            <a:endParaRPr/>
          </a:p>
          <a:p>
            <a:pPr indent="0" lvl="0" marL="0" rtl="0" algn="l">
              <a:spcBef>
                <a:spcPts val="1200"/>
              </a:spcBef>
              <a:spcAft>
                <a:spcPts val="0"/>
              </a:spcAft>
              <a:buNone/>
            </a:pPr>
            <a:r>
              <a:rPr lang="ru"/>
              <a:t>A) HTML, CSS, and JavaScript </a:t>
            </a:r>
            <a:endParaRPr/>
          </a:p>
          <a:p>
            <a:pPr indent="0" lvl="0" marL="0" rtl="0" algn="l">
              <a:spcBef>
                <a:spcPts val="1200"/>
              </a:spcBef>
              <a:spcAft>
                <a:spcPts val="0"/>
              </a:spcAft>
              <a:buNone/>
            </a:pPr>
            <a:r>
              <a:rPr lang="ru"/>
              <a:t>B) Python and Ruby </a:t>
            </a:r>
            <a:endParaRPr/>
          </a:p>
          <a:p>
            <a:pPr indent="0" lvl="0" marL="0" rtl="0" algn="l">
              <a:spcBef>
                <a:spcPts val="1200"/>
              </a:spcBef>
              <a:spcAft>
                <a:spcPts val="0"/>
              </a:spcAft>
              <a:buNone/>
            </a:pPr>
            <a:r>
              <a:rPr lang="ru"/>
              <a:t>C) C++ and Java </a:t>
            </a:r>
            <a:endParaRPr/>
          </a:p>
          <a:p>
            <a:pPr indent="0" lvl="0" marL="0" rtl="0" algn="l">
              <a:spcBef>
                <a:spcPts val="1200"/>
              </a:spcBef>
              <a:spcAft>
                <a:spcPts val="1200"/>
              </a:spcAft>
              <a:buNone/>
            </a:pPr>
            <a:r>
              <a:rPr lang="ru"/>
              <a:t>D) PHP and SQL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Quiz</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Question 3: What is HTML used for? </a:t>
            </a:r>
            <a:endParaRPr/>
          </a:p>
          <a:p>
            <a:pPr indent="0" lvl="0" marL="0" rtl="0" algn="l">
              <a:spcBef>
                <a:spcPts val="1200"/>
              </a:spcBef>
              <a:spcAft>
                <a:spcPts val="0"/>
              </a:spcAft>
              <a:buNone/>
            </a:pPr>
            <a:r>
              <a:rPr lang="ru"/>
              <a:t>A) Adding style and layout to web pages </a:t>
            </a:r>
            <a:endParaRPr/>
          </a:p>
          <a:p>
            <a:pPr indent="0" lvl="0" marL="0" rtl="0" algn="l">
              <a:spcBef>
                <a:spcPts val="1200"/>
              </a:spcBef>
              <a:spcAft>
                <a:spcPts val="0"/>
              </a:spcAft>
              <a:buNone/>
            </a:pPr>
            <a:r>
              <a:rPr lang="ru"/>
              <a:t>B) Creating interactive elements on web pages </a:t>
            </a:r>
            <a:endParaRPr/>
          </a:p>
          <a:p>
            <a:pPr indent="0" lvl="0" marL="0" rtl="0" algn="l">
              <a:spcBef>
                <a:spcPts val="1200"/>
              </a:spcBef>
              <a:spcAft>
                <a:spcPts val="0"/>
              </a:spcAft>
              <a:buNone/>
            </a:pPr>
            <a:r>
              <a:rPr lang="ru"/>
              <a:t>C) Providing the structure and layout of a web page </a:t>
            </a:r>
            <a:endParaRPr/>
          </a:p>
          <a:p>
            <a:pPr indent="0" lvl="0" marL="0" rtl="0" algn="l">
              <a:spcBef>
                <a:spcPts val="1200"/>
              </a:spcBef>
              <a:spcAft>
                <a:spcPts val="1200"/>
              </a:spcAft>
              <a:buNone/>
            </a:pPr>
            <a:r>
              <a:rPr lang="ru"/>
              <a:t>D) None of the above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Quiz</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Question 4: What is CSS used for? </a:t>
            </a:r>
            <a:endParaRPr/>
          </a:p>
          <a:p>
            <a:pPr indent="0" lvl="0" marL="0" rtl="0" algn="l">
              <a:spcBef>
                <a:spcPts val="1200"/>
              </a:spcBef>
              <a:spcAft>
                <a:spcPts val="0"/>
              </a:spcAft>
              <a:buNone/>
            </a:pPr>
            <a:r>
              <a:rPr lang="ru"/>
              <a:t>A) Providing the structure and layout of a web page </a:t>
            </a:r>
            <a:endParaRPr/>
          </a:p>
          <a:p>
            <a:pPr indent="0" lvl="0" marL="0" rtl="0" algn="l">
              <a:spcBef>
                <a:spcPts val="1200"/>
              </a:spcBef>
              <a:spcAft>
                <a:spcPts val="0"/>
              </a:spcAft>
              <a:buNone/>
            </a:pPr>
            <a:r>
              <a:rPr lang="ru"/>
              <a:t>B) Creating interactive elements on web pages </a:t>
            </a:r>
            <a:endParaRPr/>
          </a:p>
          <a:p>
            <a:pPr indent="0" lvl="0" marL="0" rtl="0" algn="l">
              <a:spcBef>
                <a:spcPts val="1200"/>
              </a:spcBef>
              <a:spcAft>
                <a:spcPts val="0"/>
              </a:spcAft>
              <a:buNone/>
            </a:pPr>
            <a:r>
              <a:rPr lang="ru"/>
              <a:t>C) Adding style and layout to web pages created with HTML </a:t>
            </a:r>
            <a:endParaRPr/>
          </a:p>
          <a:p>
            <a:pPr indent="0" lvl="0" marL="0" rtl="0" algn="l">
              <a:spcBef>
                <a:spcPts val="1200"/>
              </a:spcBef>
              <a:spcAft>
                <a:spcPts val="1200"/>
              </a:spcAft>
              <a:buNone/>
            </a:pPr>
            <a:r>
              <a:rPr lang="ru"/>
              <a:t>D) None of the above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Quiz</a:t>
            </a:r>
            <a:endParaRPr/>
          </a:p>
        </p:txBody>
      </p:sp>
      <p:sp>
        <p:nvSpPr>
          <p:cNvPr id="137" name="Google Shape;13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Question 5: What is JavaScript used for? </a:t>
            </a:r>
            <a:endParaRPr/>
          </a:p>
          <a:p>
            <a:pPr indent="0" lvl="0" marL="0" rtl="0" algn="l">
              <a:spcBef>
                <a:spcPts val="1200"/>
              </a:spcBef>
              <a:spcAft>
                <a:spcPts val="0"/>
              </a:spcAft>
              <a:buNone/>
            </a:pPr>
            <a:r>
              <a:rPr lang="ru"/>
              <a:t>A) Providing the structure and layout of a web page </a:t>
            </a:r>
            <a:endParaRPr/>
          </a:p>
          <a:p>
            <a:pPr indent="0" lvl="0" marL="0" rtl="0" algn="l">
              <a:spcBef>
                <a:spcPts val="1200"/>
              </a:spcBef>
              <a:spcAft>
                <a:spcPts val="0"/>
              </a:spcAft>
              <a:buNone/>
            </a:pPr>
            <a:r>
              <a:rPr lang="ru"/>
              <a:t>B) Adding style and layout to web pages created with HTML </a:t>
            </a:r>
            <a:endParaRPr/>
          </a:p>
          <a:p>
            <a:pPr indent="0" lvl="0" marL="0" rtl="0" algn="l">
              <a:spcBef>
                <a:spcPts val="1200"/>
              </a:spcBef>
              <a:spcAft>
                <a:spcPts val="0"/>
              </a:spcAft>
              <a:buNone/>
            </a:pPr>
            <a:r>
              <a:rPr lang="ru"/>
              <a:t>C) Creating interactive and dynamic elements on web pages </a:t>
            </a:r>
            <a:endParaRPr/>
          </a:p>
          <a:p>
            <a:pPr indent="0" lvl="0" marL="0" rtl="0" algn="l">
              <a:spcBef>
                <a:spcPts val="1200"/>
              </a:spcBef>
              <a:spcAft>
                <a:spcPts val="1200"/>
              </a:spcAft>
              <a:buNone/>
            </a:pPr>
            <a:r>
              <a:rPr lang="ru"/>
              <a:t>D) None of the above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Quiz</a:t>
            </a:r>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Question 6: What is the purpose of HTML, CSS, and JavaScript when used together? </a:t>
            </a:r>
            <a:endParaRPr/>
          </a:p>
          <a:p>
            <a:pPr indent="0" lvl="0" marL="0" rtl="0" algn="l">
              <a:spcBef>
                <a:spcPts val="1200"/>
              </a:spcBef>
              <a:spcAft>
                <a:spcPts val="0"/>
              </a:spcAft>
              <a:buNone/>
            </a:pPr>
            <a:r>
              <a:rPr lang="ru"/>
              <a:t>A) To create the content of a website </a:t>
            </a:r>
            <a:endParaRPr/>
          </a:p>
          <a:p>
            <a:pPr indent="0" lvl="0" marL="0" rtl="0" algn="l">
              <a:spcBef>
                <a:spcPts val="1200"/>
              </a:spcBef>
              <a:spcAft>
                <a:spcPts val="0"/>
              </a:spcAft>
              <a:buNone/>
            </a:pPr>
            <a:r>
              <a:rPr lang="ru"/>
              <a:t>B) To add interactivity and dynamic effects to a website </a:t>
            </a:r>
            <a:endParaRPr/>
          </a:p>
          <a:p>
            <a:pPr indent="0" lvl="0" marL="0" rtl="0" algn="l">
              <a:spcBef>
                <a:spcPts val="1200"/>
              </a:spcBef>
              <a:spcAft>
                <a:spcPts val="0"/>
              </a:spcAft>
              <a:buNone/>
            </a:pPr>
            <a:r>
              <a:rPr lang="ru"/>
              <a:t>C) To add style and layout to a website </a:t>
            </a:r>
            <a:endParaRPr/>
          </a:p>
          <a:p>
            <a:pPr indent="0" lvl="0" marL="0" rtl="0" algn="l">
              <a:spcBef>
                <a:spcPts val="1200"/>
              </a:spcBef>
              <a:spcAft>
                <a:spcPts val="1200"/>
              </a:spcAft>
              <a:buNone/>
            </a:pPr>
            <a:r>
              <a:rPr lang="ru"/>
              <a:t>D) To create the majority of websites on the internet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How to start coding?</a:t>
            </a:r>
            <a:endParaRPr b="1"/>
          </a:p>
        </p:txBody>
      </p:sp>
      <p:sp>
        <p:nvSpPr>
          <p:cNvPr id="149" name="Google Shape;149;p27"/>
          <p:cNvSpPr txBox="1"/>
          <p:nvPr>
            <p:ph idx="1" type="body"/>
          </p:nvPr>
        </p:nvSpPr>
        <p:spPr>
          <a:xfrm>
            <a:off x="311700" y="1262700"/>
            <a:ext cx="8520600" cy="3306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ru"/>
              <a:t>Install git </a:t>
            </a:r>
            <a:endParaRPr/>
          </a:p>
          <a:p>
            <a:pPr indent="-317500" lvl="1" marL="914400" rtl="0" algn="l">
              <a:spcBef>
                <a:spcPts val="0"/>
              </a:spcBef>
              <a:spcAft>
                <a:spcPts val="0"/>
              </a:spcAft>
              <a:buSzPts val="1400"/>
              <a:buAutoNum type="alphaLcParenR"/>
            </a:pPr>
            <a:r>
              <a:rPr lang="ru" u="sng">
                <a:solidFill>
                  <a:schemeClr val="hlink"/>
                </a:solidFill>
                <a:hlinkClick r:id="rId3"/>
              </a:rPr>
              <a:t>Windows</a:t>
            </a:r>
            <a:endParaRPr/>
          </a:p>
          <a:p>
            <a:pPr indent="-317500" lvl="1" marL="914400" rtl="0" algn="l">
              <a:spcBef>
                <a:spcPts val="0"/>
              </a:spcBef>
              <a:spcAft>
                <a:spcPts val="0"/>
              </a:spcAft>
              <a:buSzPts val="1400"/>
              <a:buAutoNum type="alphaLcParenR"/>
            </a:pPr>
            <a:r>
              <a:rPr lang="ru" u="sng">
                <a:solidFill>
                  <a:schemeClr val="hlink"/>
                </a:solidFill>
                <a:hlinkClick r:id="rId4"/>
              </a:rPr>
              <a:t>Mac</a:t>
            </a:r>
            <a:r>
              <a:rPr lang="ru"/>
              <a:t> (install from </a:t>
            </a:r>
            <a:r>
              <a:rPr lang="ru" u="sng">
                <a:solidFill>
                  <a:schemeClr val="hlink"/>
                </a:solidFill>
                <a:hlinkClick r:id="rId5"/>
              </a:rPr>
              <a:t>https://sourceforge.net/projects/git-osx-installer/</a:t>
            </a:r>
            <a:r>
              <a:rPr lang="ru"/>
              <a:t>, so you don't get to install it with xcode)</a:t>
            </a:r>
            <a:endParaRPr/>
          </a:p>
          <a:p>
            <a:pPr indent="-342900" lvl="0" marL="457200" rtl="0" algn="l">
              <a:spcBef>
                <a:spcPts val="0"/>
              </a:spcBef>
              <a:spcAft>
                <a:spcPts val="0"/>
              </a:spcAft>
              <a:buSzPts val="1800"/>
              <a:buAutoNum type="arabicParenR"/>
            </a:pPr>
            <a:r>
              <a:rPr lang="ru"/>
              <a:t>Install Visual Studio Code - </a:t>
            </a:r>
            <a:r>
              <a:rPr lang="ru" u="sng">
                <a:solidFill>
                  <a:schemeClr val="hlink"/>
                </a:solidFill>
                <a:hlinkClick r:id="rId6"/>
              </a:rPr>
              <a:t>link</a:t>
            </a:r>
            <a:endParaRPr/>
          </a:p>
        </p:txBody>
      </p:sp>
      <p:pic>
        <p:nvPicPr>
          <p:cNvPr id="150" name="Google Shape;150;p27"/>
          <p:cNvPicPr preferRelativeResize="0"/>
          <p:nvPr/>
        </p:nvPicPr>
        <p:blipFill>
          <a:blip r:embed="rId7">
            <a:alphaModFix/>
          </a:blip>
          <a:stretch>
            <a:fillRect/>
          </a:stretch>
        </p:blipFill>
        <p:spPr>
          <a:xfrm>
            <a:off x="787725" y="3038137"/>
            <a:ext cx="3416950" cy="1425525"/>
          </a:xfrm>
          <a:prstGeom prst="rect">
            <a:avLst/>
          </a:prstGeom>
          <a:noFill/>
          <a:ln>
            <a:noFill/>
          </a:ln>
        </p:spPr>
      </p:pic>
      <p:pic>
        <p:nvPicPr>
          <p:cNvPr id="151" name="Google Shape;151;p27"/>
          <p:cNvPicPr preferRelativeResize="0"/>
          <p:nvPr/>
        </p:nvPicPr>
        <p:blipFill>
          <a:blip r:embed="rId8">
            <a:alphaModFix/>
          </a:blip>
          <a:stretch>
            <a:fillRect/>
          </a:stretch>
        </p:blipFill>
        <p:spPr>
          <a:xfrm>
            <a:off x="5843500" y="2571750"/>
            <a:ext cx="2242449" cy="22424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What is git?</a:t>
            </a:r>
            <a:endParaRPr b="1"/>
          </a:p>
        </p:txBody>
      </p:sp>
      <p:sp>
        <p:nvSpPr>
          <p:cNvPr id="157" name="Google Shape;15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Git is a version control system that allows developers to keep track of changes made to their code. It allows them to collaborate on projects and revert to previous versions if needed.</a:t>
            </a:r>
            <a:endParaRPr/>
          </a:p>
        </p:txBody>
      </p:sp>
      <p:pic>
        <p:nvPicPr>
          <p:cNvPr id="158" name="Google Shape;158;p28"/>
          <p:cNvPicPr preferRelativeResize="0"/>
          <p:nvPr/>
        </p:nvPicPr>
        <p:blipFill>
          <a:blip r:embed="rId3">
            <a:alphaModFix/>
          </a:blip>
          <a:stretch>
            <a:fillRect/>
          </a:stretch>
        </p:blipFill>
        <p:spPr>
          <a:xfrm>
            <a:off x="2594925" y="2169276"/>
            <a:ext cx="5108751" cy="2617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Git commands</a:t>
            </a:r>
            <a:endParaRPr b="1"/>
          </a:p>
        </p:txBody>
      </p:sp>
      <p:sp>
        <p:nvSpPr>
          <p:cNvPr id="164" name="Google Shape;16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ru"/>
              <a:t>The most commonly used Git commands include: </a:t>
            </a:r>
            <a:endParaRPr/>
          </a:p>
          <a:p>
            <a:pPr indent="-342900" lvl="0" marL="457200" rtl="0" algn="l">
              <a:spcBef>
                <a:spcPts val="1200"/>
              </a:spcBef>
              <a:spcAft>
                <a:spcPts val="0"/>
              </a:spcAft>
              <a:buSzPts val="1800"/>
              <a:buChar char="●"/>
            </a:pPr>
            <a:r>
              <a:rPr b="1" lang="ru"/>
              <a:t>"git init"</a:t>
            </a:r>
            <a:r>
              <a:rPr lang="ru"/>
              <a:t> : Initialize a new git repository on your local machine. </a:t>
            </a:r>
            <a:endParaRPr/>
          </a:p>
          <a:p>
            <a:pPr indent="-342900" lvl="0" marL="457200" rtl="0" algn="l">
              <a:spcBef>
                <a:spcPts val="0"/>
              </a:spcBef>
              <a:spcAft>
                <a:spcPts val="0"/>
              </a:spcAft>
              <a:buSzPts val="1800"/>
              <a:buChar char="●"/>
            </a:pPr>
            <a:r>
              <a:rPr b="1" lang="ru"/>
              <a:t>"git clone"</a:t>
            </a:r>
            <a:r>
              <a:rPr lang="ru"/>
              <a:t> : Make a copy of a remote repository (like GitHub) on your local machine. </a:t>
            </a:r>
            <a:endParaRPr/>
          </a:p>
          <a:p>
            <a:pPr indent="-342900" lvl="0" marL="457200" rtl="0" algn="l">
              <a:spcBef>
                <a:spcPts val="0"/>
              </a:spcBef>
              <a:spcAft>
                <a:spcPts val="0"/>
              </a:spcAft>
              <a:buSzPts val="1800"/>
              <a:buChar char="●"/>
            </a:pPr>
            <a:r>
              <a:rPr b="1" lang="ru"/>
              <a:t>"git add"</a:t>
            </a:r>
            <a:r>
              <a:rPr lang="ru"/>
              <a:t> : Add changes made to your files to the "staging area" before committing them. </a:t>
            </a:r>
            <a:endParaRPr/>
          </a:p>
          <a:p>
            <a:pPr indent="-342900" lvl="0" marL="457200" rtl="0" algn="l">
              <a:spcBef>
                <a:spcPts val="0"/>
              </a:spcBef>
              <a:spcAft>
                <a:spcPts val="0"/>
              </a:spcAft>
              <a:buSzPts val="1800"/>
              <a:buChar char="●"/>
            </a:pPr>
            <a:r>
              <a:rPr b="1" lang="ru"/>
              <a:t>"git commit"</a:t>
            </a:r>
            <a:r>
              <a:rPr lang="ru"/>
              <a:t> : Save changes to the git history, with a commit message describing the changes. </a:t>
            </a:r>
            <a:endParaRPr/>
          </a:p>
          <a:p>
            <a:pPr indent="-342900" lvl="0" marL="457200" rtl="0" algn="l">
              <a:spcBef>
                <a:spcPts val="0"/>
              </a:spcBef>
              <a:spcAft>
                <a:spcPts val="0"/>
              </a:spcAft>
              <a:buSzPts val="1800"/>
              <a:buChar char="●"/>
            </a:pPr>
            <a:r>
              <a:rPr b="1" lang="ru"/>
              <a:t>"git pull"</a:t>
            </a:r>
            <a:r>
              <a:rPr lang="ru"/>
              <a:t> : Download and merge changes from a remote repository with your local repository. </a:t>
            </a:r>
            <a:endParaRPr/>
          </a:p>
          <a:p>
            <a:pPr indent="-342900" lvl="0" marL="457200" rtl="0" algn="l">
              <a:spcBef>
                <a:spcPts val="0"/>
              </a:spcBef>
              <a:spcAft>
                <a:spcPts val="0"/>
              </a:spcAft>
              <a:buSzPts val="1800"/>
              <a:buChar char="●"/>
            </a:pPr>
            <a:r>
              <a:rPr b="1" lang="ru"/>
              <a:t>"git push"</a:t>
            </a:r>
            <a:r>
              <a:rPr lang="ru"/>
              <a:t> : Upload your changes to a remote repository.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a:t>
            </a:r>
            <a:endParaRPr b="1"/>
          </a:p>
        </p:txBody>
      </p:sp>
      <p:sp>
        <p:nvSpPr>
          <p:cNvPr id="170" name="Google Shape;170;p30"/>
          <p:cNvSpPr txBox="1"/>
          <p:nvPr>
            <p:ph idx="1" type="body"/>
          </p:nvPr>
        </p:nvSpPr>
        <p:spPr>
          <a:xfrm>
            <a:off x="311700" y="1152475"/>
            <a:ext cx="8520600" cy="29715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AutoNum type="arabicParenR"/>
            </a:pPr>
            <a:r>
              <a:rPr lang="ru"/>
              <a:t>Register for a GitHub account at https://github.com/ if you don’t already have one. </a:t>
            </a:r>
            <a:endParaRPr/>
          </a:p>
          <a:p>
            <a:pPr indent="-325755" lvl="0" marL="457200" rtl="0" algn="l">
              <a:spcBef>
                <a:spcPts val="0"/>
              </a:spcBef>
              <a:spcAft>
                <a:spcPts val="0"/>
              </a:spcAft>
              <a:buSzPct val="100000"/>
              <a:buAutoNum type="arabicParenR"/>
            </a:pPr>
            <a:r>
              <a:rPr lang="ru"/>
              <a:t>Create a new repository by clicking the “New repository” button on your GitHub account’s homepage. </a:t>
            </a:r>
            <a:endParaRPr/>
          </a:p>
          <a:p>
            <a:pPr indent="-325755" lvl="0" marL="457200" rtl="0" algn="l">
              <a:spcBef>
                <a:spcPts val="0"/>
              </a:spcBef>
              <a:spcAft>
                <a:spcPts val="0"/>
              </a:spcAft>
              <a:buSzPct val="100000"/>
              <a:buAutoNum type="arabicParenR"/>
            </a:pPr>
            <a:r>
              <a:rPr lang="ru"/>
              <a:t>Give your repository a name, description, and choose whether you want it to be public or private. </a:t>
            </a:r>
            <a:endParaRPr/>
          </a:p>
          <a:p>
            <a:pPr indent="-325755" lvl="0" marL="457200" rtl="0" algn="l">
              <a:spcBef>
                <a:spcPts val="0"/>
              </a:spcBef>
              <a:spcAft>
                <a:spcPts val="0"/>
              </a:spcAft>
              <a:buSzPct val="100000"/>
              <a:buAutoNum type="arabicParenR"/>
            </a:pPr>
            <a:r>
              <a:rPr lang="ru"/>
              <a:t>Initialize the repository with a README file if desired. </a:t>
            </a:r>
            <a:endParaRPr/>
          </a:p>
          <a:p>
            <a:pPr indent="-325755" lvl="0" marL="457200" rtl="0" algn="l">
              <a:spcBef>
                <a:spcPts val="0"/>
              </a:spcBef>
              <a:spcAft>
                <a:spcPts val="0"/>
              </a:spcAft>
              <a:buSzPct val="100000"/>
              <a:buAutoNum type="arabicParenR"/>
            </a:pPr>
            <a:r>
              <a:rPr lang="ru"/>
              <a:t>Open Terminal on your local machine (f.e. Git Bash on windows, </a:t>
            </a:r>
            <a:r>
              <a:rPr lang="ru"/>
              <a:t>Terminal on Mac, or terminal in VSC)</a:t>
            </a:r>
            <a:endParaRPr/>
          </a:p>
          <a:p>
            <a:pPr indent="-325755" lvl="0" marL="457200" rtl="0" algn="l">
              <a:spcBef>
                <a:spcPts val="0"/>
              </a:spcBef>
              <a:spcAft>
                <a:spcPts val="0"/>
              </a:spcAft>
              <a:buSzPct val="100000"/>
              <a:buAutoNum type="arabicParenR"/>
            </a:pPr>
            <a:r>
              <a:rPr lang="ru"/>
              <a:t>Navigate to the directory where you want to store your local copy of the repository using the cd command. </a:t>
            </a:r>
            <a:endParaRPr/>
          </a:p>
          <a:p>
            <a:pPr indent="-325755" lvl="0" marL="457200" rtl="0" algn="l">
              <a:spcBef>
                <a:spcPts val="0"/>
              </a:spcBef>
              <a:spcAft>
                <a:spcPts val="0"/>
              </a:spcAft>
              <a:buSzPct val="100000"/>
              <a:buAutoNum type="arabicParenR"/>
            </a:pPr>
            <a:r>
              <a:rPr lang="ru"/>
              <a:t>Clone the repository to your local machine by typing the following command, replacing “username” with your GitHub username and “repo-name” with the name of your repository:</a:t>
            </a:r>
            <a:endParaRPr/>
          </a:p>
        </p:txBody>
      </p:sp>
      <p:pic>
        <p:nvPicPr>
          <p:cNvPr id="171" name="Google Shape;171;p30"/>
          <p:cNvPicPr preferRelativeResize="0"/>
          <p:nvPr/>
        </p:nvPicPr>
        <p:blipFill>
          <a:blip r:embed="rId3">
            <a:alphaModFix/>
          </a:blip>
          <a:stretch>
            <a:fillRect/>
          </a:stretch>
        </p:blipFill>
        <p:spPr>
          <a:xfrm>
            <a:off x="704850" y="4123975"/>
            <a:ext cx="7734300" cy="647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2</a:t>
            </a:r>
            <a:endParaRPr b="1"/>
          </a:p>
        </p:txBody>
      </p:sp>
      <p:sp>
        <p:nvSpPr>
          <p:cNvPr id="177" name="Google Shape;177;p31"/>
          <p:cNvSpPr txBox="1"/>
          <p:nvPr>
            <p:ph idx="1" type="body"/>
          </p:nvPr>
        </p:nvSpPr>
        <p:spPr>
          <a:xfrm>
            <a:off x="311700" y="1152475"/>
            <a:ext cx="4982400" cy="3701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ru"/>
              <a:t>8) Open cloned directory in VSC</a:t>
            </a:r>
            <a:endParaRPr/>
          </a:p>
          <a:p>
            <a:pPr indent="0" lvl="0" marL="0" rtl="0" algn="l">
              <a:spcBef>
                <a:spcPts val="1200"/>
              </a:spcBef>
              <a:spcAft>
                <a:spcPts val="0"/>
              </a:spcAft>
              <a:buNone/>
            </a:pPr>
            <a:r>
              <a:rPr lang="ru"/>
              <a:t>9) Create index.html file with “Hello World” content</a:t>
            </a:r>
            <a:endParaRPr/>
          </a:p>
          <a:p>
            <a:pPr indent="0" lvl="0" marL="0" rtl="0" algn="l">
              <a:spcBef>
                <a:spcPts val="1200"/>
              </a:spcBef>
              <a:spcAft>
                <a:spcPts val="0"/>
              </a:spcAft>
              <a:buNone/>
            </a:pPr>
            <a:r>
              <a:rPr lang="ru"/>
              <a:t>10) Save changes in file</a:t>
            </a:r>
            <a:endParaRPr/>
          </a:p>
          <a:p>
            <a:pPr indent="0" lvl="0" marL="0" rtl="0" algn="l">
              <a:spcBef>
                <a:spcPts val="1200"/>
              </a:spcBef>
              <a:spcAft>
                <a:spcPts val="0"/>
              </a:spcAft>
              <a:buNone/>
            </a:pPr>
            <a:r>
              <a:rPr lang="ru"/>
              <a:t>11) In terminal navigate to directory, where you have created index.html file</a:t>
            </a:r>
            <a:endParaRPr/>
          </a:p>
          <a:p>
            <a:pPr indent="0" lvl="0" marL="0" rtl="0" algn="l">
              <a:spcBef>
                <a:spcPts val="1200"/>
              </a:spcBef>
              <a:spcAft>
                <a:spcPts val="0"/>
              </a:spcAft>
              <a:buNone/>
            </a:pPr>
            <a:r>
              <a:rPr lang="ru"/>
              <a:t>12) </a:t>
            </a:r>
            <a:r>
              <a:rPr lang="ru"/>
              <a:t>Stage the changes with the following command:</a:t>
            </a:r>
            <a:endParaRPr/>
          </a:p>
          <a:p>
            <a:pPr indent="0" lvl="0" marL="0" rtl="0" algn="l">
              <a:spcBef>
                <a:spcPts val="1200"/>
              </a:spcBef>
              <a:spcAft>
                <a:spcPts val="0"/>
              </a:spcAft>
              <a:buNone/>
            </a:pPr>
            <a:r>
              <a:rPr lang="ru"/>
              <a:t>13) Commit the changes with a message explaining what you did:</a:t>
            </a:r>
            <a:endParaRPr/>
          </a:p>
          <a:p>
            <a:pPr indent="0" lvl="0" marL="0" rtl="0" algn="l">
              <a:spcBef>
                <a:spcPts val="1200"/>
              </a:spcBef>
              <a:spcAft>
                <a:spcPts val="1200"/>
              </a:spcAft>
              <a:buNone/>
            </a:pPr>
            <a:r>
              <a:rPr lang="ru"/>
              <a:t>14) Push the changes to your remote repository on GitHub:</a:t>
            </a:r>
            <a:endParaRPr/>
          </a:p>
        </p:txBody>
      </p:sp>
      <p:pic>
        <p:nvPicPr>
          <p:cNvPr id="178" name="Google Shape;178;p31"/>
          <p:cNvPicPr preferRelativeResize="0"/>
          <p:nvPr/>
        </p:nvPicPr>
        <p:blipFill>
          <a:blip r:embed="rId3">
            <a:alphaModFix/>
          </a:blip>
          <a:stretch>
            <a:fillRect/>
          </a:stretch>
        </p:blipFill>
        <p:spPr>
          <a:xfrm>
            <a:off x="6397970" y="2940100"/>
            <a:ext cx="1130880" cy="510275"/>
          </a:xfrm>
          <a:prstGeom prst="rect">
            <a:avLst/>
          </a:prstGeom>
          <a:noFill/>
          <a:ln>
            <a:noFill/>
          </a:ln>
        </p:spPr>
      </p:pic>
      <p:pic>
        <p:nvPicPr>
          <p:cNvPr id="179" name="Google Shape;179;p31"/>
          <p:cNvPicPr preferRelativeResize="0"/>
          <p:nvPr/>
        </p:nvPicPr>
        <p:blipFill>
          <a:blip r:embed="rId4">
            <a:alphaModFix/>
          </a:blip>
          <a:stretch>
            <a:fillRect/>
          </a:stretch>
        </p:blipFill>
        <p:spPr>
          <a:xfrm>
            <a:off x="5548950" y="3539650"/>
            <a:ext cx="3486950" cy="510275"/>
          </a:xfrm>
          <a:prstGeom prst="rect">
            <a:avLst/>
          </a:prstGeom>
          <a:noFill/>
          <a:ln>
            <a:noFill/>
          </a:ln>
        </p:spPr>
      </p:pic>
      <p:pic>
        <p:nvPicPr>
          <p:cNvPr id="180" name="Google Shape;180;p31"/>
          <p:cNvPicPr preferRelativeResize="0"/>
          <p:nvPr/>
        </p:nvPicPr>
        <p:blipFill>
          <a:blip r:embed="rId5">
            <a:alphaModFix/>
          </a:blip>
          <a:stretch>
            <a:fillRect/>
          </a:stretch>
        </p:blipFill>
        <p:spPr>
          <a:xfrm>
            <a:off x="6397971" y="4139200"/>
            <a:ext cx="2097804" cy="510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How does the web work?</a:t>
            </a:r>
            <a:endParaRPr b="1"/>
          </a:p>
        </p:txBody>
      </p:sp>
      <p:pic>
        <p:nvPicPr>
          <p:cNvPr id="66" name="Google Shape;66;p14"/>
          <p:cNvPicPr preferRelativeResize="0"/>
          <p:nvPr/>
        </p:nvPicPr>
        <p:blipFill>
          <a:blip r:embed="rId3">
            <a:alphaModFix/>
          </a:blip>
          <a:stretch>
            <a:fillRect/>
          </a:stretch>
        </p:blipFill>
        <p:spPr>
          <a:xfrm>
            <a:off x="557550" y="1415225"/>
            <a:ext cx="8028901" cy="2887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Homework</a:t>
            </a:r>
            <a:endParaRPr b="1"/>
          </a:p>
        </p:txBody>
      </p:sp>
      <p:sp>
        <p:nvSpPr>
          <p:cNvPr id="186" name="Google Shape;18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ru"/>
              <a:t>Finish classwork</a:t>
            </a:r>
            <a:endParaRPr/>
          </a:p>
          <a:p>
            <a:pPr indent="-342900" lvl="0" marL="457200" rtl="0" algn="l">
              <a:spcBef>
                <a:spcPts val="0"/>
              </a:spcBef>
              <a:spcAft>
                <a:spcPts val="0"/>
              </a:spcAft>
              <a:buSzPts val="1800"/>
              <a:buAutoNum type="arabicParenR"/>
            </a:pPr>
            <a:r>
              <a:rPr lang="ru"/>
              <a:t>Create new branch from main, make changes and push to github</a:t>
            </a:r>
            <a:endParaRPr/>
          </a:p>
          <a:p>
            <a:pPr indent="-342900" lvl="0" marL="457200" rtl="0" algn="l">
              <a:spcBef>
                <a:spcPts val="0"/>
              </a:spcBef>
              <a:spcAft>
                <a:spcPts val="0"/>
              </a:spcAft>
              <a:buSzPts val="1800"/>
              <a:buAutoNum type="arabicParenR"/>
            </a:pPr>
            <a:r>
              <a:rPr lang="ru"/>
              <a:t>In github merge new branch to master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How to create a webpage?</a:t>
            </a:r>
            <a:endParaRPr b="1"/>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ru"/>
              <a:t>Planning stage</a:t>
            </a:r>
            <a:r>
              <a:rPr lang="ru"/>
              <a:t>: Determine the purpose and goals of the website, create a content plan, and identify the target audience. </a:t>
            </a:r>
            <a:endParaRPr/>
          </a:p>
          <a:p>
            <a:pPr indent="0" lvl="0" marL="0" rtl="0" algn="l">
              <a:spcBef>
                <a:spcPts val="1200"/>
              </a:spcBef>
              <a:spcAft>
                <a:spcPts val="0"/>
              </a:spcAft>
              <a:buNone/>
            </a:pPr>
            <a:r>
              <a:rPr b="1" lang="ru"/>
              <a:t>Design stage</a:t>
            </a:r>
            <a:r>
              <a:rPr lang="ru"/>
              <a:t>: Create a visual design, layout and wireframes for the website. This can include choosing colors, typography, and images that align with the overall aesthetic and goals of the website. </a:t>
            </a:r>
            <a:endParaRPr/>
          </a:p>
          <a:p>
            <a:pPr indent="0" lvl="0" marL="0" rtl="0" algn="l">
              <a:spcBef>
                <a:spcPts val="1200"/>
              </a:spcBef>
              <a:spcAft>
                <a:spcPts val="0"/>
              </a:spcAft>
              <a:buNone/>
            </a:pPr>
            <a:r>
              <a:rPr b="1" lang="ru"/>
              <a:t>Frontend/Backend development</a:t>
            </a:r>
            <a:r>
              <a:rPr lang="ru"/>
              <a:t>: Write the code for the website using HTML, CSS, JavaScript and a programming language like Python or Ruby to create the frontend and backend logic. </a:t>
            </a:r>
            <a:endParaRPr/>
          </a:p>
          <a:p>
            <a:pPr indent="0" lvl="0" marL="0" rtl="0" algn="l">
              <a:spcBef>
                <a:spcPts val="1200"/>
              </a:spcBef>
              <a:spcAft>
                <a:spcPts val="1200"/>
              </a:spcAft>
              <a:buNone/>
            </a:pPr>
            <a:r>
              <a:rPr b="1" lang="ru"/>
              <a:t>Launch stage</a:t>
            </a:r>
            <a:r>
              <a:rPr lang="ru"/>
              <a:t>: Test the website for any bugs or errors, and make any necessary adjustments. Once the website is ready, it can be launched and made live for the public to access.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What is frontend?</a:t>
            </a:r>
            <a:endParaRPr b="1"/>
          </a:p>
        </p:txBody>
      </p:sp>
      <p:sp>
        <p:nvSpPr>
          <p:cNvPr id="78" name="Google Shape;78;p16"/>
          <p:cNvSpPr txBox="1"/>
          <p:nvPr>
            <p:ph idx="1" type="body"/>
          </p:nvPr>
        </p:nvSpPr>
        <p:spPr>
          <a:xfrm>
            <a:off x="311700" y="1017725"/>
            <a:ext cx="8191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1600"/>
              <a:t>Frontend refers to the part of web development that deals with the user interface and user experience of a website or application. It is the part of the website or application that the user interacts with and sees. It is typically made up of HTML, CSS, and JavaScript, which are used to create the layout, design, and interactivity of the website or application. Essentially, frontend is what the user sees, interacts and engage with on a website or application.</a:t>
            </a:r>
            <a:endParaRPr sz="1600"/>
          </a:p>
        </p:txBody>
      </p:sp>
      <p:pic>
        <p:nvPicPr>
          <p:cNvPr id="79" name="Google Shape;79;p16"/>
          <p:cNvPicPr preferRelativeResize="0"/>
          <p:nvPr/>
        </p:nvPicPr>
        <p:blipFill>
          <a:blip r:embed="rId3">
            <a:alphaModFix/>
          </a:blip>
          <a:stretch>
            <a:fillRect/>
          </a:stretch>
        </p:blipFill>
        <p:spPr>
          <a:xfrm>
            <a:off x="3521675" y="2571750"/>
            <a:ext cx="4558317" cy="2395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Frontend technologies</a:t>
            </a:r>
            <a:endParaRPr b="1"/>
          </a:p>
        </p:txBody>
      </p:sp>
      <p:pic>
        <p:nvPicPr>
          <p:cNvPr id="85" name="Google Shape;85;p17"/>
          <p:cNvPicPr preferRelativeResize="0"/>
          <p:nvPr/>
        </p:nvPicPr>
        <p:blipFill>
          <a:blip r:embed="rId3">
            <a:alphaModFix/>
          </a:blip>
          <a:stretch>
            <a:fillRect/>
          </a:stretch>
        </p:blipFill>
        <p:spPr>
          <a:xfrm>
            <a:off x="3597500" y="-152180"/>
            <a:ext cx="5630451" cy="2199400"/>
          </a:xfrm>
          <a:prstGeom prst="rect">
            <a:avLst/>
          </a:prstGeom>
          <a:noFill/>
          <a:ln>
            <a:noFill/>
          </a:ln>
        </p:spPr>
      </p:pic>
      <p:sp>
        <p:nvSpPr>
          <p:cNvPr id="86" name="Google Shape;86;p17"/>
          <p:cNvSpPr txBox="1"/>
          <p:nvPr>
            <p:ph idx="1" type="body"/>
          </p:nvPr>
        </p:nvSpPr>
        <p:spPr>
          <a:xfrm>
            <a:off x="311700" y="1727100"/>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ru"/>
              <a:t>HTML (Hypertext Markup Language) </a:t>
            </a:r>
            <a:r>
              <a:rPr lang="ru"/>
              <a:t>is the standard language used to create web pages. It provides the structure and layout of a web page, including headings, paragraphs, images, and links. </a:t>
            </a:r>
            <a:endParaRPr/>
          </a:p>
          <a:p>
            <a:pPr indent="0" lvl="0" marL="0" rtl="0" algn="l">
              <a:spcBef>
                <a:spcPts val="1200"/>
              </a:spcBef>
              <a:spcAft>
                <a:spcPts val="0"/>
              </a:spcAft>
              <a:buNone/>
            </a:pPr>
            <a:r>
              <a:rPr b="1" lang="ru"/>
              <a:t>CSS (Cascading Style Sheets)</a:t>
            </a:r>
            <a:r>
              <a:rPr lang="ru"/>
              <a:t> is used to add style and layout to web pages created with HTML. It allows for the separation of the presentation of a web page from its structure and content. </a:t>
            </a:r>
            <a:endParaRPr/>
          </a:p>
          <a:p>
            <a:pPr indent="0" lvl="0" marL="0" rtl="0" algn="l">
              <a:spcBef>
                <a:spcPts val="1200"/>
              </a:spcBef>
              <a:spcAft>
                <a:spcPts val="0"/>
              </a:spcAft>
              <a:buNone/>
            </a:pPr>
            <a:r>
              <a:rPr b="1" lang="ru"/>
              <a:t>JavaScript</a:t>
            </a:r>
            <a:r>
              <a:rPr lang="ru"/>
              <a:t> is a programming language that is commonly used to create interactive and dynamic elements on web pages. It can be used to add interactivity and effects, such as animations, form validation, and dynamic content updates. </a:t>
            </a:r>
            <a:endParaRPr/>
          </a:p>
          <a:p>
            <a:pPr indent="0" lvl="0" marL="0" rtl="0" algn="l">
              <a:spcBef>
                <a:spcPts val="1200"/>
              </a:spcBef>
              <a:spcAft>
                <a:spcPts val="1200"/>
              </a:spcAft>
              <a:buNone/>
            </a:pPr>
            <a:r>
              <a:rPr lang="ru"/>
              <a:t>In </a:t>
            </a:r>
            <a:r>
              <a:rPr b="1" lang="ru"/>
              <a:t>summary</a:t>
            </a:r>
            <a:r>
              <a:rPr lang="ru"/>
              <a:t>, HTML provides the structure and content of a web page, CSS is used to add style and layout, and JavaScript adds interactivity and dynamic effects. Together, these three technologies are used to create the majority of websites on the internet.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Syntax</a:t>
            </a:r>
            <a:endParaRPr b="1"/>
          </a:p>
        </p:txBody>
      </p:sp>
      <p:pic>
        <p:nvPicPr>
          <p:cNvPr id="92" name="Google Shape;92;p18"/>
          <p:cNvPicPr preferRelativeResize="0"/>
          <p:nvPr/>
        </p:nvPicPr>
        <p:blipFill>
          <a:blip r:embed="rId3">
            <a:alphaModFix/>
          </a:blip>
          <a:stretch>
            <a:fillRect/>
          </a:stretch>
        </p:blipFill>
        <p:spPr>
          <a:xfrm>
            <a:off x="242200" y="1209200"/>
            <a:ext cx="3828926" cy="2632400"/>
          </a:xfrm>
          <a:prstGeom prst="rect">
            <a:avLst/>
          </a:prstGeom>
          <a:noFill/>
          <a:ln>
            <a:noFill/>
          </a:ln>
        </p:spPr>
      </p:pic>
      <p:pic>
        <p:nvPicPr>
          <p:cNvPr id="93" name="Google Shape;93;p18"/>
          <p:cNvPicPr preferRelativeResize="0"/>
          <p:nvPr/>
        </p:nvPicPr>
        <p:blipFill>
          <a:blip r:embed="rId4">
            <a:alphaModFix/>
          </a:blip>
          <a:stretch>
            <a:fillRect/>
          </a:stretch>
        </p:blipFill>
        <p:spPr>
          <a:xfrm>
            <a:off x="4285389" y="445025"/>
            <a:ext cx="4400550" cy="2028825"/>
          </a:xfrm>
          <a:prstGeom prst="rect">
            <a:avLst/>
          </a:prstGeom>
          <a:noFill/>
          <a:ln>
            <a:noFill/>
          </a:ln>
        </p:spPr>
      </p:pic>
      <p:pic>
        <p:nvPicPr>
          <p:cNvPr id="94" name="Google Shape;94;p18"/>
          <p:cNvPicPr preferRelativeResize="0"/>
          <p:nvPr/>
        </p:nvPicPr>
        <p:blipFill>
          <a:blip r:embed="rId5">
            <a:alphaModFix/>
          </a:blip>
          <a:stretch>
            <a:fillRect/>
          </a:stretch>
        </p:blipFill>
        <p:spPr>
          <a:xfrm>
            <a:off x="4277751" y="2671775"/>
            <a:ext cx="4415824" cy="2166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Frontend frameworks</a:t>
            </a:r>
            <a:endParaRPr b="1"/>
          </a:p>
        </p:txBody>
      </p:sp>
      <p:pic>
        <p:nvPicPr>
          <p:cNvPr id="100" name="Google Shape;100;p19"/>
          <p:cNvPicPr preferRelativeResize="0"/>
          <p:nvPr/>
        </p:nvPicPr>
        <p:blipFill>
          <a:blip r:embed="rId3">
            <a:alphaModFix/>
          </a:blip>
          <a:stretch>
            <a:fillRect/>
          </a:stretch>
        </p:blipFill>
        <p:spPr>
          <a:xfrm>
            <a:off x="2014625" y="2105425"/>
            <a:ext cx="5523924" cy="2761950"/>
          </a:xfrm>
          <a:prstGeom prst="rect">
            <a:avLst/>
          </a:prstGeom>
          <a:noFill/>
          <a:ln>
            <a:noFill/>
          </a:ln>
        </p:spPr>
      </p:pic>
      <p:pic>
        <p:nvPicPr>
          <p:cNvPr id="101" name="Google Shape;101;p19"/>
          <p:cNvPicPr preferRelativeResize="0"/>
          <p:nvPr/>
        </p:nvPicPr>
        <p:blipFill>
          <a:blip r:embed="rId4">
            <a:alphaModFix/>
          </a:blip>
          <a:stretch>
            <a:fillRect/>
          </a:stretch>
        </p:blipFill>
        <p:spPr>
          <a:xfrm>
            <a:off x="4659224" y="224950"/>
            <a:ext cx="3533050" cy="177122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How does team look like?</a:t>
            </a:r>
            <a:endParaRPr b="1"/>
          </a:p>
        </p:txBody>
      </p:sp>
      <p:pic>
        <p:nvPicPr>
          <p:cNvPr id="107" name="Google Shape;107;p20"/>
          <p:cNvPicPr preferRelativeResize="0"/>
          <p:nvPr/>
        </p:nvPicPr>
        <p:blipFill>
          <a:blip r:embed="rId3">
            <a:alphaModFix/>
          </a:blip>
          <a:stretch>
            <a:fillRect/>
          </a:stretch>
        </p:blipFill>
        <p:spPr>
          <a:xfrm>
            <a:off x="2130175" y="1331025"/>
            <a:ext cx="4883675" cy="3418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Quiz</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Question 1: What should you do during the planning stage of creating a website? </a:t>
            </a:r>
            <a:endParaRPr/>
          </a:p>
          <a:p>
            <a:pPr indent="0" lvl="0" marL="0" rtl="0" algn="l">
              <a:spcBef>
                <a:spcPts val="1200"/>
              </a:spcBef>
              <a:spcAft>
                <a:spcPts val="0"/>
              </a:spcAft>
              <a:buNone/>
            </a:pPr>
            <a:r>
              <a:rPr lang="ru"/>
              <a:t>A) Write the code for the website </a:t>
            </a:r>
            <a:endParaRPr/>
          </a:p>
          <a:p>
            <a:pPr indent="0" lvl="0" marL="0" rtl="0" algn="l">
              <a:spcBef>
                <a:spcPts val="1200"/>
              </a:spcBef>
              <a:spcAft>
                <a:spcPts val="0"/>
              </a:spcAft>
              <a:buNone/>
            </a:pPr>
            <a:r>
              <a:rPr lang="ru"/>
              <a:t>B) Determine the purpose and goals of the website </a:t>
            </a:r>
            <a:endParaRPr/>
          </a:p>
          <a:p>
            <a:pPr indent="0" lvl="0" marL="0" rtl="0" algn="l">
              <a:spcBef>
                <a:spcPts val="1200"/>
              </a:spcBef>
              <a:spcAft>
                <a:spcPts val="0"/>
              </a:spcAft>
              <a:buNone/>
            </a:pPr>
            <a:r>
              <a:rPr lang="ru"/>
              <a:t>C) Launch the website </a:t>
            </a:r>
            <a:endParaRPr/>
          </a:p>
          <a:p>
            <a:pPr indent="0" lvl="0" marL="0" rtl="0" algn="l">
              <a:spcBef>
                <a:spcPts val="1200"/>
              </a:spcBef>
              <a:spcAft>
                <a:spcPts val="1200"/>
              </a:spcAft>
              <a:buNone/>
            </a:pPr>
            <a:r>
              <a:rPr lang="ru"/>
              <a:t>D) Choose colors and typography for the website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