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fd0262fa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fd0262fa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554928b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554928b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554928b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554928b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554928b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554928b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554928b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554928b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554928b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554928b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33c1354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33c1354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fd0262fa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fd0262fa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fd0262f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fd0262f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fd0262fa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fd0262fa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fd0262fa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fd0262fa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fd0262fa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fd0262fa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fd0262fa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fd0262fa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fd0262fa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fd0262fa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2727e8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2727e8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fd0262fa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fd0262fa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Loops, functions, data fetching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“this”?</a:t>
            </a:r>
            <a:endParaRPr b="1"/>
          </a:p>
        </p:txBody>
      </p:sp>
      <p:sp>
        <p:nvSpPr>
          <p:cNvPr id="125" name="Google Shape;125;p22"/>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https://dmitripavlutin.com/gentle-explanation-of-this-in-javascript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the fetch() API</a:t>
            </a:r>
            <a:endParaRPr b="1"/>
          </a:p>
        </p:txBody>
      </p:sp>
      <p:sp>
        <p:nvSpPr>
          <p:cNvPr id="131" name="Google Shape;131;p23"/>
          <p:cNvSpPr txBox="1"/>
          <p:nvPr/>
        </p:nvSpPr>
        <p:spPr>
          <a:xfrm>
            <a:off x="311700" y="1172300"/>
            <a:ext cx="8520600" cy="364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is a </a:t>
            </a:r>
            <a:r>
              <a:rPr b="1" lang="ru" sz="1800">
                <a:solidFill>
                  <a:srgbClr val="616161"/>
                </a:solidFill>
                <a:latin typeface="Proxima Nova"/>
                <a:ea typeface="Proxima Nova"/>
                <a:cs typeface="Proxima Nova"/>
                <a:sym typeface="Proxima Nova"/>
              </a:rPr>
              <a:t>JavaScript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API</a:t>
            </a:r>
            <a:r>
              <a:rPr lang="ru" sz="1800">
                <a:solidFill>
                  <a:srgbClr val="616161"/>
                </a:solidFill>
                <a:latin typeface="Proxima Nova"/>
                <a:ea typeface="Proxima Nova"/>
                <a:cs typeface="Proxima Nova"/>
                <a:sym typeface="Proxima Nova"/>
              </a:rPr>
              <a:t> that provides an </a:t>
            </a:r>
            <a:r>
              <a:rPr b="1" lang="ru" sz="1800">
                <a:solidFill>
                  <a:srgbClr val="616161"/>
                </a:solidFill>
                <a:latin typeface="Proxima Nova"/>
                <a:ea typeface="Proxima Nova"/>
                <a:cs typeface="Proxima Nova"/>
                <a:sym typeface="Proxima Nova"/>
              </a:rPr>
              <a:t>interface</a:t>
            </a:r>
            <a:r>
              <a:rPr lang="ru" sz="1800">
                <a:solidFill>
                  <a:srgbClr val="616161"/>
                </a:solidFill>
                <a:latin typeface="Proxima Nova"/>
                <a:ea typeface="Proxima Nova"/>
                <a:cs typeface="Proxima Nova"/>
                <a:sym typeface="Proxima Nova"/>
              </a:rPr>
              <a:t> for </a:t>
            </a:r>
            <a:r>
              <a:rPr b="1" lang="ru" sz="1800">
                <a:solidFill>
                  <a:srgbClr val="616161"/>
                </a:solidFill>
                <a:latin typeface="Proxima Nova"/>
                <a:ea typeface="Proxima Nova"/>
                <a:cs typeface="Proxima Nova"/>
                <a:sym typeface="Proxima Nova"/>
              </a:rPr>
              <a:t>fetching</a:t>
            </a:r>
            <a:r>
              <a:rPr lang="ru" sz="1800">
                <a:solidFill>
                  <a:srgbClr val="616161"/>
                </a:solidFill>
                <a:latin typeface="Proxima Nova"/>
                <a:ea typeface="Proxima Nova"/>
                <a:cs typeface="Proxima Nova"/>
                <a:sym typeface="Proxima Nova"/>
              </a:rPr>
              <a:t> resources (including across the network). It's purpose is to retrieve and handle data from an API or any other web resource. The fetch() API uses </a:t>
            </a:r>
            <a:r>
              <a:rPr b="1" lang="ru" sz="1800">
                <a:solidFill>
                  <a:srgbClr val="616161"/>
                </a:solidFill>
                <a:latin typeface="Proxima Nova"/>
                <a:ea typeface="Proxima Nova"/>
                <a:cs typeface="Proxima Nova"/>
                <a:sym typeface="Proxima Nova"/>
              </a:rPr>
              <a:t>Promises</a:t>
            </a:r>
            <a:r>
              <a:rPr lang="ru" sz="1800">
                <a:solidFill>
                  <a:srgbClr val="616161"/>
                </a:solidFill>
                <a:latin typeface="Proxima Nova"/>
                <a:ea typeface="Proxima Nova"/>
                <a:cs typeface="Proxima Nova"/>
                <a:sym typeface="Proxima Nova"/>
              </a:rPr>
              <a:t> and can be used in modern </a:t>
            </a:r>
            <a:r>
              <a:rPr b="1" lang="ru" sz="1800">
                <a:solidFill>
                  <a:srgbClr val="616161"/>
                </a:solidFill>
                <a:latin typeface="Proxima Nova"/>
                <a:ea typeface="Proxima Nova"/>
                <a:cs typeface="Proxima Nova"/>
                <a:sym typeface="Proxima Nova"/>
              </a:rPr>
              <a:t>browsers</a:t>
            </a:r>
            <a:r>
              <a:rPr lang="ru" sz="1800">
                <a:solidFill>
                  <a:srgbClr val="616161"/>
                </a:solidFill>
                <a:latin typeface="Proxima Nova"/>
                <a:ea typeface="Proxima Nova"/>
                <a:cs typeface="Proxima Nova"/>
                <a:sym typeface="Proxima Nova"/>
              </a:rPr>
              <a:t> and in </a:t>
            </a:r>
            <a:r>
              <a:rPr b="1" lang="ru" sz="1800">
                <a:solidFill>
                  <a:srgbClr val="616161"/>
                </a:solidFill>
                <a:latin typeface="Proxima Nova"/>
                <a:ea typeface="Proxima Nova"/>
                <a:cs typeface="Proxima Nova"/>
                <a:sym typeface="Proxima Nova"/>
              </a:rPr>
              <a:t>Node.js</a:t>
            </a:r>
            <a:r>
              <a:rPr lang="ru" sz="1800">
                <a:solidFill>
                  <a:srgbClr val="616161"/>
                </a:solidFill>
                <a:latin typeface="Proxima Nova"/>
                <a:ea typeface="Proxima Nova"/>
                <a:cs typeface="Proxima Nova"/>
                <a:sym typeface="Proxima Nova"/>
              </a:rPr>
              <a:t> environments.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With fetch(), you can make </a:t>
            </a:r>
            <a:r>
              <a:rPr b="1" lang="ru" sz="1800">
                <a:solidFill>
                  <a:srgbClr val="616161"/>
                </a:solidFill>
                <a:latin typeface="Proxima Nova"/>
                <a:ea typeface="Proxima Nova"/>
                <a:cs typeface="Proxima Nova"/>
                <a:sym typeface="Proxima Nova"/>
              </a:rPr>
              <a:t>HTTP requests</a:t>
            </a:r>
            <a:r>
              <a:rPr lang="ru" sz="1800">
                <a:solidFill>
                  <a:srgbClr val="616161"/>
                </a:solidFill>
                <a:latin typeface="Proxima Nova"/>
                <a:ea typeface="Proxima Nova"/>
                <a:cs typeface="Proxima Nova"/>
                <a:sym typeface="Proxima Nova"/>
              </a:rPr>
              <a:t>, such as </a:t>
            </a:r>
            <a:r>
              <a:rPr b="1" lang="ru" sz="1800">
                <a:solidFill>
                  <a:srgbClr val="616161"/>
                </a:solidFill>
                <a:latin typeface="Proxima Nova"/>
                <a:ea typeface="Proxima Nova"/>
                <a:cs typeface="Proxima Nova"/>
                <a:sym typeface="Proxima Nova"/>
              </a:rPr>
              <a:t>GET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POST</a:t>
            </a:r>
            <a:r>
              <a:rPr lang="ru" sz="1800">
                <a:solidFill>
                  <a:srgbClr val="616161"/>
                </a:solidFill>
                <a:latin typeface="Proxima Nova"/>
                <a:ea typeface="Proxima Nova"/>
                <a:cs typeface="Proxima Nova"/>
                <a:sym typeface="Proxima Nova"/>
              </a:rPr>
              <a:t>, to retrieve or send data to a remote resource. The API returns a Promise that resolves to the </a:t>
            </a:r>
            <a:r>
              <a:rPr b="1" lang="ru" sz="1800">
                <a:solidFill>
                  <a:srgbClr val="616161"/>
                </a:solidFill>
                <a:latin typeface="Proxima Nova"/>
                <a:ea typeface="Proxima Nova"/>
                <a:cs typeface="Proxima Nova"/>
                <a:sym typeface="Proxima Nova"/>
              </a:rPr>
              <a:t>Response</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object</a:t>
            </a:r>
            <a:r>
              <a:rPr lang="ru" sz="1800">
                <a:solidFill>
                  <a:srgbClr val="616161"/>
                </a:solidFill>
                <a:latin typeface="Proxima Nova"/>
                <a:ea typeface="Proxima Nova"/>
                <a:cs typeface="Proxima Nova"/>
                <a:sym typeface="Proxima Nova"/>
              </a:rPr>
              <a:t> representing the response to your request. This response object can then be used to access the data returned by the API, typically in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format.</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Making a Basic fetch() Request (Promise chain)</a:t>
            </a:r>
            <a:endParaRPr b="1"/>
          </a:p>
        </p:txBody>
      </p:sp>
      <p:sp>
        <p:nvSpPr>
          <p:cNvPr id="137" name="Google Shape;137;p24"/>
          <p:cNvSpPr txBox="1"/>
          <p:nvPr/>
        </p:nvSpPr>
        <p:spPr>
          <a:xfrm>
            <a:off x="311700" y="1017725"/>
            <a:ext cx="4403100" cy="3882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function is called with the API endpoint </a:t>
            </a:r>
            <a:r>
              <a:rPr b="1" lang="ru" sz="1800">
                <a:solidFill>
                  <a:srgbClr val="616161"/>
                </a:solidFill>
                <a:latin typeface="Proxima Nova"/>
                <a:ea typeface="Proxima Nova"/>
                <a:cs typeface="Proxima Nova"/>
                <a:sym typeface="Proxima Nova"/>
              </a:rPr>
              <a:t>URL</a:t>
            </a:r>
            <a:r>
              <a:rPr lang="ru" sz="1800">
                <a:solidFill>
                  <a:srgbClr val="616161"/>
                </a:solidFill>
                <a:latin typeface="Proxima Nova"/>
                <a:ea typeface="Proxima Nova"/>
                <a:cs typeface="Proxima Nova"/>
                <a:sym typeface="Proxima Nova"/>
              </a:rPr>
              <a:t> as its argument. The function returns a Promise that resolves to the Response object. The .</a:t>
            </a:r>
            <a:r>
              <a:rPr b="1" lang="ru" sz="1800">
                <a:solidFill>
                  <a:srgbClr val="616161"/>
                </a:solidFill>
                <a:latin typeface="Proxima Nova"/>
                <a:ea typeface="Proxima Nova"/>
                <a:cs typeface="Proxima Nova"/>
                <a:sym typeface="Proxima Nova"/>
              </a:rPr>
              <a:t>then</a:t>
            </a:r>
            <a:r>
              <a:rPr lang="ru" sz="1800">
                <a:solidFill>
                  <a:srgbClr val="616161"/>
                </a:solidFill>
                <a:latin typeface="Proxima Nova"/>
                <a:ea typeface="Proxima Nova"/>
                <a:cs typeface="Proxima Nova"/>
                <a:sym typeface="Proxima Nova"/>
              </a:rPr>
              <a:t>() method is used to extract the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data from the response and log it to the console. The .</a:t>
            </a:r>
            <a:r>
              <a:rPr b="1" lang="ru" sz="1800">
                <a:solidFill>
                  <a:srgbClr val="616161"/>
                </a:solidFill>
                <a:latin typeface="Proxima Nova"/>
                <a:ea typeface="Proxima Nova"/>
                <a:cs typeface="Proxima Nova"/>
                <a:sym typeface="Proxima Nova"/>
              </a:rPr>
              <a:t>catch</a:t>
            </a:r>
            <a:r>
              <a:rPr lang="ru" sz="1800">
                <a:solidFill>
                  <a:srgbClr val="616161"/>
                </a:solidFill>
                <a:latin typeface="Proxima Nova"/>
                <a:ea typeface="Proxima Nova"/>
                <a:cs typeface="Proxima Nova"/>
                <a:sym typeface="Proxima Nova"/>
              </a:rPr>
              <a:t>() method is used to handle any errors that may occur during the fetch operation.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ru" sz="1800">
                <a:solidFill>
                  <a:srgbClr val="616161"/>
                </a:solidFill>
                <a:latin typeface="Proxima Nova"/>
                <a:ea typeface="Proxima Nova"/>
                <a:cs typeface="Proxima Nova"/>
                <a:sym typeface="Proxima Nova"/>
              </a:rPr>
              <a:t>Note</a:t>
            </a:r>
            <a:r>
              <a:rPr lang="ru" sz="1800">
                <a:solidFill>
                  <a:srgbClr val="616161"/>
                </a:solidFill>
                <a:latin typeface="Proxima Nova"/>
                <a:ea typeface="Proxima Nova"/>
                <a:cs typeface="Proxima Nova"/>
                <a:sym typeface="Proxima Nova"/>
              </a:rPr>
              <a:t>: It's important to check the ok property of the Response object to ensure that the API returned a successful response before attempting to extract the data.</a:t>
            </a:r>
            <a:endParaRPr sz="1800">
              <a:solidFill>
                <a:srgbClr val="616161"/>
              </a:solidFill>
              <a:latin typeface="Proxima Nova"/>
              <a:ea typeface="Proxima Nova"/>
              <a:cs typeface="Proxima Nova"/>
              <a:sym typeface="Proxima Nova"/>
            </a:endParaRPr>
          </a:p>
        </p:txBody>
      </p:sp>
      <p:pic>
        <p:nvPicPr>
          <p:cNvPr id="138" name="Google Shape;138;p24"/>
          <p:cNvPicPr preferRelativeResize="0"/>
          <p:nvPr/>
        </p:nvPicPr>
        <p:blipFill>
          <a:blip r:embed="rId3">
            <a:alphaModFix/>
          </a:blip>
          <a:stretch>
            <a:fillRect/>
          </a:stretch>
        </p:blipFill>
        <p:spPr>
          <a:xfrm>
            <a:off x="4819075" y="1656700"/>
            <a:ext cx="4267200" cy="22117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Handling Response Data</a:t>
            </a:r>
            <a:endParaRPr b="1"/>
          </a:p>
        </p:txBody>
      </p:sp>
      <p:sp>
        <p:nvSpPr>
          <p:cNvPr id="144" name="Google Shape;144;p25"/>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The Response object can contain different types of data, such as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and others. To handle different types of data, you can use methods like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to extract the data in the format you need.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method is called to extract the response </a:t>
            </a:r>
            <a:r>
              <a:rPr b="1" lang="ru" sz="1800">
                <a:solidFill>
                  <a:srgbClr val="616161"/>
                </a:solidFill>
                <a:latin typeface="Proxima Nova"/>
                <a:ea typeface="Proxima Nova"/>
                <a:cs typeface="Proxima Nova"/>
                <a:sym typeface="Proxima Nova"/>
              </a:rPr>
              <a:t>data as text</a:t>
            </a:r>
            <a:r>
              <a:rPr lang="ru" sz="1800">
                <a:solidFill>
                  <a:srgbClr val="616161"/>
                </a:solidFill>
                <a:latin typeface="Proxima Nova"/>
                <a:ea typeface="Proxima Nova"/>
                <a:cs typeface="Proxima Nova"/>
                <a:sym typeface="Proxima Nova"/>
              </a:rPr>
              <a:t>. The text data can then be used in your application.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It's important to understand the format of the data returned by the API and use the appropriate method to extract and handle the data.</a:t>
            </a:r>
            <a:endParaRPr sz="1800">
              <a:solidFill>
                <a:srgbClr val="616161"/>
              </a:solidFill>
              <a:latin typeface="Proxima Nova"/>
              <a:ea typeface="Proxima Nova"/>
              <a:cs typeface="Proxima Nova"/>
              <a:sym typeface="Proxima Nova"/>
            </a:endParaRPr>
          </a:p>
        </p:txBody>
      </p:sp>
      <p:pic>
        <p:nvPicPr>
          <p:cNvPr id="145" name="Google Shape;145;p25"/>
          <p:cNvPicPr preferRelativeResize="0"/>
          <p:nvPr/>
        </p:nvPicPr>
        <p:blipFill>
          <a:blip r:embed="rId3">
            <a:alphaModFix/>
          </a:blip>
          <a:stretch>
            <a:fillRect/>
          </a:stretch>
        </p:blipFill>
        <p:spPr>
          <a:xfrm>
            <a:off x="4724400" y="1462275"/>
            <a:ext cx="4267202" cy="22189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fetch() with Async/Await</a:t>
            </a:r>
            <a:endParaRPr b="1"/>
          </a:p>
        </p:txBody>
      </p:sp>
      <p:sp>
        <p:nvSpPr>
          <p:cNvPr id="151" name="Google Shape;151;p26"/>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In this example, the getData() function is declared as </a:t>
            </a:r>
            <a:r>
              <a:rPr b="1" lang="ru" sz="1600">
                <a:solidFill>
                  <a:srgbClr val="616161"/>
                </a:solidFill>
                <a:latin typeface="Proxima Nova"/>
                <a:ea typeface="Proxima Nova"/>
                <a:cs typeface="Proxima Nova"/>
                <a:sym typeface="Proxima Nova"/>
              </a:rPr>
              <a:t>async</a:t>
            </a:r>
            <a:r>
              <a:rPr lang="ru" sz="1600">
                <a:solidFill>
                  <a:srgbClr val="616161"/>
                </a:solidFill>
                <a:latin typeface="Proxima Nova"/>
                <a:ea typeface="Proxima Nova"/>
                <a:cs typeface="Proxima Nova"/>
                <a:sym typeface="Proxima Nova"/>
              </a:rPr>
              <a:t>, which allows the use of the </a:t>
            </a:r>
            <a:r>
              <a:rPr b="1" lang="ru" sz="1600">
                <a:solidFill>
                  <a:srgbClr val="616161"/>
                </a:solidFill>
                <a:latin typeface="Proxima Nova"/>
                <a:ea typeface="Proxima Nova"/>
                <a:cs typeface="Proxima Nova"/>
                <a:sym typeface="Proxima Nova"/>
              </a:rPr>
              <a:t>await</a:t>
            </a:r>
            <a:r>
              <a:rPr lang="ru" sz="1600">
                <a:solidFill>
                  <a:srgbClr val="616161"/>
                </a:solidFill>
                <a:latin typeface="Proxima Nova"/>
                <a:ea typeface="Proxima Nova"/>
                <a:cs typeface="Proxima Nova"/>
                <a:sym typeface="Proxima Nova"/>
              </a:rPr>
              <a:t> keyword inside the function. The fetch() function is called and the result is assigned to the response variable. </a:t>
            </a:r>
            <a:r>
              <a:rPr b="1" lang="ru" sz="1600">
                <a:solidFill>
                  <a:srgbClr val="616161"/>
                </a:solidFill>
                <a:latin typeface="Proxima Nova"/>
                <a:ea typeface="Proxima Nova"/>
                <a:cs typeface="Proxima Nova"/>
                <a:sym typeface="Proxima Nova"/>
              </a:rPr>
              <a:t>The await keyword is used to wait for the response to be received before proceeding with the rest of the code.</a:t>
            </a:r>
            <a:endParaRPr b="1"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600">
                <a:solidFill>
                  <a:schemeClr val="accent3"/>
                </a:solidFill>
                <a:latin typeface="Proxima Nova"/>
                <a:ea typeface="Proxima Nova"/>
                <a:cs typeface="Proxima Nova"/>
                <a:sym typeface="Proxima Nova"/>
              </a:rPr>
              <a:t>Using </a:t>
            </a:r>
            <a:r>
              <a:rPr b="1" lang="ru" sz="1600">
                <a:solidFill>
                  <a:schemeClr val="accent3"/>
                </a:solidFill>
                <a:latin typeface="Proxima Nova"/>
                <a:ea typeface="Proxima Nova"/>
                <a:cs typeface="Proxima Nova"/>
                <a:sym typeface="Proxima Nova"/>
              </a:rPr>
              <a:t>async/await</a:t>
            </a:r>
            <a:r>
              <a:rPr lang="ru" sz="1600">
                <a:solidFill>
                  <a:schemeClr val="accent3"/>
                </a:solidFill>
                <a:latin typeface="Proxima Nova"/>
                <a:ea typeface="Proxima Nova"/>
                <a:cs typeface="Proxima Nova"/>
                <a:sym typeface="Proxima Nova"/>
              </a:rPr>
              <a:t> to handle the fetch() response is a cleaner and easier to understand approach compared to using </a:t>
            </a:r>
            <a:r>
              <a:rPr b="1" lang="ru" sz="1600">
                <a:solidFill>
                  <a:schemeClr val="accent3"/>
                </a:solidFill>
                <a:latin typeface="Proxima Nova"/>
                <a:ea typeface="Proxima Nova"/>
                <a:cs typeface="Proxima Nova"/>
                <a:sym typeface="Proxima Nova"/>
              </a:rPr>
              <a:t>Promises</a:t>
            </a:r>
            <a:r>
              <a:rPr lang="ru" sz="1600">
                <a:solidFill>
                  <a:schemeClr val="accent3"/>
                </a:solidFill>
                <a:latin typeface="Proxima Nova"/>
                <a:ea typeface="Proxima Nova"/>
                <a:cs typeface="Proxima Nova"/>
                <a:sym typeface="Proxima Nova"/>
              </a:rPr>
              <a:t>. It makes the code more readable and reduces the amount of code needed to handle the response. The code is also easier to understand, especially for developers who are new to JavaScript or Promises.</a:t>
            </a:r>
            <a:endParaRPr b="1" sz="1600">
              <a:solidFill>
                <a:srgbClr val="616161"/>
              </a:solidFill>
              <a:latin typeface="Proxima Nova"/>
              <a:ea typeface="Proxima Nova"/>
              <a:cs typeface="Proxima Nova"/>
              <a:sym typeface="Proxima Nova"/>
            </a:endParaRPr>
          </a:p>
        </p:txBody>
      </p:sp>
      <p:pic>
        <p:nvPicPr>
          <p:cNvPr id="152" name="Google Shape;152;p26"/>
          <p:cNvPicPr preferRelativeResize="0"/>
          <p:nvPr/>
        </p:nvPicPr>
        <p:blipFill>
          <a:blip r:embed="rId3">
            <a:alphaModFix/>
          </a:blip>
          <a:stretch>
            <a:fillRect/>
          </a:stretch>
        </p:blipFill>
        <p:spPr>
          <a:xfrm>
            <a:off x="4572000" y="1726337"/>
            <a:ext cx="4587351" cy="253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a:t>
            </a:r>
            <a:r>
              <a:rPr b="1" lang="ru"/>
              <a:t> for async/await</a:t>
            </a:r>
            <a:endParaRPr b="1"/>
          </a:p>
        </p:txBody>
      </p:sp>
      <p:sp>
        <p:nvSpPr>
          <p:cNvPr id="158" name="Google Shape;158;p27"/>
          <p:cNvSpPr txBox="1"/>
          <p:nvPr/>
        </p:nvSpPr>
        <p:spPr>
          <a:xfrm>
            <a:off x="311700" y="1172300"/>
            <a:ext cx="8520600" cy="3646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Task: Display the titles of the latest 10 articles from a mock news API using async/await and fetch() </a:t>
            </a:r>
            <a:endParaRPr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600">
                <a:solidFill>
                  <a:srgbClr val="616161"/>
                </a:solidFill>
                <a:latin typeface="Proxima Nova"/>
                <a:ea typeface="Proxima Nova"/>
                <a:cs typeface="Proxima Nova"/>
                <a:sym typeface="Proxima Nova"/>
              </a:rPr>
              <a:t>Instructions: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120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following API endpoint to retrieve the latest 10 articles: https://jsonplaceholder.typicode.com/posts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Create a function called getArticles that will make a GET request to the API endpoint.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Inside the getArticles function, use fetch() to make a GET request to the API endpoint and store the response in a variable called response.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await keyword to wait for the response to be received before proceeding with the rest of the code.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Check if the response was successful (status code 200) by calling response.ok. If it's not successful, throw an error with a message "Network response was not ok".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Extract the JSON data from the response by calling response.json() and store the result in a variable called data.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a for loop to iterate over the data array and log the title property of each article to the console.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Call the getArticles function to start the process.</a:t>
            </a:r>
            <a:endParaRPr sz="1600">
              <a:solidFill>
                <a:srgbClr val="61616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async/await - solution</a:t>
            </a:r>
            <a:endParaRPr b="1"/>
          </a:p>
        </p:txBody>
      </p:sp>
      <p:pic>
        <p:nvPicPr>
          <p:cNvPr id="164" name="Google Shape;164;p28"/>
          <p:cNvPicPr preferRelativeResize="0"/>
          <p:nvPr/>
        </p:nvPicPr>
        <p:blipFill>
          <a:blip r:embed="rId3">
            <a:alphaModFix/>
          </a:blip>
          <a:stretch>
            <a:fillRect/>
          </a:stretch>
        </p:blipFill>
        <p:spPr>
          <a:xfrm>
            <a:off x="1267663" y="1065850"/>
            <a:ext cx="6608672"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311700" y="1967325"/>
            <a:ext cx="61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https://www.prakse.lv/event/list/1/1/0/0/0/0/0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Task 1</a:t>
            </a:r>
            <a:r>
              <a:rPr lang="ru"/>
              <a:t>: Write a function called multiply that takes in two parameters, a and b, and returns the product of the two numbers. Call the function with different numbers as arguments and use console.log() to print out the result.</a:t>
            </a:r>
            <a:endParaRPr/>
          </a:p>
          <a:p>
            <a:pPr indent="0" lvl="0" marL="0" rtl="0" algn="l">
              <a:spcBef>
                <a:spcPts val="1200"/>
              </a:spcBef>
              <a:spcAft>
                <a:spcPts val="0"/>
              </a:spcAft>
              <a:buNone/>
            </a:pPr>
            <a:r>
              <a:rPr b="1" lang="ru"/>
              <a:t>Task 2</a:t>
            </a:r>
            <a:r>
              <a:rPr lang="ru"/>
              <a:t>: Write a function called isEven that takes in a number as a parameter and returns a boolean value indicating whether or not the number is even. Use a for loop to iterate from 1 to 10 (inclusive) and call the isEven function for each number. Use console.log() to print out the number and whether or not it is even (i.e. "2 is even" or "3 is odd").</a:t>
            </a:r>
            <a:endParaRPr/>
          </a:p>
          <a:p>
            <a:pPr indent="0" lvl="0" marL="0" rtl="0" algn="l">
              <a:spcBef>
                <a:spcPts val="1200"/>
              </a:spcBef>
              <a:spcAft>
                <a:spcPts val="1200"/>
              </a:spcAft>
              <a:buNone/>
            </a:pPr>
            <a:r>
              <a:rPr b="1" lang="ru"/>
              <a:t>Optional </a:t>
            </a:r>
            <a:r>
              <a:rPr lang="ru"/>
              <a:t>Find any free API, create get/post/put/patch/delete requests with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Loops (for)</a:t>
            </a:r>
            <a:endParaRPr b="1"/>
          </a:p>
        </p:txBody>
      </p:sp>
      <p:sp>
        <p:nvSpPr>
          <p:cNvPr id="66" name="Google Shape;66;p14"/>
          <p:cNvSpPr txBox="1"/>
          <p:nvPr>
            <p:ph idx="1" type="body"/>
          </p:nvPr>
        </p:nvSpPr>
        <p:spPr>
          <a:xfrm>
            <a:off x="311700" y="1119900"/>
            <a:ext cx="49371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loops are used to execute a block of code repeatedly until a certain condition is met. There are several types of loops in JavaScript, including:</a:t>
            </a:r>
            <a:endParaRPr/>
          </a:p>
          <a:p>
            <a:pPr indent="-342900" lvl="0" marL="457200" rtl="0" algn="l">
              <a:spcBef>
                <a:spcPts val="1200"/>
              </a:spcBef>
              <a:spcAft>
                <a:spcPts val="0"/>
              </a:spcAft>
              <a:buSzPts val="1800"/>
              <a:buChar char="●"/>
            </a:pPr>
            <a:r>
              <a:rPr b="1" lang="ru"/>
              <a:t>for</a:t>
            </a:r>
            <a:r>
              <a:rPr lang="ru"/>
              <a:t> loops: The for loop is used to execute a block of code a specific number of times. </a:t>
            </a:r>
            <a:endParaRPr/>
          </a:p>
        </p:txBody>
      </p:sp>
      <p:pic>
        <p:nvPicPr>
          <p:cNvPr id="67" name="Google Shape;67;p14"/>
          <p:cNvPicPr preferRelativeResize="0"/>
          <p:nvPr/>
        </p:nvPicPr>
        <p:blipFill>
          <a:blip r:embed="rId3">
            <a:alphaModFix/>
          </a:blip>
          <a:stretch>
            <a:fillRect/>
          </a:stretch>
        </p:blipFill>
        <p:spPr>
          <a:xfrm>
            <a:off x="5390700" y="0"/>
            <a:ext cx="3753301" cy="2280064"/>
          </a:xfrm>
          <a:prstGeom prst="rect">
            <a:avLst/>
          </a:prstGeom>
          <a:noFill/>
          <a:ln>
            <a:noFill/>
          </a:ln>
        </p:spPr>
      </p:pic>
      <p:pic>
        <p:nvPicPr>
          <p:cNvPr id="68" name="Google Shape;68;p14"/>
          <p:cNvPicPr preferRelativeResize="0"/>
          <p:nvPr/>
        </p:nvPicPr>
        <p:blipFill>
          <a:blip r:embed="rId4">
            <a:alphaModFix/>
          </a:blip>
          <a:stretch>
            <a:fillRect/>
          </a:stretch>
        </p:blipFill>
        <p:spPr>
          <a:xfrm>
            <a:off x="5390700" y="2897075"/>
            <a:ext cx="3590398" cy="20183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Loops (while, do-while)</a:t>
            </a:r>
            <a:endParaRPr b="1"/>
          </a:p>
        </p:txBody>
      </p:sp>
      <p:sp>
        <p:nvSpPr>
          <p:cNvPr id="74" name="Google Shape;74;p15"/>
          <p:cNvSpPr txBox="1"/>
          <p:nvPr>
            <p:ph idx="1" type="body"/>
          </p:nvPr>
        </p:nvSpPr>
        <p:spPr>
          <a:xfrm>
            <a:off x="311700" y="1341250"/>
            <a:ext cx="4260300" cy="3528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ru"/>
              <a:t>while</a:t>
            </a:r>
            <a:r>
              <a:rPr lang="ru"/>
              <a:t> loops: The while loop is used to execute a block of code repeatedly while a certain condition is true.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ru"/>
              <a:t>do-while</a:t>
            </a:r>
            <a:r>
              <a:rPr lang="ru"/>
              <a:t> loops: The do-while loop is similar to the while loop, but the code inside the loop is executed at least once, regardless of whether the condition is true or false. </a:t>
            </a:r>
            <a:endParaRPr/>
          </a:p>
        </p:txBody>
      </p:sp>
      <p:pic>
        <p:nvPicPr>
          <p:cNvPr id="75" name="Google Shape;75;p15"/>
          <p:cNvPicPr preferRelativeResize="0"/>
          <p:nvPr/>
        </p:nvPicPr>
        <p:blipFill>
          <a:blip r:embed="rId3">
            <a:alphaModFix/>
          </a:blip>
          <a:stretch>
            <a:fillRect/>
          </a:stretch>
        </p:blipFill>
        <p:spPr>
          <a:xfrm>
            <a:off x="4724400" y="1170125"/>
            <a:ext cx="4114800" cy="1543050"/>
          </a:xfrm>
          <a:prstGeom prst="rect">
            <a:avLst/>
          </a:prstGeom>
          <a:noFill/>
          <a:ln>
            <a:noFill/>
          </a:ln>
        </p:spPr>
      </p:pic>
      <p:pic>
        <p:nvPicPr>
          <p:cNvPr id="76" name="Google Shape;76;p15"/>
          <p:cNvPicPr preferRelativeResize="0"/>
          <p:nvPr/>
        </p:nvPicPr>
        <p:blipFill>
          <a:blip r:embed="rId4">
            <a:alphaModFix/>
          </a:blip>
          <a:stretch>
            <a:fillRect/>
          </a:stretch>
        </p:blipFill>
        <p:spPr>
          <a:xfrm>
            <a:off x="4724400" y="3163237"/>
            <a:ext cx="4114800" cy="14913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Loops (foreach,map)</a:t>
            </a:r>
            <a:endParaRPr b="1"/>
          </a:p>
        </p:txBody>
      </p:sp>
      <p:sp>
        <p:nvSpPr>
          <p:cNvPr id="82" name="Google Shape;82;p16"/>
          <p:cNvSpPr txBox="1"/>
          <p:nvPr>
            <p:ph idx="1" type="body"/>
          </p:nvPr>
        </p:nvSpPr>
        <p:spPr>
          <a:xfrm>
            <a:off x="311700" y="1317500"/>
            <a:ext cx="5053200" cy="35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There are many other loops in js, each used for specific scenario, most common ones are:</a:t>
            </a:r>
            <a:endParaRPr/>
          </a:p>
          <a:p>
            <a:pPr indent="-342900" lvl="0" marL="457200" rtl="0" algn="l">
              <a:spcBef>
                <a:spcPts val="1200"/>
              </a:spcBef>
              <a:spcAft>
                <a:spcPts val="0"/>
              </a:spcAft>
              <a:buSzPts val="1800"/>
              <a:buChar char="●"/>
            </a:pPr>
            <a:r>
              <a:rPr b="1" lang="ru"/>
              <a:t>foreach</a:t>
            </a:r>
            <a:r>
              <a:rPr lang="ru"/>
              <a:t> - method allows you to execute a function on each element of an array. This method does not return a new array, it simply loops through the array and performs the function on each element.</a:t>
            </a:r>
            <a:endParaRPr/>
          </a:p>
          <a:p>
            <a:pPr indent="-342900" lvl="0" marL="457200" rtl="0" algn="l">
              <a:spcBef>
                <a:spcPts val="0"/>
              </a:spcBef>
              <a:spcAft>
                <a:spcPts val="0"/>
              </a:spcAft>
              <a:buSzPts val="1800"/>
              <a:buChar char="●"/>
            </a:pPr>
            <a:r>
              <a:rPr b="1" lang="ru"/>
              <a:t>map</a:t>
            </a:r>
            <a:r>
              <a:rPr lang="ru"/>
              <a:t> - method is similar to forEach(), but it returns a new array with the results of the function applied to each element.</a:t>
            </a:r>
            <a:endParaRPr/>
          </a:p>
        </p:txBody>
      </p:sp>
      <p:pic>
        <p:nvPicPr>
          <p:cNvPr id="83" name="Google Shape;83;p16"/>
          <p:cNvPicPr preferRelativeResize="0"/>
          <p:nvPr/>
        </p:nvPicPr>
        <p:blipFill>
          <a:blip r:embed="rId3">
            <a:alphaModFix/>
          </a:blip>
          <a:stretch>
            <a:fillRect/>
          </a:stretch>
        </p:blipFill>
        <p:spPr>
          <a:xfrm>
            <a:off x="5219775" y="1601689"/>
            <a:ext cx="3924226" cy="1589386"/>
          </a:xfrm>
          <a:prstGeom prst="rect">
            <a:avLst/>
          </a:prstGeom>
          <a:noFill/>
          <a:ln>
            <a:noFill/>
          </a:ln>
        </p:spPr>
      </p:pic>
      <p:pic>
        <p:nvPicPr>
          <p:cNvPr id="84" name="Google Shape;84;p16"/>
          <p:cNvPicPr preferRelativeResize="0"/>
          <p:nvPr/>
        </p:nvPicPr>
        <p:blipFill>
          <a:blip r:embed="rId4">
            <a:alphaModFix/>
          </a:blip>
          <a:stretch>
            <a:fillRect/>
          </a:stretch>
        </p:blipFill>
        <p:spPr>
          <a:xfrm>
            <a:off x="5219775" y="3646825"/>
            <a:ext cx="3924224" cy="126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Loops</a:t>
            </a:r>
            <a:endParaRPr b="1"/>
          </a:p>
        </p:txBody>
      </p:sp>
      <p:sp>
        <p:nvSpPr>
          <p:cNvPr id="90" name="Google Shape;90;p17"/>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Using a for loop to print out the numbers 1 through 10</a:t>
            </a:r>
            <a:endParaRPr/>
          </a:p>
          <a:p>
            <a:pPr indent="-342900" lvl="0" marL="457200" rtl="0" algn="l">
              <a:spcBef>
                <a:spcPts val="0"/>
              </a:spcBef>
              <a:spcAft>
                <a:spcPts val="0"/>
              </a:spcAft>
              <a:buSzPts val="1800"/>
              <a:buChar char="●"/>
            </a:pPr>
            <a:r>
              <a:rPr lang="ru"/>
              <a:t>Using a forEach loop to print out the elements of an array</a:t>
            </a:r>
            <a:endParaRPr/>
          </a:p>
          <a:p>
            <a:pPr indent="-342900" lvl="0" marL="457200" rtl="0" algn="l">
              <a:spcBef>
                <a:spcPts val="0"/>
              </a:spcBef>
              <a:spcAft>
                <a:spcPts val="0"/>
              </a:spcAft>
              <a:buSzPts val="1800"/>
              <a:buChar char="●"/>
            </a:pPr>
            <a:r>
              <a:rPr lang="ru"/>
              <a:t>Using a map function to create a new array with the square of each element in an original array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Loops (solution)</a:t>
            </a:r>
            <a:endParaRPr b="1"/>
          </a:p>
        </p:txBody>
      </p:sp>
      <p:pic>
        <p:nvPicPr>
          <p:cNvPr id="96" name="Google Shape;96;p18"/>
          <p:cNvPicPr preferRelativeResize="0"/>
          <p:nvPr/>
        </p:nvPicPr>
        <p:blipFill>
          <a:blip r:embed="rId3">
            <a:alphaModFix/>
          </a:blip>
          <a:stretch>
            <a:fillRect/>
          </a:stretch>
        </p:blipFill>
        <p:spPr>
          <a:xfrm>
            <a:off x="311700" y="1474075"/>
            <a:ext cx="4188875" cy="1192550"/>
          </a:xfrm>
          <a:prstGeom prst="rect">
            <a:avLst/>
          </a:prstGeom>
          <a:noFill/>
          <a:ln>
            <a:noFill/>
          </a:ln>
        </p:spPr>
      </p:pic>
      <p:pic>
        <p:nvPicPr>
          <p:cNvPr id="97" name="Google Shape;97;p18"/>
          <p:cNvPicPr preferRelativeResize="0"/>
          <p:nvPr/>
        </p:nvPicPr>
        <p:blipFill>
          <a:blip r:embed="rId4">
            <a:alphaModFix/>
          </a:blip>
          <a:stretch>
            <a:fillRect/>
          </a:stretch>
        </p:blipFill>
        <p:spPr>
          <a:xfrm>
            <a:off x="1009650" y="2810175"/>
            <a:ext cx="7124700" cy="2057400"/>
          </a:xfrm>
          <a:prstGeom prst="rect">
            <a:avLst/>
          </a:prstGeom>
          <a:noFill/>
          <a:ln>
            <a:noFill/>
          </a:ln>
        </p:spPr>
      </p:pic>
      <p:pic>
        <p:nvPicPr>
          <p:cNvPr id="98" name="Google Shape;98;p18"/>
          <p:cNvPicPr preferRelativeResize="0"/>
          <p:nvPr/>
        </p:nvPicPr>
        <p:blipFill>
          <a:blip r:embed="rId5">
            <a:alphaModFix/>
          </a:blip>
          <a:stretch>
            <a:fillRect/>
          </a:stretch>
        </p:blipFill>
        <p:spPr>
          <a:xfrm>
            <a:off x="4858926" y="1311350"/>
            <a:ext cx="3973375" cy="135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Loops (solution 2)</a:t>
            </a:r>
            <a:endParaRPr b="1"/>
          </a:p>
        </p:txBody>
      </p:sp>
      <p:pic>
        <p:nvPicPr>
          <p:cNvPr id="104" name="Google Shape;104;p19"/>
          <p:cNvPicPr preferRelativeResize="0"/>
          <p:nvPr/>
        </p:nvPicPr>
        <p:blipFill>
          <a:blip r:embed="rId3">
            <a:alphaModFix/>
          </a:blip>
          <a:stretch>
            <a:fillRect/>
          </a:stretch>
        </p:blipFill>
        <p:spPr>
          <a:xfrm>
            <a:off x="983300" y="1402250"/>
            <a:ext cx="7177401" cy="242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Functions</a:t>
            </a:r>
            <a:endParaRPr b="1"/>
          </a:p>
        </p:txBody>
      </p:sp>
      <p:sp>
        <p:nvSpPr>
          <p:cNvPr id="110" name="Google Shape;110;p20"/>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a function is a block of code that can be reused multiple times. Functions can take </a:t>
            </a:r>
            <a:r>
              <a:rPr b="1" lang="ru"/>
              <a:t>input</a:t>
            </a:r>
            <a:r>
              <a:rPr lang="ru"/>
              <a:t> (called parameters) and return </a:t>
            </a:r>
            <a:r>
              <a:rPr b="1" lang="ru"/>
              <a:t>output</a:t>
            </a:r>
            <a:r>
              <a:rPr lang="ru"/>
              <a:t> (the result of the function). </a:t>
            </a:r>
            <a:endParaRPr/>
          </a:p>
          <a:p>
            <a:pPr indent="0" lvl="0" marL="0" rtl="0" algn="l">
              <a:spcBef>
                <a:spcPts val="1200"/>
              </a:spcBef>
              <a:spcAft>
                <a:spcPts val="1200"/>
              </a:spcAft>
              <a:buNone/>
            </a:pPr>
            <a:r>
              <a:rPr lang="ru"/>
              <a:t>To define a function, you use the keyword "</a:t>
            </a:r>
            <a:r>
              <a:rPr b="1" lang="ru"/>
              <a:t>function</a:t>
            </a:r>
            <a:r>
              <a:rPr lang="ru"/>
              <a:t>" followed by the </a:t>
            </a:r>
            <a:r>
              <a:rPr b="1" lang="ru"/>
              <a:t>function name</a:t>
            </a:r>
            <a:r>
              <a:rPr lang="ru"/>
              <a:t>, a set of </a:t>
            </a:r>
            <a:r>
              <a:rPr b="1" lang="ru"/>
              <a:t>parentheses</a:t>
            </a:r>
            <a:r>
              <a:rPr lang="ru"/>
              <a:t> for any parameters, and a set of </a:t>
            </a:r>
            <a:r>
              <a:rPr b="1" lang="ru"/>
              <a:t>curly braces</a:t>
            </a:r>
            <a:r>
              <a:rPr lang="ru"/>
              <a:t> for the code that will be executed when the function is called.</a:t>
            </a:r>
            <a:endParaRPr/>
          </a:p>
        </p:txBody>
      </p:sp>
      <p:pic>
        <p:nvPicPr>
          <p:cNvPr id="111" name="Google Shape;111;p20"/>
          <p:cNvPicPr preferRelativeResize="0"/>
          <p:nvPr/>
        </p:nvPicPr>
        <p:blipFill>
          <a:blip r:embed="rId3">
            <a:alphaModFix/>
          </a:blip>
          <a:stretch>
            <a:fillRect/>
          </a:stretch>
        </p:blipFill>
        <p:spPr>
          <a:xfrm>
            <a:off x="4995950" y="94850"/>
            <a:ext cx="3705374" cy="170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Functions 2</a:t>
            </a:r>
            <a:endParaRPr b="1"/>
          </a:p>
        </p:txBody>
      </p:sp>
      <p:pic>
        <p:nvPicPr>
          <p:cNvPr id="117" name="Google Shape;117;p21"/>
          <p:cNvPicPr preferRelativeResize="0"/>
          <p:nvPr/>
        </p:nvPicPr>
        <p:blipFill>
          <a:blip r:embed="rId3">
            <a:alphaModFix/>
          </a:blip>
          <a:stretch>
            <a:fillRect/>
          </a:stretch>
        </p:blipFill>
        <p:spPr>
          <a:xfrm>
            <a:off x="183975" y="1420038"/>
            <a:ext cx="3467100" cy="16573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793000" y="1676050"/>
            <a:ext cx="5219700" cy="1145330"/>
          </a:xfrm>
          <a:prstGeom prst="rect">
            <a:avLst/>
          </a:prstGeom>
          <a:noFill/>
          <a:ln>
            <a:noFill/>
          </a:ln>
        </p:spPr>
      </p:pic>
      <p:pic>
        <p:nvPicPr>
          <p:cNvPr id="119" name="Google Shape;119;p21"/>
          <p:cNvPicPr preferRelativeResize="0"/>
          <p:nvPr/>
        </p:nvPicPr>
        <p:blipFill>
          <a:blip r:embed="rId5">
            <a:alphaModFix/>
          </a:blip>
          <a:stretch>
            <a:fillRect/>
          </a:stretch>
        </p:blipFill>
        <p:spPr>
          <a:xfrm>
            <a:off x="1581150" y="3306625"/>
            <a:ext cx="59817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