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ae218436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ae218436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ad22503e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ad22503e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ae21843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ae21843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c26b1e5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c26b1e5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ad6249a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ad6249a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ad6249a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ad6249a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ad22503e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ad22503e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ae21843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ae21843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ae218436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ae218436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c58a13a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c58a13a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ad22503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ad22503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dc58a13a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dc58a13a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ad22503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ad22503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ae218436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ae218436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ad22503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ad22503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ae21843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ae21843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ae21843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ae21843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c58a13a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c58a13a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c58a13a9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c58a13a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ad22503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ad22503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CSS basics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 combination 2</a:t>
            </a:r>
            <a:endParaRPr b="1"/>
          </a:p>
        </p:txBody>
      </p:sp>
      <p:sp>
        <p:nvSpPr>
          <p:cNvPr id="127" name="Google Shape;127;p22"/>
          <p:cNvSpPr txBox="1"/>
          <p:nvPr/>
        </p:nvSpPr>
        <p:spPr>
          <a:xfrm>
            <a:off x="602400" y="4031375"/>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8" name="Google Shape;128;p22"/>
          <p:cNvSpPr txBox="1"/>
          <p:nvPr>
            <p:ph idx="1" type="body"/>
          </p:nvPr>
        </p:nvSpPr>
        <p:spPr>
          <a:xfrm>
            <a:off x="311700" y="1066600"/>
            <a:ext cx="58875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Class and attribute: You can combine a class selector and an attribute selector to apply styles to elements with a specific attribute and class. For example, you can use the following CSS to style all input elements with the class "my-class" and type attribute "text"</a:t>
            </a:r>
            <a:endParaRPr/>
          </a:p>
          <a:p>
            <a:pPr indent="0" lvl="0" marL="0" rtl="0" algn="l">
              <a:spcBef>
                <a:spcPts val="1200"/>
              </a:spcBef>
              <a:spcAft>
                <a:spcPts val="1200"/>
              </a:spcAft>
              <a:buNone/>
            </a:pPr>
            <a:r>
              <a:rPr lang="ru"/>
              <a:t>4) Descendant selector and class: You can combine a descendant selector and a class selector to select all elements with a specific class that are descendants of a specific element. For example, you can use the following CSS to select all &lt;p&gt; elements with the class "my-class" that are inside a &lt;div&gt; element</a:t>
            </a:r>
            <a:endParaRPr/>
          </a:p>
        </p:txBody>
      </p:sp>
      <p:pic>
        <p:nvPicPr>
          <p:cNvPr id="129" name="Google Shape;129;p22"/>
          <p:cNvPicPr preferRelativeResize="0"/>
          <p:nvPr/>
        </p:nvPicPr>
        <p:blipFill>
          <a:blip r:embed="rId3">
            <a:alphaModFix/>
          </a:blip>
          <a:stretch>
            <a:fillRect/>
          </a:stretch>
        </p:blipFill>
        <p:spPr>
          <a:xfrm>
            <a:off x="6265000" y="1378575"/>
            <a:ext cx="2879000" cy="913625"/>
          </a:xfrm>
          <a:prstGeom prst="rect">
            <a:avLst/>
          </a:prstGeom>
          <a:noFill/>
          <a:ln>
            <a:noFill/>
          </a:ln>
        </p:spPr>
      </p:pic>
      <p:pic>
        <p:nvPicPr>
          <p:cNvPr id="130" name="Google Shape;130;p22"/>
          <p:cNvPicPr preferRelativeResize="0"/>
          <p:nvPr/>
        </p:nvPicPr>
        <p:blipFill>
          <a:blip r:embed="rId4">
            <a:alphaModFix/>
          </a:blip>
          <a:stretch>
            <a:fillRect/>
          </a:stretch>
        </p:blipFill>
        <p:spPr>
          <a:xfrm>
            <a:off x="6199200" y="3050166"/>
            <a:ext cx="2944800" cy="15408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specificity</a:t>
            </a:r>
            <a:endParaRPr b="1"/>
          </a:p>
        </p:txBody>
      </p:sp>
      <p:pic>
        <p:nvPicPr>
          <p:cNvPr id="136" name="Google Shape;136;p23"/>
          <p:cNvPicPr preferRelativeResize="0"/>
          <p:nvPr/>
        </p:nvPicPr>
        <p:blipFill>
          <a:blip r:embed="rId3">
            <a:alphaModFix/>
          </a:blip>
          <a:stretch>
            <a:fillRect/>
          </a:stretch>
        </p:blipFill>
        <p:spPr>
          <a:xfrm>
            <a:off x="592100" y="1250275"/>
            <a:ext cx="7959800" cy="341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specificity !important</a:t>
            </a:r>
            <a:endParaRPr b="1"/>
          </a:p>
        </p:txBody>
      </p:sp>
      <p:pic>
        <p:nvPicPr>
          <p:cNvPr id="142" name="Google Shape;142;p24"/>
          <p:cNvPicPr preferRelativeResize="0"/>
          <p:nvPr/>
        </p:nvPicPr>
        <p:blipFill>
          <a:blip r:embed="rId3">
            <a:alphaModFix/>
          </a:blip>
          <a:stretch>
            <a:fillRect/>
          </a:stretch>
        </p:blipFill>
        <p:spPr>
          <a:xfrm>
            <a:off x="708450" y="1100600"/>
            <a:ext cx="3406813" cy="3820974"/>
          </a:xfrm>
          <a:prstGeom prst="rect">
            <a:avLst/>
          </a:prstGeom>
          <a:noFill/>
          <a:ln>
            <a:noFill/>
          </a:ln>
        </p:spPr>
      </p:pic>
      <p:pic>
        <p:nvPicPr>
          <p:cNvPr id="143" name="Google Shape;143;p24"/>
          <p:cNvPicPr preferRelativeResize="0"/>
          <p:nvPr/>
        </p:nvPicPr>
        <p:blipFill>
          <a:blip r:embed="rId4">
            <a:alphaModFix/>
          </a:blip>
          <a:stretch>
            <a:fillRect/>
          </a:stretch>
        </p:blipFill>
        <p:spPr>
          <a:xfrm>
            <a:off x="4835300" y="1100600"/>
            <a:ext cx="3847250"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CSS selector combination </a:t>
            </a:r>
            <a:endParaRPr b="1"/>
          </a:p>
        </p:txBody>
      </p:sp>
      <p:sp>
        <p:nvSpPr>
          <p:cNvPr id="149" name="Google Shape;149;p25"/>
          <p:cNvSpPr txBox="1"/>
          <p:nvPr>
            <p:ph idx="1" type="body"/>
          </p:nvPr>
        </p:nvSpPr>
        <p:spPr>
          <a:xfrm>
            <a:off x="262050" y="1112100"/>
            <a:ext cx="6124800" cy="368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Set the background color of all paragraphs inside a div with a class of "container" to light gray. </a:t>
            </a:r>
            <a:endParaRPr/>
          </a:p>
          <a:p>
            <a:pPr indent="-342900" lvl="0" marL="457200" rtl="0" algn="l">
              <a:spcBef>
                <a:spcPts val="0"/>
              </a:spcBef>
              <a:spcAft>
                <a:spcPts val="0"/>
              </a:spcAft>
              <a:buSzPts val="1800"/>
              <a:buAutoNum type="arabicParenR"/>
            </a:pPr>
            <a:r>
              <a:rPr lang="ru"/>
              <a:t>Set the font size of all unordered lists inside a div with a class of "container" to 16 pixels. </a:t>
            </a:r>
            <a:endParaRPr/>
          </a:p>
          <a:p>
            <a:pPr indent="-342900" lvl="0" marL="457200" rtl="0" algn="l">
              <a:spcBef>
                <a:spcPts val="0"/>
              </a:spcBef>
              <a:spcAft>
                <a:spcPts val="0"/>
              </a:spcAft>
              <a:buSzPts val="1800"/>
              <a:buAutoNum type="arabicParenR"/>
            </a:pPr>
            <a:r>
              <a:rPr lang="ru"/>
              <a:t>Set the font color of all anchor tags inside an unordered list to blue. </a:t>
            </a:r>
            <a:endParaRPr/>
          </a:p>
          <a:p>
            <a:pPr indent="-342900" lvl="0" marL="457200" rtl="0" algn="l">
              <a:spcBef>
                <a:spcPts val="0"/>
              </a:spcBef>
              <a:spcAft>
                <a:spcPts val="0"/>
              </a:spcAft>
              <a:buSzPts val="1800"/>
              <a:buAutoNum type="arabicParenR"/>
            </a:pPr>
            <a:r>
              <a:rPr lang="ru"/>
              <a:t>Set the text color of all h2 headings that come immediately after a paragraph to red. </a:t>
            </a:r>
            <a:endParaRPr/>
          </a:p>
          <a:p>
            <a:pPr indent="-342900" lvl="0" marL="457200" rtl="0" algn="l">
              <a:spcBef>
                <a:spcPts val="0"/>
              </a:spcBef>
              <a:spcAft>
                <a:spcPts val="0"/>
              </a:spcAft>
              <a:buSzPts val="1800"/>
              <a:buAutoNum type="arabicParenR"/>
            </a:pPr>
            <a:r>
              <a:rPr lang="ru"/>
              <a:t>Set the background color of all elements with a class of "highlight" that are inside a div with a class of "container" to yellow.</a:t>
            </a:r>
            <a:endParaRPr/>
          </a:p>
        </p:txBody>
      </p:sp>
      <p:pic>
        <p:nvPicPr>
          <p:cNvPr id="150" name="Google Shape;150;p25"/>
          <p:cNvPicPr preferRelativeResize="0"/>
          <p:nvPr/>
        </p:nvPicPr>
        <p:blipFill>
          <a:blip r:embed="rId3">
            <a:alphaModFix/>
          </a:blip>
          <a:stretch>
            <a:fillRect/>
          </a:stretch>
        </p:blipFill>
        <p:spPr>
          <a:xfrm>
            <a:off x="6438201" y="1565188"/>
            <a:ext cx="2653025" cy="241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box model</a:t>
            </a:r>
            <a:endParaRPr b="1"/>
          </a:p>
        </p:txBody>
      </p:sp>
      <p:sp>
        <p:nvSpPr>
          <p:cNvPr id="156" name="Google Shape;156;p26"/>
          <p:cNvSpPr txBox="1"/>
          <p:nvPr>
            <p:ph idx="1" type="body"/>
          </p:nvPr>
        </p:nvSpPr>
        <p:spPr>
          <a:xfrm>
            <a:off x="262050" y="1112100"/>
            <a:ext cx="5518500" cy="3741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The CSS box model is a layout model that defines how the dimensions of elements on a web page are calculated. It describes how an element is sized, positioned, and rendered on a web page, including how the element's content, padding, border, and margin are handled. The box model consists of the following parts: </a:t>
            </a:r>
            <a:endParaRPr/>
          </a:p>
          <a:p>
            <a:pPr indent="-325755" lvl="0" marL="457200" rtl="0" algn="l">
              <a:spcBef>
                <a:spcPts val="1200"/>
              </a:spcBef>
              <a:spcAft>
                <a:spcPts val="0"/>
              </a:spcAft>
              <a:buSzPct val="100000"/>
              <a:buAutoNum type="arabicPeriod"/>
            </a:pPr>
            <a:r>
              <a:rPr lang="ru"/>
              <a:t>Content: This is the actual content of the element, such as text or images. </a:t>
            </a:r>
            <a:endParaRPr/>
          </a:p>
          <a:p>
            <a:pPr indent="-325755" lvl="0" marL="457200" rtl="0" algn="l">
              <a:spcBef>
                <a:spcPts val="0"/>
              </a:spcBef>
              <a:spcAft>
                <a:spcPts val="0"/>
              </a:spcAft>
              <a:buSzPct val="100000"/>
              <a:buAutoNum type="arabicPeriod"/>
            </a:pPr>
            <a:r>
              <a:rPr lang="ru"/>
              <a:t>Padding: This is the space between the content and the border. It can be set using the padding property in CSS. </a:t>
            </a:r>
            <a:endParaRPr/>
          </a:p>
          <a:p>
            <a:pPr indent="-325755" lvl="0" marL="457200" rtl="0" algn="l">
              <a:spcBef>
                <a:spcPts val="0"/>
              </a:spcBef>
              <a:spcAft>
                <a:spcPts val="0"/>
              </a:spcAft>
              <a:buSzPct val="100000"/>
              <a:buAutoNum type="arabicPeriod"/>
            </a:pPr>
            <a:r>
              <a:rPr lang="ru"/>
              <a:t>Border: This is a line that surrounds the padding and content. It can be set using the border property in CSS. </a:t>
            </a:r>
            <a:endParaRPr/>
          </a:p>
          <a:p>
            <a:pPr indent="-325755" lvl="0" marL="457200" rtl="0" algn="l">
              <a:spcBef>
                <a:spcPts val="0"/>
              </a:spcBef>
              <a:spcAft>
                <a:spcPts val="0"/>
              </a:spcAft>
              <a:buSzPct val="100000"/>
              <a:buAutoNum type="arabicPeriod"/>
            </a:pPr>
            <a:r>
              <a:rPr lang="ru"/>
              <a:t>Margin: This is the space between the border and the other elements on the page. It can be set using the margin property in CSS.</a:t>
            </a:r>
            <a:endParaRPr/>
          </a:p>
        </p:txBody>
      </p:sp>
      <p:pic>
        <p:nvPicPr>
          <p:cNvPr id="157" name="Google Shape;157;p26"/>
          <p:cNvPicPr preferRelativeResize="0"/>
          <p:nvPr/>
        </p:nvPicPr>
        <p:blipFill>
          <a:blip r:embed="rId3">
            <a:alphaModFix/>
          </a:blip>
          <a:stretch>
            <a:fillRect/>
          </a:stretch>
        </p:blipFill>
        <p:spPr>
          <a:xfrm>
            <a:off x="5603350" y="2351650"/>
            <a:ext cx="3415224" cy="2386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flexbox </a:t>
            </a:r>
            <a:endParaRPr b="1"/>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CSS Flexbox is a </a:t>
            </a:r>
            <a:r>
              <a:rPr b="1" lang="ru"/>
              <a:t>layout module</a:t>
            </a:r>
            <a:r>
              <a:rPr lang="ru"/>
              <a:t> in CSS that makes it easy to create flexible, responsive layout structures without using floats or positioning. It allows you to align elements horizontally and vertically, distribute space between elements, and reorder elements within a container. Flexbox is particularly useful when creating </a:t>
            </a:r>
            <a:r>
              <a:rPr b="1" lang="ru"/>
              <a:t>responsive design</a:t>
            </a:r>
            <a:r>
              <a:rPr lang="ru"/>
              <a:t>, as it allows you to control how elements are displayed on different screen sizes and orientations. To use flexbox, you first create a container element and set its </a:t>
            </a:r>
            <a:r>
              <a:rPr b="1" lang="ru"/>
              <a:t>display</a:t>
            </a:r>
            <a:r>
              <a:rPr lang="ru"/>
              <a:t> property to "</a:t>
            </a:r>
            <a:r>
              <a:rPr b="1" lang="ru"/>
              <a:t>flex</a:t>
            </a:r>
            <a:r>
              <a:rPr lang="ru"/>
              <a:t>". Then, you can use various flexbox properties to control the layout of the child elements within that container.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flexbox 2</a:t>
            </a:r>
            <a:endParaRPr b="1"/>
          </a:p>
        </p:txBody>
      </p:sp>
      <p:pic>
        <p:nvPicPr>
          <p:cNvPr id="169" name="Google Shape;169;p28"/>
          <p:cNvPicPr preferRelativeResize="0"/>
          <p:nvPr/>
        </p:nvPicPr>
        <p:blipFill>
          <a:blip r:embed="rId3">
            <a:alphaModFix/>
          </a:blip>
          <a:stretch>
            <a:fillRect/>
          </a:stretch>
        </p:blipFill>
        <p:spPr>
          <a:xfrm>
            <a:off x="3272088" y="1082175"/>
            <a:ext cx="2500425" cy="3381425"/>
          </a:xfrm>
          <a:prstGeom prst="rect">
            <a:avLst/>
          </a:prstGeom>
          <a:noFill/>
          <a:ln>
            <a:noFill/>
          </a:ln>
        </p:spPr>
      </p:pic>
      <p:pic>
        <p:nvPicPr>
          <p:cNvPr id="170" name="Google Shape;170;p28"/>
          <p:cNvPicPr preferRelativeResize="0"/>
          <p:nvPr/>
        </p:nvPicPr>
        <p:blipFill>
          <a:blip r:embed="rId4">
            <a:alphaModFix/>
          </a:blip>
          <a:stretch>
            <a:fillRect/>
          </a:stretch>
        </p:blipFill>
        <p:spPr>
          <a:xfrm>
            <a:off x="6088513" y="252175"/>
            <a:ext cx="2914416" cy="3820974"/>
          </a:xfrm>
          <a:prstGeom prst="rect">
            <a:avLst/>
          </a:prstGeom>
          <a:noFill/>
          <a:ln>
            <a:noFill/>
          </a:ln>
        </p:spPr>
      </p:pic>
      <p:pic>
        <p:nvPicPr>
          <p:cNvPr id="171" name="Google Shape;171;p28"/>
          <p:cNvPicPr preferRelativeResize="0"/>
          <p:nvPr/>
        </p:nvPicPr>
        <p:blipFill>
          <a:blip r:embed="rId5">
            <a:alphaModFix/>
          </a:blip>
          <a:stretch>
            <a:fillRect/>
          </a:stretch>
        </p:blipFill>
        <p:spPr>
          <a:xfrm>
            <a:off x="149300" y="2762594"/>
            <a:ext cx="2806800" cy="21144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grid</a:t>
            </a:r>
            <a:endParaRPr b="1"/>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ru"/>
              <a:t>CSS Grid is a two-dimensional layout system for the web that allows you to create </a:t>
            </a:r>
            <a:r>
              <a:rPr b="1" lang="ru"/>
              <a:t>rows</a:t>
            </a:r>
            <a:r>
              <a:rPr lang="ru"/>
              <a:t> and </a:t>
            </a:r>
            <a:r>
              <a:rPr b="1" lang="ru"/>
              <a:t>columns</a:t>
            </a:r>
            <a:r>
              <a:rPr lang="ru"/>
              <a:t> to organize elements on a webpage. It is designed to make it easy to create complex, responsive layouts with minimal code. With CSS Grid, you can define a </a:t>
            </a:r>
            <a:r>
              <a:rPr b="1" lang="ru"/>
              <a:t>grid container</a:t>
            </a:r>
            <a:r>
              <a:rPr lang="ru"/>
              <a:t> and then specify how many </a:t>
            </a:r>
            <a:r>
              <a:rPr b="1" lang="ru"/>
              <a:t>rows</a:t>
            </a:r>
            <a:r>
              <a:rPr lang="ru"/>
              <a:t> and </a:t>
            </a:r>
            <a:r>
              <a:rPr b="1" lang="ru"/>
              <a:t>columns</a:t>
            </a:r>
            <a:r>
              <a:rPr lang="ru"/>
              <a:t> the grid should have, and how the elements within the grid should be placed. You can also control the </a:t>
            </a:r>
            <a:r>
              <a:rPr b="1" lang="ru"/>
              <a:t>size</a:t>
            </a:r>
            <a:r>
              <a:rPr lang="ru"/>
              <a:t> of rows and columns, and specify how elements should span multiple rows or columns. CSS Grid also allows you to control the alignment of elements within the grid and how the grid should respond when the </a:t>
            </a:r>
            <a:r>
              <a:rPr b="1" lang="ru"/>
              <a:t>viewport size</a:t>
            </a:r>
            <a:r>
              <a:rPr lang="ru"/>
              <a:t> changes. </a:t>
            </a:r>
            <a:endParaRPr/>
          </a:p>
          <a:p>
            <a:pPr indent="0" lvl="0" marL="0" rtl="0" algn="l">
              <a:spcBef>
                <a:spcPts val="1200"/>
              </a:spcBef>
              <a:spcAft>
                <a:spcPts val="0"/>
              </a:spcAft>
              <a:buNone/>
            </a:pPr>
            <a:r>
              <a:rPr lang="ru"/>
              <a:t>One of the main advantages of CSS Grid is that it allows you to create layouts that are not possible with traditional CSS techniques such as </a:t>
            </a:r>
            <a:r>
              <a:rPr b="1" lang="ru"/>
              <a:t>floats</a:t>
            </a:r>
            <a:r>
              <a:rPr lang="ru"/>
              <a:t> and </a:t>
            </a:r>
            <a:r>
              <a:rPr b="1" lang="ru"/>
              <a:t>positioning</a:t>
            </a:r>
            <a:r>
              <a:rPr lang="ru"/>
              <a:t>. Grid also make it easy to create </a:t>
            </a:r>
            <a:r>
              <a:rPr b="1" lang="ru"/>
              <a:t>responsive design</a:t>
            </a:r>
            <a:r>
              <a:rPr lang="ru"/>
              <a:t> as it allows you to control how elements are displayed on </a:t>
            </a:r>
            <a:r>
              <a:rPr b="1" lang="ru"/>
              <a:t>different screen sizes and orientations</a:t>
            </a:r>
            <a:r>
              <a:rPr lang="ru"/>
              <a:t>. </a:t>
            </a:r>
            <a:endParaRPr/>
          </a:p>
          <a:p>
            <a:pPr indent="0" lvl="0" marL="0" rtl="0" algn="l">
              <a:spcBef>
                <a:spcPts val="1200"/>
              </a:spcBef>
              <a:spcAft>
                <a:spcPts val="1200"/>
              </a:spcAft>
              <a:buNone/>
            </a:pPr>
            <a:r>
              <a:rPr lang="ru"/>
              <a:t>To use CSS Grid, you first create a container element and set its </a:t>
            </a:r>
            <a:r>
              <a:rPr b="1" lang="ru"/>
              <a:t>display</a:t>
            </a:r>
            <a:r>
              <a:rPr lang="ru"/>
              <a:t> property to "</a:t>
            </a:r>
            <a:r>
              <a:rPr b="1" lang="ru"/>
              <a:t>grid</a:t>
            </a:r>
            <a:r>
              <a:rPr lang="ru"/>
              <a:t>". Then, you can use various grid properties to define the structure of the grid and the placement of the child elements within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grid 2</a:t>
            </a:r>
            <a:endParaRPr b="1"/>
          </a:p>
        </p:txBody>
      </p:sp>
      <p:pic>
        <p:nvPicPr>
          <p:cNvPr id="183" name="Google Shape;183;p30"/>
          <p:cNvPicPr preferRelativeResize="0"/>
          <p:nvPr/>
        </p:nvPicPr>
        <p:blipFill>
          <a:blip r:embed="rId3">
            <a:alphaModFix/>
          </a:blip>
          <a:stretch>
            <a:fillRect/>
          </a:stretch>
        </p:blipFill>
        <p:spPr>
          <a:xfrm>
            <a:off x="311700" y="1448077"/>
            <a:ext cx="4976649" cy="2797975"/>
          </a:xfrm>
          <a:prstGeom prst="rect">
            <a:avLst/>
          </a:prstGeom>
          <a:noFill/>
          <a:ln>
            <a:noFill/>
          </a:ln>
        </p:spPr>
      </p:pic>
      <p:pic>
        <p:nvPicPr>
          <p:cNvPr id="184" name="Google Shape;184;p30"/>
          <p:cNvPicPr preferRelativeResize="0"/>
          <p:nvPr/>
        </p:nvPicPr>
        <p:blipFill>
          <a:blip r:embed="rId4">
            <a:alphaModFix/>
          </a:blip>
          <a:stretch>
            <a:fillRect/>
          </a:stretch>
        </p:blipFill>
        <p:spPr>
          <a:xfrm>
            <a:off x="5583725" y="233874"/>
            <a:ext cx="3303624" cy="46757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flex classwork</a:t>
            </a:r>
            <a:endParaRPr b="1"/>
          </a:p>
          <a:p>
            <a:pPr indent="0" lvl="0" marL="0" rtl="0" algn="l">
              <a:spcBef>
                <a:spcPts val="0"/>
              </a:spcBef>
              <a:spcAft>
                <a:spcPts val="0"/>
              </a:spcAft>
              <a:buNone/>
            </a:pPr>
            <a:r>
              <a:t/>
            </a:r>
            <a:endParaRPr b="1"/>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arenR"/>
            </a:pPr>
            <a:r>
              <a:rPr lang="ru"/>
              <a:t>Create an HTML file with a nav element to serve as the navigation bar container. </a:t>
            </a:r>
            <a:endParaRPr/>
          </a:p>
          <a:p>
            <a:pPr indent="-342900" lvl="0" marL="457200" rtl="0" algn="l">
              <a:spcBef>
                <a:spcPts val="0"/>
              </a:spcBef>
              <a:spcAft>
                <a:spcPts val="0"/>
              </a:spcAft>
              <a:buSzPts val="1800"/>
              <a:buAutoNum type="arabicParenR"/>
            </a:pPr>
            <a:r>
              <a:rPr lang="ru"/>
              <a:t>Inside the nav element, create a list of a elements to represent each navigation item. </a:t>
            </a:r>
            <a:endParaRPr/>
          </a:p>
          <a:p>
            <a:pPr indent="-342900" lvl="0" marL="457200" rtl="0" algn="l">
              <a:spcBef>
                <a:spcPts val="0"/>
              </a:spcBef>
              <a:spcAft>
                <a:spcPts val="0"/>
              </a:spcAft>
              <a:buSzPts val="1800"/>
              <a:buAutoNum type="arabicParenR"/>
            </a:pPr>
            <a:r>
              <a:rPr lang="ru"/>
              <a:t>Set the nav element's display property to flex and its justify-content property to space-between to evenly distribute the navigation items across the container</a:t>
            </a:r>
            <a:endParaRPr/>
          </a:p>
          <a:p>
            <a:pPr indent="-342900" lvl="0" marL="457200" rtl="0" algn="l">
              <a:spcBef>
                <a:spcPts val="0"/>
              </a:spcBef>
              <a:spcAft>
                <a:spcPts val="0"/>
              </a:spcAft>
              <a:buSzPts val="1800"/>
              <a:buAutoNum type="arabicParenR"/>
            </a:pPr>
            <a:r>
              <a:rPr lang="ru"/>
              <a:t>Add styles to the a elements to make them look like navigation items (e.g. display as block elements and give them padding and a background color). </a:t>
            </a:r>
            <a:endParaRPr/>
          </a:p>
          <a:p>
            <a:pPr indent="-342900" lvl="0" marL="457200" rtl="0" algn="l">
              <a:spcBef>
                <a:spcPts val="0"/>
              </a:spcBef>
              <a:spcAft>
                <a:spcPts val="0"/>
              </a:spcAft>
              <a:buSzPts val="1800"/>
              <a:buAutoNum type="arabicParenR"/>
            </a:pPr>
            <a:r>
              <a:rPr lang="ru"/>
              <a:t>Use media queries to adjust the flex-direction property of the nav element to change the orientation of the navigation items on different screen sizes </a:t>
            </a:r>
            <a:r>
              <a:rPr b="1" lang="ru"/>
              <a:t>(optional)</a:t>
            </a:r>
            <a:endParaRPr b="1"/>
          </a:p>
          <a:p>
            <a:pPr indent="-342900" lvl="0" marL="457200" rtl="0" algn="l">
              <a:spcBef>
                <a:spcPts val="0"/>
              </a:spcBef>
              <a:spcAft>
                <a:spcPts val="0"/>
              </a:spcAft>
              <a:buSzPts val="1800"/>
              <a:buAutoNum type="arabicParenR"/>
            </a:pPr>
            <a:r>
              <a:rPr lang="ru"/>
              <a:t>Preview your changes in the browser and adjust the styles as needed.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CSS</a:t>
            </a:r>
            <a:endParaRPr b="1"/>
          </a:p>
        </p:txBody>
      </p:sp>
      <p:sp>
        <p:nvSpPr>
          <p:cNvPr id="66" name="Google Shape;66;p14"/>
          <p:cNvSpPr txBox="1"/>
          <p:nvPr>
            <p:ph idx="1" type="body"/>
          </p:nvPr>
        </p:nvSpPr>
        <p:spPr>
          <a:xfrm>
            <a:off x="311700" y="1152475"/>
            <a:ext cx="55152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CSS stands for Cascading Style Sheets. It is a styling language used to describe the presentation of a document written in a markup language. With CSS, you can control the layout, colors, fonts, and other visual elements of a webpage. It is separate from the HTML, which is used to structure the content of the page. Using CSS, you can create visually appealing and consistent designs across multiple web pages.</a:t>
            </a:r>
            <a:endParaRPr/>
          </a:p>
        </p:txBody>
      </p:sp>
      <p:pic>
        <p:nvPicPr>
          <p:cNvPr id="67" name="Google Shape;67;p14"/>
          <p:cNvPicPr preferRelativeResize="0"/>
          <p:nvPr/>
        </p:nvPicPr>
        <p:blipFill>
          <a:blip r:embed="rId3">
            <a:alphaModFix/>
          </a:blip>
          <a:stretch>
            <a:fillRect/>
          </a:stretch>
        </p:blipFill>
        <p:spPr>
          <a:xfrm>
            <a:off x="6159423" y="874375"/>
            <a:ext cx="2672874" cy="3771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flex classwork - solution</a:t>
            </a:r>
            <a:endParaRPr b="1"/>
          </a:p>
          <a:p>
            <a:pPr indent="0" lvl="0" marL="0" rtl="0" algn="l">
              <a:spcBef>
                <a:spcPts val="0"/>
              </a:spcBef>
              <a:spcAft>
                <a:spcPts val="0"/>
              </a:spcAft>
              <a:buNone/>
            </a:pPr>
            <a:r>
              <a:t/>
            </a:r>
            <a:endParaRPr b="1"/>
          </a:p>
        </p:txBody>
      </p:sp>
      <p:pic>
        <p:nvPicPr>
          <p:cNvPr id="196" name="Google Shape;196;p32"/>
          <p:cNvPicPr preferRelativeResize="0"/>
          <p:nvPr/>
        </p:nvPicPr>
        <p:blipFill>
          <a:blip r:embed="rId3">
            <a:alphaModFix/>
          </a:blip>
          <a:stretch>
            <a:fillRect/>
          </a:stretch>
        </p:blipFill>
        <p:spPr>
          <a:xfrm>
            <a:off x="311700" y="1830425"/>
            <a:ext cx="3981450" cy="2247900"/>
          </a:xfrm>
          <a:prstGeom prst="rect">
            <a:avLst/>
          </a:prstGeom>
          <a:noFill/>
          <a:ln>
            <a:noFill/>
          </a:ln>
        </p:spPr>
      </p:pic>
      <p:pic>
        <p:nvPicPr>
          <p:cNvPr id="197" name="Google Shape;197;p32"/>
          <p:cNvPicPr preferRelativeResize="0"/>
          <p:nvPr/>
        </p:nvPicPr>
        <p:blipFill>
          <a:blip r:embed="rId4">
            <a:alphaModFix/>
          </a:blip>
          <a:stretch>
            <a:fillRect/>
          </a:stretch>
        </p:blipFill>
        <p:spPr>
          <a:xfrm>
            <a:off x="5734324" y="421976"/>
            <a:ext cx="2738874" cy="42995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Can I use it?</a:t>
            </a:r>
            <a:endParaRPr b="1"/>
          </a:p>
        </p:txBody>
      </p:sp>
      <p:pic>
        <p:nvPicPr>
          <p:cNvPr id="203" name="Google Shape;203;p33"/>
          <p:cNvPicPr preferRelativeResize="0"/>
          <p:nvPr/>
        </p:nvPicPr>
        <p:blipFill rotWithShape="1">
          <a:blip r:embed="rId3">
            <a:alphaModFix/>
          </a:blip>
          <a:srcRect b="0" l="0" r="0" t="0"/>
          <a:stretch/>
        </p:blipFill>
        <p:spPr>
          <a:xfrm>
            <a:off x="594138" y="1705973"/>
            <a:ext cx="7955725" cy="17315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Add css styling to created portfolio</a:t>
            </a:r>
            <a:endParaRPr/>
          </a:p>
          <a:p>
            <a:pPr indent="-317500" lvl="1" marL="914400" rtl="0" algn="l">
              <a:spcBef>
                <a:spcPts val="0"/>
              </a:spcBef>
              <a:spcAft>
                <a:spcPts val="0"/>
              </a:spcAft>
              <a:buSzPts val="1400"/>
              <a:buAutoNum type="alphaLcParenR"/>
            </a:pPr>
            <a:r>
              <a:rPr lang="ru"/>
              <a:t>Add responsive design to portfolio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Portfolio ideas - https://bashooka.com/html/free-html-css-portfolio-web-design-templates/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syntax</a:t>
            </a:r>
            <a:endParaRPr b="1"/>
          </a:p>
        </p:txBody>
      </p:sp>
      <p:pic>
        <p:nvPicPr>
          <p:cNvPr id="73" name="Google Shape;73;p15"/>
          <p:cNvPicPr preferRelativeResize="0"/>
          <p:nvPr/>
        </p:nvPicPr>
        <p:blipFill>
          <a:blip r:embed="rId3">
            <a:alphaModFix/>
          </a:blip>
          <a:stretch>
            <a:fillRect/>
          </a:stretch>
        </p:blipFill>
        <p:spPr>
          <a:xfrm>
            <a:off x="3036925" y="164638"/>
            <a:ext cx="5419725" cy="1133475"/>
          </a:xfrm>
          <a:prstGeom prst="rect">
            <a:avLst/>
          </a:prstGeom>
          <a:noFill/>
          <a:ln>
            <a:noFill/>
          </a:ln>
        </p:spPr>
      </p:pic>
      <p:pic>
        <p:nvPicPr>
          <p:cNvPr id="74" name="Google Shape;74;p15"/>
          <p:cNvPicPr preferRelativeResize="0"/>
          <p:nvPr/>
        </p:nvPicPr>
        <p:blipFill>
          <a:blip r:embed="rId4">
            <a:alphaModFix/>
          </a:blip>
          <a:stretch>
            <a:fillRect/>
          </a:stretch>
        </p:blipFill>
        <p:spPr>
          <a:xfrm>
            <a:off x="1404475" y="1380988"/>
            <a:ext cx="6335048" cy="35405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selectors</a:t>
            </a:r>
            <a:endParaRPr b="1"/>
          </a:p>
        </p:txBody>
      </p:sp>
      <p:sp>
        <p:nvSpPr>
          <p:cNvPr id="80" name="Google Shape;80;p16"/>
          <p:cNvSpPr txBox="1"/>
          <p:nvPr>
            <p:ph idx="1" type="body"/>
          </p:nvPr>
        </p:nvSpPr>
        <p:spPr>
          <a:xfrm>
            <a:off x="311700" y="1152475"/>
            <a:ext cx="58875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CSS selectors are used to select the HTML elements that you want to style.</a:t>
            </a:r>
            <a:endParaRPr/>
          </a:p>
          <a:p>
            <a:pPr indent="0" lvl="0" marL="0" rtl="0" algn="l">
              <a:spcBef>
                <a:spcPts val="1200"/>
              </a:spcBef>
              <a:spcAft>
                <a:spcPts val="0"/>
              </a:spcAft>
              <a:buNone/>
            </a:pPr>
            <a:r>
              <a:rPr lang="ru"/>
              <a:t>There are several types of selectors: </a:t>
            </a:r>
            <a:endParaRPr/>
          </a:p>
          <a:p>
            <a:pPr indent="-342900" lvl="0" marL="457200" rtl="0" algn="l">
              <a:spcBef>
                <a:spcPts val="1200"/>
              </a:spcBef>
              <a:spcAft>
                <a:spcPts val="0"/>
              </a:spcAft>
              <a:buSzPts val="1800"/>
              <a:buAutoNum type="arabicParenR"/>
            </a:pPr>
            <a:r>
              <a:rPr lang="ru"/>
              <a:t>Element Selector: Selects all elements with the given tag name, for example "p" will select all the &lt;p&gt; elements on the page.</a:t>
            </a:r>
            <a:endParaRPr/>
          </a:p>
          <a:p>
            <a:pPr indent="-342900" lvl="0" marL="457200" rtl="0" algn="l">
              <a:spcBef>
                <a:spcPts val="0"/>
              </a:spcBef>
              <a:spcAft>
                <a:spcPts val="0"/>
              </a:spcAft>
              <a:buSzPts val="1800"/>
              <a:buAutoNum type="arabicParenR"/>
            </a:pPr>
            <a:r>
              <a:rPr lang="ru"/>
              <a:t>Class Selector: Selects all elements with the given class name, for example ".my-class" will select all elements with class name "my-class".</a:t>
            </a:r>
            <a:endParaRPr/>
          </a:p>
        </p:txBody>
      </p:sp>
      <p:pic>
        <p:nvPicPr>
          <p:cNvPr id="81" name="Google Shape;81;p16"/>
          <p:cNvPicPr preferRelativeResize="0"/>
          <p:nvPr/>
        </p:nvPicPr>
        <p:blipFill>
          <a:blip r:embed="rId3">
            <a:alphaModFix/>
          </a:blip>
          <a:stretch>
            <a:fillRect/>
          </a:stretch>
        </p:blipFill>
        <p:spPr>
          <a:xfrm>
            <a:off x="6070125" y="1823763"/>
            <a:ext cx="3073775" cy="1725287"/>
          </a:xfrm>
          <a:prstGeom prst="rect">
            <a:avLst/>
          </a:prstGeom>
          <a:noFill/>
          <a:ln>
            <a:noFill/>
          </a:ln>
        </p:spPr>
      </p:pic>
      <p:pic>
        <p:nvPicPr>
          <p:cNvPr id="82" name="Google Shape;82;p16"/>
          <p:cNvPicPr preferRelativeResize="0"/>
          <p:nvPr/>
        </p:nvPicPr>
        <p:blipFill>
          <a:blip r:embed="rId4">
            <a:alphaModFix/>
          </a:blip>
          <a:stretch>
            <a:fillRect/>
          </a:stretch>
        </p:blipFill>
        <p:spPr>
          <a:xfrm>
            <a:off x="6070125" y="3792325"/>
            <a:ext cx="3073775" cy="113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selectors 2</a:t>
            </a:r>
            <a:endParaRPr b="1"/>
          </a:p>
        </p:txBody>
      </p:sp>
      <p:sp>
        <p:nvSpPr>
          <p:cNvPr id="88" name="Google Shape;88;p17"/>
          <p:cNvSpPr txBox="1"/>
          <p:nvPr>
            <p:ph idx="1" type="body"/>
          </p:nvPr>
        </p:nvSpPr>
        <p:spPr>
          <a:xfrm>
            <a:off x="311700" y="1152475"/>
            <a:ext cx="58875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ID Selector: Selects the element with the given ID, for example "#my-id" will select the element with id "my-id".</a:t>
            </a:r>
            <a:endParaRPr/>
          </a:p>
          <a:p>
            <a:pPr indent="0" lvl="0" marL="0" rtl="0" algn="l">
              <a:spcBef>
                <a:spcPts val="1200"/>
              </a:spcBef>
              <a:spcAft>
                <a:spcPts val="0"/>
              </a:spcAft>
              <a:buNone/>
            </a:pPr>
            <a:r>
              <a:rPr lang="ru"/>
              <a:t>4) Descendant Selector: Selects all elements that are descendants of a given element. for example "div p" will select all &lt;p&gt; elements inside &lt;div&gt;</a:t>
            </a:r>
            <a:endParaRPr/>
          </a:p>
          <a:p>
            <a:pPr indent="0" lvl="0" marL="0" rtl="0" algn="l">
              <a:spcBef>
                <a:spcPts val="1200"/>
              </a:spcBef>
              <a:spcAft>
                <a:spcPts val="1200"/>
              </a:spcAft>
              <a:buNone/>
            </a:pPr>
            <a:r>
              <a:rPr lang="ru"/>
              <a:t>5) Child Selector: Selects all direct children of a given element. for example "div &gt; p" will select all &lt;p&gt; elements that are direct children of &lt;div&gt;</a:t>
            </a:r>
            <a:endParaRPr/>
          </a:p>
        </p:txBody>
      </p:sp>
      <p:pic>
        <p:nvPicPr>
          <p:cNvPr id="89" name="Google Shape;89;p17"/>
          <p:cNvPicPr preferRelativeResize="0"/>
          <p:nvPr/>
        </p:nvPicPr>
        <p:blipFill>
          <a:blip r:embed="rId3">
            <a:alphaModFix/>
          </a:blip>
          <a:stretch>
            <a:fillRect/>
          </a:stretch>
        </p:blipFill>
        <p:spPr>
          <a:xfrm>
            <a:off x="6339200" y="287900"/>
            <a:ext cx="2804800" cy="1364900"/>
          </a:xfrm>
          <a:prstGeom prst="rect">
            <a:avLst/>
          </a:prstGeom>
          <a:noFill/>
          <a:ln>
            <a:noFill/>
          </a:ln>
        </p:spPr>
      </p:pic>
      <p:pic>
        <p:nvPicPr>
          <p:cNvPr id="90" name="Google Shape;90;p17"/>
          <p:cNvPicPr preferRelativeResize="0"/>
          <p:nvPr/>
        </p:nvPicPr>
        <p:blipFill>
          <a:blip r:embed="rId4">
            <a:alphaModFix/>
          </a:blip>
          <a:stretch>
            <a:fillRect/>
          </a:stretch>
        </p:blipFill>
        <p:spPr>
          <a:xfrm>
            <a:off x="6339200" y="1750488"/>
            <a:ext cx="2804800" cy="1583650"/>
          </a:xfrm>
          <a:prstGeom prst="rect">
            <a:avLst/>
          </a:prstGeom>
          <a:noFill/>
          <a:ln>
            <a:noFill/>
          </a:ln>
        </p:spPr>
      </p:pic>
      <p:pic>
        <p:nvPicPr>
          <p:cNvPr id="91" name="Google Shape;91;p17"/>
          <p:cNvPicPr preferRelativeResize="0"/>
          <p:nvPr/>
        </p:nvPicPr>
        <p:blipFill>
          <a:blip r:embed="rId5">
            <a:alphaModFix/>
          </a:blip>
          <a:stretch>
            <a:fillRect/>
          </a:stretch>
        </p:blipFill>
        <p:spPr>
          <a:xfrm>
            <a:off x="6339200" y="3461325"/>
            <a:ext cx="2831150" cy="157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selectors 3</a:t>
            </a:r>
            <a:endParaRPr b="1"/>
          </a:p>
        </p:txBody>
      </p:sp>
      <p:sp>
        <p:nvSpPr>
          <p:cNvPr id="97" name="Google Shape;97;p18"/>
          <p:cNvSpPr txBox="1"/>
          <p:nvPr>
            <p:ph idx="1" type="body"/>
          </p:nvPr>
        </p:nvSpPr>
        <p:spPr>
          <a:xfrm>
            <a:off x="311700" y="1356175"/>
            <a:ext cx="5887500" cy="3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6</a:t>
            </a:r>
            <a:r>
              <a:rPr lang="ru"/>
              <a:t>) </a:t>
            </a:r>
            <a:r>
              <a:rPr lang="ru"/>
              <a:t>Adjacent Sibling Selector: Selects all elements that are next to a given element. for example "h1 + p" will select all &lt;p&gt; elements that immediately follow an &lt;h1&gt;</a:t>
            </a:r>
            <a:endParaRPr/>
          </a:p>
          <a:p>
            <a:pPr indent="0" lvl="0" marL="0" rtl="0" algn="l">
              <a:spcBef>
                <a:spcPts val="1200"/>
              </a:spcBef>
              <a:spcAft>
                <a:spcPts val="0"/>
              </a:spcAft>
              <a:buNone/>
            </a:pPr>
            <a:r>
              <a:rPr lang="ru"/>
              <a:t>7) </a:t>
            </a:r>
            <a:r>
              <a:rPr lang="ru"/>
              <a:t>Attribute Selector: Selects all elements with a given attribute, for example "[type='text']" will select all elements with an attribute "type" and value "text"</a:t>
            </a:r>
            <a:endParaRPr/>
          </a:p>
          <a:p>
            <a:pPr indent="0" lvl="0" marL="0" rtl="0" algn="l">
              <a:spcBef>
                <a:spcPts val="1200"/>
              </a:spcBef>
              <a:spcAft>
                <a:spcPts val="1200"/>
              </a:spcAft>
              <a:buNone/>
            </a:pPr>
            <a:r>
              <a:rPr lang="ru"/>
              <a:t>These are just a few examples of the many types of selectors available in CSS. Each selector has its own specific use cases and can be combined with other selectors to create more complex selectors.</a:t>
            </a:r>
            <a:endParaRPr/>
          </a:p>
        </p:txBody>
      </p:sp>
      <p:pic>
        <p:nvPicPr>
          <p:cNvPr id="98" name="Google Shape;98;p18"/>
          <p:cNvPicPr preferRelativeResize="0"/>
          <p:nvPr/>
        </p:nvPicPr>
        <p:blipFill>
          <a:blip r:embed="rId3">
            <a:alphaModFix/>
          </a:blip>
          <a:stretch>
            <a:fillRect/>
          </a:stretch>
        </p:blipFill>
        <p:spPr>
          <a:xfrm>
            <a:off x="5591450" y="99968"/>
            <a:ext cx="3552550" cy="1262819"/>
          </a:xfrm>
          <a:prstGeom prst="rect">
            <a:avLst/>
          </a:prstGeom>
          <a:noFill/>
          <a:ln>
            <a:noFill/>
          </a:ln>
        </p:spPr>
      </p:pic>
      <p:pic>
        <p:nvPicPr>
          <p:cNvPr id="99" name="Google Shape;99;p18"/>
          <p:cNvPicPr preferRelativeResize="0"/>
          <p:nvPr/>
        </p:nvPicPr>
        <p:blipFill>
          <a:blip r:embed="rId4">
            <a:alphaModFix/>
          </a:blip>
          <a:stretch>
            <a:fillRect/>
          </a:stretch>
        </p:blipFill>
        <p:spPr>
          <a:xfrm>
            <a:off x="6093500" y="2558188"/>
            <a:ext cx="3050500" cy="136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CSS selectors</a:t>
            </a:r>
            <a:endParaRPr b="1"/>
          </a:p>
        </p:txBody>
      </p:sp>
      <p:sp>
        <p:nvSpPr>
          <p:cNvPr id="105" name="Google Shape;105;p19"/>
          <p:cNvSpPr txBox="1"/>
          <p:nvPr>
            <p:ph idx="1" type="body"/>
          </p:nvPr>
        </p:nvSpPr>
        <p:spPr>
          <a:xfrm>
            <a:off x="262050" y="1112100"/>
            <a:ext cx="8570400" cy="374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Open a text editor and create two new files, one with the HTML extension and one with the CSS extension. </a:t>
            </a:r>
            <a:endParaRPr/>
          </a:p>
          <a:p>
            <a:pPr indent="-342900" lvl="0" marL="457200" rtl="0" algn="l">
              <a:spcBef>
                <a:spcPts val="0"/>
              </a:spcBef>
              <a:spcAft>
                <a:spcPts val="0"/>
              </a:spcAft>
              <a:buSzPts val="1800"/>
              <a:buAutoNum type="arabicParenR"/>
            </a:pPr>
            <a:r>
              <a:rPr lang="ru"/>
              <a:t>In the HTML file, create a basic HTML structure</a:t>
            </a:r>
            <a:endParaRPr/>
          </a:p>
          <a:p>
            <a:pPr indent="-342900" lvl="0" marL="457200" rtl="0" algn="l">
              <a:spcBef>
                <a:spcPts val="0"/>
              </a:spcBef>
              <a:spcAft>
                <a:spcPts val="0"/>
              </a:spcAft>
              <a:buSzPts val="1800"/>
              <a:buAutoNum type="arabicParenR"/>
            </a:pPr>
            <a:r>
              <a:rPr lang="ru"/>
              <a:t>Link the CSS file to the HTML file using the &lt;link&gt; element in the &lt;head&gt; section of the HTML file</a:t>
            </a:r>
            <a:endParaRPr/>
          </a:p>
          <a:p>
            <a:pPr indent="0" lvl="0" marL="0" rtl="0" algn="l">
              <a:spcBef>
                <a:spcPts val="1200"/>
              </a:spcBef>
              <a:spcAft>
                <a:spcPts val="1200"/>
              </a:spcAft>
              <a:buNone/>
            </a:pPr>
            <a:r>
              <a:rPr lang="ru"/>
              <a:t>Expected outcome: The HTML file should display a blue &lt;h1&gt; heading, green paragraphs, a yellow highlighted paragraph with a class of "highlight", and a special paragraph with larger font size and an id of "special".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CSS selectors - solution</a:t>
            </a:r>
            <a:endParaRPr b="1"/>
          </a:p>
        </p:txBody>
      </p:sp>
      <p:pic>
        <p:nvPicPr>
          <p:cNvPr id="111" name="Google Shape;111;p20"/>
          <p:cNvPicPr preferRelativeResize="0"/>
          <p:nvPr/>
        </p:nvPicPr>
        <p:blipFill>
          <a:blip r:embed="rId3">
            <a:alphaModFix/>
          </a:blip>
          <a:stretch>
            <a:fillRect/>
          </a:stretch>
        </p:blipFill>
        <p:spPr>
          <a:xfrm>
            <a:off x="439147" y="1529150"/>
            <a:ext cx="4309649" cy="2571750"/>
          </a:xfrm>
          <a:prstGeom prst="rect">
            <a:avLst/>
          </a:prstGeom>
          <a:noFill/>
          <a:ln>
            <a:noFill/>
          </a:ln>
        </p:spPr>
      </p:pic>
      <p:pic>
        <p:nvPicPr>
          <p:cNvPr id="112" name="Google Shape;112;p20"/>
          <p:cNvPicPr preferRelativeResize="0"/>
          <p:nvPr/>
        </p:nvPicPr>
        <p:blipFill>
          <a:blip r:embed="rId4">
            <a:alphaModFix/>
          </a:blip>
          <a:stretch>
            <a:fillRect/>
          </a:stretch>
        </p:blipFill>
        <p:spPr>
          <a:xfrm>
            <a:off x="6089401" y="301725"/>
            <a:ext cx="2905100" cy="454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selector combination</a:t>
            </a:r>
            <a:endParaRPr b="1"/>
          </a:p>
        </p:txBody>
      </p:sp>
      <p:sp>
        <p:nvSpPr>
          <p:cNvPr id="118" name="Google Shape;118;p21"/>
          <p:cNvSpPr txBox="1"/>
          <p:nvPr/>
        </p:nvSpPr>
        <p:spPr>
          <a:xfrm>
            <a:off x="602400" y="4031375"/>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9" name="Google Shape;119;p21"/>
          <p:cNvSpPr txBox="1"/>
          <p:nvPr>
            <p:ph idx="1" type="body"/>
          </p:nvPr>
        </p:nvSpPr>
        <p:spPr>
          <a:xfrm>
            <a:off x="311700" y="1066600"/>
            <a:ext cx="5887500" cy="377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CSS allows you to combine selectors to create more specific and powerful styles. There are several ways to combine selectors, including:</a:t>
            </a:r>
            <a:endParaRPr/>
          </a:p>
          <a:p>
            <a:pPr indent="-342900" lvl="0" marL="457200" rtl="0" algn="l">
              <a:spcBef>
                <a:spcPts val="1200"/>
              </a:spcBef>
              <a:spcAft>
                <a:spcPts val="0"/>
              </a:spcAft>
              <a:buSzPts val="1800"/>
              <a:buAutoNum type="arabicParenR"/>
            </a:pPr>
            <a:r>
              <a:rPr lang="ru"/>
              <a:t>Combining classes: You can combine multiple class selectors to apply the same styles to multiple elements. For example, you can use two classes to style two different elements in the same way</a:t>
            </a:r>
            <a:endParaRPr/>
          </a:p>
          <a:p>
            <a:pPr indent="-342900" lvl="0" marL="457200" rtl="0" algn="l">
              <a:spcBef>
                <a:spcPts val="0"/>
              </a:spcBef>
              <a:spcAft>
                <a:spcPts val="0"/>
              </a:spcAft>
              <a:buSzPts val="1800"/>
              <a:buAutoNum type="arabicParenR"/>
            </a:pPr>
            <a:r>
              <a:rPr lang="ru"/>
              <a:t>Class and ID: You can combine a class and an ID selector to apply styles to a specific element with a specific class. For example, you can use the following CSS to style a specific element with the ID "my-id" and the class "my-class"</a:t>
            </a:r>
            <a:endParaRPr/>
          </a:p>
        </p:txBody>
      </p:sp>
      <p:pic>
        <p:nvPicPr>
          <p:cNvPr id="120" name="Google Shape;120;p21"/>
          <p:cNvPicPr preferRelativeResize="0"/>
          <p:nvPr/>
        </p:nvPicPr>
        <p:blipFill>
          <a:blip r:embed="rId3">
            <a:alphaModFix/>
          </a:blip>
          <a:stretch>
            <a:fillRect/>
          </a:stretch>
        </p:blipFill>
        <p:spPr>
          <a:xfrm>
            <a:off x="6264775" y="1146850"/>
            <a:ext cx="2879225" cy="1656325"/>
          </a:xfrm>
          <a:prstGeom prst="rect">
            <a:avLst/>
          </a:prstGeom>
          <a:noFill/>
          <a:ln>
            <a:noFill/>
          </a:ln>
        </p:spPr>
      </p:pic>
      <p:pic>
        <p:nvPicPr>
          <p:cNvPr id="121" name="Google Shape;121;p21"/>
          <p:cNvPicPr preferRelativeResize="0"/>
          <p:nvPr/>
        </p:nvPicPr>
        <p:blipFill>
          <a:blip r:embed="rId4">
            <a:alphaModFix/>
          </a:blip>
          <a:stretch>
            <a:fillRect/>
          </a:stretch>
        </p:blipFill>
        <p:spPr>
          <a:xfrm>
            <a:off x="6264775" y="3137575"/>
            <a:ext cx="2879225" cy="951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