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ba9e907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ba9e907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ba9e9073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ba9e9073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cc54205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cc54205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ba9e907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ba9e907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cc54205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cc54205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cc54205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cc54205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ba9e907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ba9e907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ba9e9073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ba9e9073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cc542051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cc542051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ba9e9073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ba9e9073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ce49320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ce49320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cc54205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cc54205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cc54205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cc54205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ce49320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ce49320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ce4932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ce4932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ad22503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ad22503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ba9e9073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ba9e9073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ba9e907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ba9e907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ba9e907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ba9e907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gif"/><Relationship Id="rId4" Type="http://schemas.openxmlformats.org/officeDocument/2006/relationships/image" Target="../media/image6.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gif"/><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tailwindcss.com/" TargetMode="Externa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properties, </a:t>
            </a:r>
            <a:r>
              <a:rPr lang="ru"/>
              <a:t>Responsive Design and Animations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Smooth Transitions with CSS</a:t>
            </a:r>
            <a:endParaRPr b="1"/>
          </a:p>
        </p:txBody>
      </p:sp>
      <p:sp>
        <p:nvSpPr>
          <p:cNvPr id="122" name="Google Shape;122;p22"/>
          <p:cNvSpPr txBox="1"/>
          <p:nvPr>
            <p:ph idx="1" type="body"/>
          </p:nvPr>
        </p:nvSpPr>
        <p:spPr>
          <a:xfrm>
            <a:off x="311700" y="2208875"/>
            <a:ext cx="8520600" cy="25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transitions allow you to smoothly change the values of CSS properties over a given duration. They are used to add visual effects and make changes in the layout of a webpage look more natural.</a:t>
            </a:r>
            <a:endParaRPr/>
          </a:p>
          <a:p>
            <a:pPr indent="0" lvl="0" marL="0" rtl="0" algn="l">
              <a:spcBef>
                <a:spcPts val="1200"/>
              </a:spcBef>
              <a:spcAft>
                <a:spcPts val="1200"/>
              </a:spcAft>
              <a:buNone/>
            </a:pPr>
            <a:r>
              <a:rPr lang="ru"/>
              <a:t>https://www.w3schools.com/css/css3_transitions.asp</a:t>
            </a:r>
            <a:endParaRPr/>
          </a:p>
        </p:txBody>
      </p:sp>
      <p:pic>
        <p:nvPicPr>
          <p:cNvPr id="123" name="Google Shape;123;p22"/>
          <p:cNvPicPr preferRelativeResize="0"/>
          <p:nvPr/>
        </p:nvPicPr>
        <p:blipFill rotWithShape="1">
          <a:blip r:embed="rId3">
            <a:alphaModFix/>
          </a:blip>
          <a:srcRect b="22575" l="26219" r="24123" t="20111"/>
          <a:stretch/>
        </p:blipFill>
        <p:spPr>
          <a:xfrm>
            <a:off x="6605475" y="198600"/>
            <a:ext cx="1887300" cy="1861450"/>
          </a:xfrm>
          <a:prstGeom prst="rect">
            <a:avLst/>
          </a:prstGeom>
          <a:noFill/>
          <a:ln>
            <a:noFill/>
          </a:ln>
        </p:spPr>
      </p:pic>
      <p:pic>
        <p:nvPicPr>
          <p:cNvPr id="124" name="Google Shape;124;p22"/>
          <p:cNvPicPr preferRelativeResize="0"/>
          <p:nvPr/>
        </p:nvPicPr>
        <p:blipFill>
          <a:blip r:embed="rId4">
            <a:alphaModFix/>
          </a:blip>
          <a:stretch>
            <a:fillRect/>
          </a:stretch>
        </p:blipFill>
        <p:spPr>
          <a:xfrm>
            <a:off x="311700" y="4133050"/>
            <a:ext cx="4646425" cy="572700"/>
          </a:xfrm>
          <a:prstGeom prst="rect">
            <a:avLst/>
          </a:prstGeom>
          <a:noFill/>
          <a:ln>
            <a:noFill/>
          </a:ln>
        </p:spPr>
      </p:pic>
      <p:pic>
        <p:nvPicPr>
          <p:cNvPr id="125" name="Google Shape;125;p22"/>
          <p:cNvPicPr preferRelativeResize="0"/>
          <p:nvPr/>
        </p:nvPicPr>
        <p:blipFill>
          <a:blip r:embed="rId5">
            <a:alphaModFix/>
          </a:blip>
          <a:stretch>
            <a:fillRect/>
          </a:stretch>
        </p:blipFill>
        <p:spPr>
          <a:xfrm>
            <a:off x="5913325" y="3189775"/>
            <a:ext cx="2579450" cy="161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Introducing Animation to your website</a:t>
            </a:r>
            <a:endParaRPr b="1"/>
          </a:p>
        </p:txBody>
      </p:sp>
      <p:sp>
        <p:nvSpPr>
          <p:cNvPr id="131" name="Google Shape;131;p23"/>
          <p:cNvSpPr txBox="1"/>
          <p:nvPr>
            <p:ph idx="1" type="body"/>
          </p:nvPr>
        </p:nvSpPr>
        <p:spPr>
          <a:xfrm>
            <a:off x="311700" y="1320625"/>
            <a:ext cx="84468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Animation is the process of creating the illusion of motion by rapidly displaying a sequence of static images, called frames. When these frames are played back in quick succession, the human eye perceives them as a continuous motion. Animation can be used to create engaging and interactive user interfaces by providing visual feedback, guiding the user's attention, and creating a sense of motion and dynamism.</a:t>
            </a:r>
            <a:endParaRPr/>
          </a:p>
        </p:txBody>
      </p:sp>
      <p:pic>
        <p:nvPicPr>
          <p:cNvPr id="132" name="Google Shape;132;p23"/>
          <p:cNvPicPr preferRelativeResize="0"/>
          <p:nvPr/>
        </p:nvPicPr>
        <p:blipFill rotWithShape="1">
          <a:blip r:embed="rId3">
            <a:alphaModFix/>
          </a:blip>
          <a:srcRect b="38087" l="33321" r="34849" t="44370"/>
          <a:stretch/>
        </p:blipFill>
        <p:spPr>
          <a:xfrm>
            <a:off x="3873350" y="3562775"/>
            <a:ext cx="3941574" cy="1023775"/>
          </a:xfrm>
          <a:prstGeom prst="rect">
            <a:avLst/>
          </a:prstGeom>
          <a:noFill/>
          <a:ln>
            <a:noFill/>
          </a:ln>
        </p:spPr>
      </p:pic>
      <p:sp>
        <p:nvSpPr>
          <p:cNvPr id="133" name="Google Shape;133;p23"/>
          <p:cNvSpPr txBox="1"/>
          <p:nvPr/>
        </p:nvSpPr>
        <p:spPr>
          <a:xfrm>
            <a:off x="311700" y="3162575"/>
            <a:ext cx="84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Animation use case examples</a:t>
            </a:r>
            <a:endParaRPr b="1"/>
          </a:p>
        </p:txBody>
      </p:sp>
      <p:sp>
        <p:nvSpPr>
          <p:cNvPr id="139" name="Google Shape;139;p24"/>
          <p:cNvSpPr txBox="1"/>
          <p:nvPr/>
        </p:nvSpPr>
        <p:spPr>
          <a:xfrm>
            <a:off x="311700" y="3162575"/>
            <a:ext cx="84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p24"/>
          <p:cNvSpPr txBox="1"/>
          <p:nvPr>
            <p:ph idx="1" type="body"/>
          </p:nvPr>
        </p:nvSpPr>
        <p:spPr>
          <a:xfrm>
            <a:off x="311700" y="1204800"/>
            <a:ext cx="8446800" cy="359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t>Animation can be used in a variety of ways to enhance the user experience. For example, an animation can be used to: </a:t>
            </a:r>
            <a:endParaRPr/>
          </a:p>
          <a:p>
            <a:pPr indent="-342900" lvl="0" marL="457200" rtl="0" algn="l">
              <a:lnSpc>
                <a:spcPct val="100000"/>
              </a:lnSpc>
              <a:spcBef>
                <a:spcPts val="0"/>
              </a:spcBef>
              <a:spcAft>
                <a:spcPts val="0"/>
              </a:spcAft>
              <a:buSzPts val="1800"/>
              <a:buChar char="●"/>
            </a:pPr>
            <a:r>
              <a:rPr lang="ru"/>
              <a:t>Provide visual feedback when a button is clicked or a form is submitted </a:t>
            </a:r>
            <a:endParaRPr/>
          </a:p>
          <a:p>
            <a:pPr indent="-342900" lvl="0" marL="457200" rtl="0" algn="l">
              <a:lnSpc>
                <a:spcPct val="100000"/>
              </a:lnSpc>
              <a:spcBef>
                <a:spcPts val="0"/>
              </a:spcBef>
              <a:spcAft>
                <a:spcPts val="0"/>
              </a:spcAft>
              <a:buSzPts val="1800"/>
              <a:buChar char="●"/>
            </a:pPr>
            <a:r>
              <a:rPr lang="ru"/>
              <a:t>Guide the user's attention by highlighting important elements on the page </a:t>
            </a:r>
            <a:endParaRPr/>
          </a:p>
          <a:p>
            <a:pPr indent="-342900" lvl="0" marL="457200" rtl="0" algn="l">
              <a:lnSpc>
                <a:spcPct val="100000"/>
              </a:lnSpc>
              <a:spcBef>
                <a:spcPts val="0"/>
              </a:spcBef>
              <a:spcAft>
                <a:spcPts val="0"/>
              </a:spcAft>
              <a:buSzPts val="1800"/>
              <a:buChar char="●"/>
            </a:pPr>
            <a:r>
              <a:rPr lang="ru"/>
              <a:t>Create a sense of motion and dynamism, making the interface feel more alive and engaging </a:t>
            </a:r>
            <a:endParaRPr/>
          </a:p>
          <a:p>
            <a:pPr indent="-342900" lvl="0" marL="457200" rtl="0" algn="l">
              <a:lnSpc>
                <a:spcPct val="100000"/>
              </a:lnSpc>
              <a:spcBef>
                <a:spcPts val="0"/>
              </a:spcBef>
              <a:spcAft>
                <a:spcPts val="0"/>
              </a:spcAft>
              <a:buSzPts val="1800"/>
              <a:buChar char="●"/>
            </a:pPr>
            <a:r>
              <a:rPr lang="ru"/>
              <a:t>…</a:t>
            </a:r>
            <a:endParaRPr/>
          </a:p>
        </p:txBody>
      </p:sp>
      <p:pic>
        <p:nvPicPr>
          <p:cNvPr id="141" name="Google Shape;141;p24"/>
          <p:cNvPicPr preferRelativeResize="0"/>
          <p:nvPr/>
        </p:nvPicPr>
        <p:blipFill>
          <a:blip r:embed="rId3">
            <a:alphaModFix/>
          </a:blip>
          <a:stretch>
            <a:fillRect/>
          </a:stretch>
        </p:blipFill>
        <p:spPr>
          <a:xfrm>
            <a:off x="4911300" y="2983325"/>
            <a:ext cx="3382101" cy="1916526"/>
          </a:xfrm>
          <a:prstGeom prst="rect">
            <a:avLst/>
          </a:prstGeom>
          <a:noFill/>
          <a:ln>
            <a:noFill/>
          </a:ln>
        </p:spPr>
      </p:pic>
      <p:pic>
        <p:nvPicPr>
          <p:cNvPr id="142" name="Google Shape;142;p24"/>
          <p:cNvPicPr preferRelativeResize="0"/>
          <p:nvPr/>
        </p:nvPicPr>
        <p:blipFill>
          <a:blip r:embed="rId4">
            <a:alphaModFix/>
          </a:blip>
          <a:stretch>
            <a:fillRect/>
          </a:stretch>
        </p:blipFill>
        <p:spPr>
          <a:xfrm>
            <a:off x="846200" y="3273162"/>
            <a:ext cx="3253375" cy="1626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Animations with CSS</a:t>
            </a:r>
            <a:endParaRPr b="1"/>
          </a:p>
        </p:txBody>
      </p:sp>
      <p:pic>
        <p:nvPicPr>
          <p:cNvPr id="148" name="Google Shape;148;p25"/>
          <p:cNvPicPr preferRelativeResize="0"/>
          <p:nvPr/>
        </p:nvPicPr>
        <p:blipFill>
          <a:blip r:embed="rId3">
            <a:alphaModFix/>
          </a:blip>
          <a:stretch>
            <a:fillRect/>
          </a:stretch>
        </p:blipFill>
        <p:spPr>
          <a:xfrm>
            <a:off x="125850" y="1446425"/>
            <a:ext cx="4193851" cy="2946599"/>
          </a:xfrm>
          <a:prstGeom prst="rect">
            <a:avLst/>
          </a:prstGeom>
          <a:noFill/>
          <a:ln>
            <a:noFill/>
          </a:ln>
        </p:spPr>
      </p:pic>
      <p:pic>
        <p:nvPicPr>
          <p:cNvPr id="149" name="Google Shape;149;p25"/>
          <p:cNvPicPr preferRelativeResize="0"/>
          <p:nvPr/>
        </p:nvPicPr>
        <p:blipFill>
          <a:blip r:embed="rId4">
            <a:alphaModFix/>
          </a:blip>
          <a:stretch>
            <a:fillRect/>
          </a:stretch>
        </p:blipFill>
        <p:spPr>
          <a:xfrm>
            <a:off x="4452625" y="1446425"/>
            <a:ext cx="4563921" cy="2946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Animations task</a:t>
            </a:r>
            <a:endParaRPr b="1"/>
          </a:p>
        </p:txBody>
      </p:sp>
      <p:sp>
        <p:nvSpPr>
          <p:cNvPr id="155" name="Google Shape;155;p26"/>
          <p:cNvSpPr txBox="1"/>
          <p:nvPr>
            <p:ph idx="1" type="body"/>
          </p:nvPr>
        </p:nvSpPr>
        <p:spPr>
          <a:xfrm>
            <a:off x="311700" y="1204800"/>
            <a:ext cx="8446800" cy="3726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ru"/>
              <a:t>Task: Create a simple animation that makes a square move across the screen horizontally.</a:t>
            </a:r>
            <a:endParaRPr/>
          </a:p>
          <a:p>
            <a:pPr indent="0" lvl="0" marL="0" rtl="0" algn="l">
              <a:lnSpc>
                <a:spcPct val="100000"/>
              </a:lnSpc>
              <a:spcBef>
                <a:spcPts val="0"/>
              </a:spcBef>
              <a:spcAft>
                <a:spcPts val="0"/>
              </a:spcAft>
              <a:buNone/>
            </a:pPr>
            <a:r>
              <a:rPr lang="ru"/>
              <a:t>Steps:</a:t>
            </a:r>
            <a:endParaRPr/>
          </a:p>
          <a:p>
            <a:pPr indent="-342900" lvl="0" marL="457200" rtl="0" algn="l">
              <a:lnSpc>
                <a:spcPct val="100000"/>
              </a:lnSpc>
              <a:spcBef>
                <a:spcPts val="0"/>
              </a:spcBef>
              <a:spcAft>
                <a:spcPts val="0"/>
              </a:spcAft>
              <a:buSzPts val="1800"/>
              <a:buAutoNum type="arabicParenR"/>
            </a:pPr>
            <a:r>
              <a:rPr lang="ru"/>
              <a:t>Create the HTML structure for the square. In the body of your HTML file, add a div with the class "square"</a:t>
            </a:r>
            <a:endParaRPr/>
          </a:p>
          <a:p>
            <a:pPr indent="-342900" lvl="0" marL="457200" rtl="0" algn="l">
              <a:lnSpc>
                <a:spcPct val="100000"/>
              </a:lnSpc>
              <a:spcBef>
                <a:spcPts val="0"/>
              </a:spcBef>
              <a:spcAft>
                <a:spcPts val="0"/>
              </a:spcAft>
              <a:buSzPts val="1800"/>
              <a:buAutoNum type="arabicParenR"/>
            </a:pPr>
            <a:r>
              <a:rPr lang="ru"/>
              <a:t>In your CSS file, give the square a size and a background color</a:t>
            </a:r>
            <a:endParaRPr/>
          </a:p>
          <a:p>
            <a:pPr indent="-342900" lvl="0" marL="457200" rtl="0" algn="l">
              <a:lnSpc>
                <a:spcPct val="100000"/>
              </a:lnSpc>
              <a:spcBef>
                <a:spcPts val="0"/>
              </a:spcBef>
              <a:spcAft>
                <a:spcPts val="0"/>
              </a:spcAft>
              <a:buSzPts val="1800"/>
              <a:buAutoNum type="arabicParenR"/>
            </a:pPr>
            <a:r>
              <a:rPr lang="ru"/>
              <a:t>Define the keyframes for the animation. In your CSS file, create a new @keyframes rule called "move" that defines the starting and ending positions of the square:</a:t>
            </a:r>
            <a:endParaRPr/>
          </a:p>
          <a:p>
            <a:pPr indent="-342900" lvl="0" marL="457200" rtl="0" algn="l">
              <a:lnSpc>
                <a:spcPct val="100000"/>
              </a:lnSpc>
              <a:spcBef>
                <a:spcPts val="0"/>
              </a:spcBef>
              <a:spcAft>
                <a:spcPts val="0"/>
              </a:spcAft>
              <a:buSzPts val="1800"/>
              <a:buAutoNum type="arabicParenR"/>
            </a:pPr>
            <a:r>
              <a:rPr lang="ru"/>
              <a:t>Apply the animation to the square. Using the animation property, specify the animation name, duration, and timing function:</a:t>
            </a:r>
            <a:endParaRPr/>
          </a:p>
          <a:p>
            <a:pPr indent="-342900" lvl="0" marL="457200" rtl="0" algn="l">
              <a:lnSpc>
                <a:spcPct val="100000"/>
              </a:lnSpc>
              <a:spcBef>
                <a:spcPts val="0"/>
              </a:spcBef>
              <a:spcAft>
                <a:spcPts val="0"/>
              </a:spcAft>
              <a:buSzPts val="1800"/>
              <a:buAutoNum type="arabicParenR"/>
            </a:pPr>
            <a:r>
              <a:rPr lang="ru"/>
              <a:t>Test your animation by running the HTML file in a browser. The square should move horizontally across the screen from left to right over a duration of 2 seconds, using a linear timing function.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Animations task explanation</a:t>
            </a:r>
            <a:endParaRPr b="1"/>
          </a:p>
        </p:txBody>
      </p:sp>
      <p:pic>
        <p:nvPicPr>
          <p:cNvPr id="161" name="Google Shape;161;p27"/>
          <p:cNvPicPr preferRelativeResize="0"/>
          <p:nvPr/>
        </p:nvPicPr>
        <p:blipFill>
          <a:blip r:embed="rId3">
            <a:alphaModFix/>
          </a:blip>
          <a:stretch>
            <a:fillRect/>
          </a:stretch>
        </p:blipFill>
        <p:spPr>
          <a:xfrm>
            <a:off x="0" y="1017725"/>
            <a:ext cx="4876800" cy="1009650"/>
          </a:xfrm>
          <a:prstGeom prst="rect">
            <a:avLst/>
          </a:prstGeom>
          <a:noFill/>
          <a:ln>
            <a:noFill/>
          </a:ln>
        </p:spPr>
      </p:pic>
      <p:pic>
        <p:nvPicPr>
          <p:cNvPr id="162" name="Google Shape;162;p27"/>
          <p:cNvPicPr preferRelativeResize="0"/>
          <p:nvPr/>
        </p:nvPicPr>
        <p:blipFill>
          <a:blip r:embed="rId4">
            <a:alphaModFix/>
          </a:blip>
          <a:stretch>
            <a:fillRect/>
          </a:stretch>
        </p:blipFill>
        <p:spPr>
          <a:xfrm>
            <a:off x="5037175" y="1462075"/>
            <a:ext cx="4106825" cy="2903825"/>
          </a:xfrm>
          <a:prstGeom prst="rect">
            <a:avLst/>
          </a:prstGeom>
          <a:noFill/>
          <a:ln>
            <a:noFill/>
          </a:ln>
        </p:spPr>
      </p:pic>
      <p:pic>
        <p:nvPicPr>
          <p:cNvPr id="163" name="Google Shape;163;p27"/>
          <p:cNvPicPr preferRelativeResize="0"/>
          <p:nvPr/>
        </p:nvPicPr>
        <p:blipFill>
          <a:blip r:embed="rId5">
            <a:alphaModFix/>
          </a:blip>
          <a:stretch>
            <a:fillRect/>
          </a:stretch>
        </p:blipFill>
        <p:spPr>
          <a:xfrm>
            <a:off x="3" y="2179775"/>
            <a:ext cx="4876800" cy="27594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a:t>
            </a:r>
            <a:endParaRPr b="1"/>
          </a:p>
        </p:txBody>
      </p:sp>
      <p:sp>
        <p:nvSpPr>
          <p:cNvPr id="169" name="Google Shape;169;p28"/>
          <p:cNvSpPr txBox="1"/>
          <p:nvPr>
            <p:ph idx="1" type="body"/>
          </p:nvPr>
        </p:nvSpPr>
        <p:spPr>
          <a:xfrm>
            <a:off x="311700" y="1957025"/>
            <a:ext cx="8520600" cy="29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Tailwind CSS is a utility-first CSS framework that makes it easy to build responsive, consistent, and highly customizable user interfaces. It provides a set of pre-defined CSS classes that can be used to quickly add styling to your HTML elements. One of the main advantages of Tailwind CSS is that it uses a set of utility classes that are designed to be composable. This means that you can easily build complex layouts and designs by combining multiple classes together.</a:t>
            </a:r>
            <a:endParaRPr/>
          </a:p>
          <a:p>
            <a:pPr indent="0" lvl="0" marL="0" rtl="0" algn="l">
              <a:spcBef>
                <a:spcPts val="1200"/>
              </a:spcBef>
              <a:spcAft>
                <a:spcPts val="1200"/>
              </a:spcAft>
              <a:buNone/>
            </a:pPr>
            <a:r>
              <a:rPr lang="ru" u="sng">
                <a:solidFill>
                  <a:schemeClr val="hlink"/>
                </a:solidFill>
                <a:hlinkClick r:id="rId3"/>
              </a:rPr>
              <a:t>https://tailwindcss.com/</a:t>
            </a:r>
            <a:endParaRPr/>
          </a:p>
        </p:txBody>
      </p:sp>
      <p:pic>
        <p:nvPicPr>
          <p:cNvPr id="170" name="Google Shape;170;p28"/>
          <p:cNvPicPr preferRelativeResize="0"/>
          <p:nvPr/>
        </p:nvPicPr>
        <p:blipFill>
          <a:blip r:embed="rId4">
            <a:alphaModFix/>
          </a:blip>
          <a:stretch>
            <a:fillRect/>
          </a:stretch>
        </p:blipFill>
        <p:spPr>
          <a:xfrm>
            <a:off x="5290350" y="186050"/>
            <a:ext cx="3541949" cy="177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2</a:t>
            </a:r>
            <a:endParaRPr b="1"/>
          </a:p>
        </p:txBody>
      </p:sp>
      <p:sp>
        <p:nvSpPr>
          <p:cNvPr id="176" name="Google Shape;176;p29"/>
          <p:cNvSpPr txBox="1"/>
          <p:nvPr>
            <p:ph idx="1" type="body"/>
          </p:nvPr>
        </p:nvSpPr>
        <p:spPr>
          <a:xfrm>
            <a:off x="311700" y="1212863"/>
            <a:ext cx="8520600" cy="75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For example, if you want to create a button with a blue background and white text, you could use the classes "bg-blue-500" and "text-white" to achieve this:</a:t>
            </a:r>
            <a:endParaRPr/>
          </a:p>
        </p:txBody>
      </p:sp>
      <p:pic>
        <p:nvPicPr>
          <p:cNvPr id="177" name="Google Shape;177;p29"/>
          <p:cNvPicPr preferRelativeResize="0"/>
          <p:nvPr/>
        </p:nvPicPr>
        <p:blipFill>
          <a:blip r:embed="rId3">
            <a:alphaModFix/>
          </a:blip>
          <a:stretch>
            <a:fillRect/>
          </a:stretch>
        </p:blipFill>
        <p:spPr>
          <a:xfrm>
            <a:off x="152400" y="2167888"/>
            <a:ext cx="8839201" cy="759861"/>
          </a:xfrm>
          <a:prstGeom prst="rect">
            <a:avLst/>
          </a:prstGeom>
          <a:noFill/>
          <a:ln>
            <a:noFill/>
          </a:ln>
        </p:spPr>
      </p:pic>
      <p:sp>
        <p:nvSpPr>
          <p:cNvPr id="178" name="Google Shape;178;p29"/>
          <p:cNvSpPr txBox="1"/>
          <p:nvPr>
            <p:ph idx="1" type="body"/>
          </p:nvPr>
        </p:nvSpPr>
        <p:spPr>
          <a:xfrm>
            <a:off x="311700" y="3122875"/>
            <a:ext cx="8520600" cy="138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"bg-blue-500" sets the background color to blue and "text-white" sets the text color to white. The "px-4" and "py-2" classes set the padding on the x and y axis respectively.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 Responsiveness</a:t>
            </a:r>
            <a:endParaRPr b="1"/>
          </a:p>
        </p:txBody>
      </p:sp>
      <p:sp>
        <p:nvSpPr>
          <p:cNvPr id="184" name="Google Shape;184;p30"/>
          <p:cNvSpPr txBox="1"/>
          <p:nvPr>
            <p:ph idx="1" type="body"/>
          </p:nvPr>
        </p:nvSpPr>
        <p:spPr>
          <a:xfrm>
            <a:off x="311700" y="1274250"/>
            <a:ext cx="8520600" cy="25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Tailwind CSS also provides a set of responsive classes that allow you to easily create responsive designs. These classes allow you to specify different styles for different screen sizes, so you can ensure that your design looks good on all devices. For example, you can use the class "sm:text-lg" to make text larger on small screens:</a:t>
            </a:r>
            <a:endParaRPr/>
          </a:p>
        </p:txBody>
      </p:sp>
      <p:pic>
        <p:nvPicPr>
          <p:cNvPr id="185" name="Google Shape;185;p30"/>
          <p:cNvPicPr preferRelativeResize="0"/>
          <p:nvPr/>
        </p:nvPicPr>
        <p:blipFill>
          <a:blip r:embed="rId3">
            <a:alphaModFix/>
          </a:blip>
          <a:stretch>
            <a:fillRect/>
          </a:stretch>
        </p:blipFill>
        <p:spPr>
          <a:xfrm>
            <a:off x="152400" y="3334775"/>
            <a:ext cx="8839201" cy="8632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a:t>
            </a:r>
            <a:endParaRPr b="1"/>
          </a:p>
        </p:txBody>
      </p:sp>
      <p:sp>
        <p:nvSpPr>
          <p:cNvPr id="191" name="Google Shape;191;p31"/>
          <p:cNvSpPr txBox="1"/>
          <p:nvPr>
            <p:ph idx="1" type="body"/>
          </p:nvPr>
        </p:nvSpPr>
        <p:spPr>
          <a:xfrm>
            <a:off x="311700" y="1132300"/>
            <a:ext cx="8520600" cy="3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Task: Create a simple webpage that displays a card with an image, title, and description.</a:t>
            </a:r>
            <a:endParaRPr/>
          </a:p>
          <a:p>
            <a:pPr indent="0" lvl="0" marL="0" rtl="0" algn="l">
              <a:spcBef>
                <a:spcPts val="1200"/>
              </a:spcBef>
              <a:spcAft>
                <a:spcPts val="0"/>
              </a:spcAft>
              <a:buNone/>
            </a:pPr>
            <a:r>
              <a:rPr lang="ru"/>
              <a:t>Steps:</a:t>
            </a:r>
            <a:endParaRPr/>
          </a:p>
          <a:p>
            <a:pPr indent="-342900" lvl="0" marL="457200" rtl="0" algn="l">
              <a:spcBef>
                <a:spcPts val="1200"/>
              </a:spcBef>
              <a:spcAft>
                <a:spcPts val="0"/>
              </a:spcAft>
              <a:buSzPts val="1800"/>
              <a:buAutoNum type="arabicParenR"/>
            </a:pPr>
            <a:r>
              <a:rPr lang="ru"/>
              <a:t>Create the HTML structure for the card. In the body of your HTML file, add a div with the class "card"</a:t>
            </a:r>
            <a:endParaRPr/>
          </a:p>
          <a:p>
            <a:pPr indent="-342900" lvl="0" marL="457200" rtl="0" algn="l">
              <a:spcBef>
                <a:spcPts val="0"/>
              </a:spcBef>
              <a:spcAft>
                <a:spcPts val="0"/>
              </a:spcAft>
              <a:buSzPts val="1800"/>
              <a:buAutoNum type="arabicParenR"/>
            </a:pPr>
            <a:r>
              <a:rPr lang="ru"/>
              <a:t>In your CSS file, include the Tailwind CSS styles. You can either include the pre-built CSS file that you can download from the Tailwind website or you can use the npm package</a:t>
            </a:r>
            <a:endParaRPr/>
          </a:p>
          <a:p>
            <a:pPr indent="-342900" lvl="0" marL="457200" rtl="0" algn="l">
              <a:spcBef>
                <a:spcPts val="0"/>
              </a:spcBef>
              <a:spcAft>
                <a:spcPts val="0"/>
              </a:spcAft>
              <a:buSzPts val="1800"/>
              <a:buAutoNum type="arabicParenR"/>
            </a:pPr>
            <a:r>
              <a:rPr lang="ru"/>
              <a:t>Use Tailwind CSS classes to style the card. To style the card, you can use the classes "w-full" and "bg-white" to set the width and background color of the card, respectively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Measurements</a:t>
            </a:r>
            <a:endParaRPr b="1"/>
          </a:p>
        </p:txBody>
      </p:sp>
      <p:pic>
        <p:nvPicPr>
          <p:cNvPr id="66" name="Google Shape;66;p14"/>
          <p:cNvPicPr preferRelativeResize="0"/>
          <p:nvPr/>
        </p:nvPicPr>
        <p:blipFill>
          <a:blip r:embed="rId3">
            <a:alphaModFix/>
          </a:blip>
          <a:stretch>
            <a:fillRect/>
          </a:stretch>
        </p:blipFill>
        <p:spPr>
          <a:xfrm>
            <a:off x="1365213" y="1362625"/>
            <a:ext cx="6413574" cy="3206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 2</a:t>
            </a:r>
            <a:endParaRPr b="1"/>
          </a:p>
        </p:txBody>
      </p:sp>
      <p:sp>
        <p:nvSpPr>
          <p:cNvPr id="197" name="Google Shape;197;p32"/>
          <p:cNvSpPr txBox="1"/>
          <p:nvPr>
            <p:ph idx="1" type="body"/>
          </p:nvPr>
        </p:nvSpPr>
        <p:spPr>
          <a:xfrm>
            <a:off x="311700" y="1132300"/>
            <a:ext cx="8520600" cy="38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4) Style the image, title, and description. To style the image, you can use the class "w-full" to make the image take up the full width of the card. To style the title and description, you can use the classes "text-lg" and "text-gray-700" to set the font size and color</a:t>
            </a:r>
            <a:endParaRPr/>
          </a:p>
          <a:p>
            <a:pPr indent="0" lvl="0" marL="0" rtl="0" algn="l">
              <a:spcBef>
                <a:spcPts val="1200"/>
              </a:spcBef>
              <a:spcAft>
                <a:spcPts val="0"/>
              </a:spcAft>
              <a:buNone/>
            </a:pPr>
            <a:r>
              <a:rPr lang="ru"/>
              <a:t>5) Add spacing to the card. To add padding and margin to the card, you can use the classes "py-4" and "px-6" to add padding on the y and x axis respectively and "my-4" and "mx-6" to add margin on the y and x axis respectively</a:t>
            </a:r>
            <a:endParaRPr/>
          </a:p>
          <a:p>
            <a:pPr indent="0" lvl="0" marL="0" rtl="0" algn="l">
              <a:spcBef>
                <a:spcPts val="1200"/>
              </a:spcBef>
              <a:spcAft>
                <a:spcPts val="1200"/>
              </a:spcAft>
              <a:buNone/>
            </a:pPr>
            <a:r>
              <a:rPr lang="ru"/>
              <a:t>6) Test your design by running the HTML file in a browser. The card should have a white background, the image should take up the full width of the card, and the title and description should be correctly styled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 explanation</a:t>
            </a:r>
            <a:endParaRPr b="1"/>
          </a:p>
        </p:txBody>
      </p:sp>
      <p:pic>
        <p:nvPicPr>
          <p:cNvPr id="203" name="Google Shape;203;p33"/>
          <p:cNvPicPr preferRelativeResize="0"/>
          <p:nvPr/>
        </p:nvPicPr>
        <p:blipFill>
          <a:blip r:embed="rId3">
            <a:alphaModFix/>
          </a:blip>
          <a:stretch>
            <a:fillRect/>
          </a:stretch>
        </p:blipFill>
        <p:spPr>
          <a:xfrm>
            <a:off x="152400" y="1298613"/>
            <a:ext cx="8839200" cy="25462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Can I use it?</a:t>
            </a:r>
            <a:endParaRPr b="1"/>
          </a:p>
        </p:txBody>
      </p:sp>
      <p:pic>
        <p:nvPicPr>
          <p:cNvPr id="209" name="Google Shape;209;p34"/>
          <p:cNvPicPr preferRelativeResize="0"/>
          <p:nvPr/>
        </p:nvPicPr>
        <p:blipFill rotWithShape="1">
          <a:blip r:embed="rId3">
            <a:alphaModFix/>
          </a:blip>
          <a:srcRect b="0" l="0" r="0" t="0"/>
          <a:stretch/>
        </p:blipFill>
        <p:spPr>
          <a:xfrm>
            <a:off x="594138" y="1705973"/>
            <a:ext cx="7955725" cy="17315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5" name="Google Shape;21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Add responsiveness and transitions to created portfolio. </a:t>
            </a:r>
            <a:endParaRPr/>
          </a:p>
          <a:p>
            <a:pPr indent="-317500" lvl="1" marL="914400" rtl="0" algn="l">
              <a:spcBef>
                <a:spcPts val="0"/>
              </a:spcBef>
              <a:spcAft>
                <a:spcPts val="0"/>
              </a:spcAft>
              <a:buSzPts val="1400"/>
              <a:buAutoNum type="alphaLcParenR"/>
            </a:pPr>
            <a:r>
              <a:rPr lang="ru"/>
              <a:t>Play around with animations</a:t>
            </a:r>
            <a:endParaRPr/>
          </a:p>
          <a:p>
            <a:pPr indent="-317500" lvl="1" marL="914400" rtl="0" algn="l">
              <a:spcBef>
                <a:spcPts val="0"/>
              </a:spcBef>
              <a:spcAft>
                <a:spcPts val="0"/>
              </a:spcAft>
              <a:buSzPts val="1400"/>
              <a:buAutoNum type="alphaLcParenR"/>
            </a:pPr>
            <a:r>
              <a:rPr lang="ru"/>
              <a:t>Refactor application to use tailwindcss instead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Portfolio ideas - https://bashooka.com/html/free-html-css-portfolio-web-design-templates/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Position</a:t>
            </a:r>
            <a:endParaRPr b="1"/>
          </a:p>
        </p:txBody>
      </p:sp>
      <p:sp>
        <p:nvSpPr>
          <p:cNvPr id="72" name="Google Shape;72;p15"/>
          <p:cNvSpPr txBox="1"/>
          <p:nvPr>
            <p:ph idx="1" type="body"/>
          </p:nvPr>
        </p:nvSpPr>
        <p:spPr>
          <a:xfrm>
            <a:off x="311700" y="1109450"/>
            <a:ext cx="8520600" cy="3813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ru"/>
              <a:t>Static</a:t>
            </a:r>
            <a:r>
              <a:rPr lang="ru"/>
              <a:t>: This is the </a:t>
            </a:r>
            <a:r>
              <a:rPr b="1" lang="ru"/>
              <a:t>default</a:t>
            </a:r>
            <a:r>
              <a:rPr lang="ru"/>
              <a:t> value of the position property, and it means that the element is positioned according to the </a:t>
            </a:r>
            <a:r>
              <a:rPr b="1" lang="ru"/>
              <a:t>normal flow</a:t>
            </a:r>
            <a:r>
              <a:rPr lang="ru"/>
              <a:t> of the document. Elements with position: static </a:t>
            </a:r>
            <a:r>
              <a:rPr b="1" lang="ru"/>
              <a:t>are not affected</a:t>
            </a:r>
            <a:r>
              <a:rPr lang="ru"/>
              <a:t> by the </a:t>
            </a:r>
            <a:r>
              <a:rPr b="1" lang="ru"/>
              <a:t>top</a:t>
            </a:r>
            <a:r>
              <a:rPr lang="ru"/>
              <a:t>, </a:t>
            </a:r>
            <a:r>
              <a:rPr b="1" lang="ru"/>
              <a:t>right</a:t>
            </a:r>
            <a:r>
              <a:rPr lang="ru"/>
              <a:t>, </a:t>
            </a:r>
            <a:r>
              <a:rPr b="1" lang="ru"/>
              <a:t>bottom</a:t>
            </a:r>
            <a:r>
              <a:rPr lang="ru"/>
              <a:t>, and </a:t>
            </a:r>
            <a:r>
              <a:rPr b="1" lang="ru"/>
              <a:t>left</a:t>
            </a:r>
            <a:r>
              <a:rPr lang="ru"/>
              <a:t> properties. </a:t>
            </a:r>
            <a:endParaRPr/>
          </a:p>
          <a:p>
            <a:pPr indent="0" lvl="0" marL="0" rtl="0" algn="l">
              <a:spcBef>
                <a:spcPts val="1200"/>
              </a:spcBef>
              <a:spcAft>
                <a:spcPts val="0"/>
              </a:spcAft>
              <a:buNone/>
            </a:pPr>
            <a:r>
              <a:rPr b="1" lang="ru"/>
              <a:t>Relative</a:t>
            </a:r>
            <a:r>
              <a:rPr lang="ru"/>
              <a:t>: This value positions the element </a:t>
            </a:r>
            <a:r>
              <a:rPr b="1" lang="ru"/>
              <a:t>relative to its normal position</a:t>
            </a:r>
            <a:r>
              <a:rPr lang="ru"/>
              <a:t> in the document flow. Setting top, right, bottom, or left properties will move the element in the </a:t>
            </a:r>
            <a:r>
              <a:rPr b="1" lang="ru"/>
              <a:t>respective direction from its original position</a:t>
            </a:r>
            <a:r>
              <a:rPr lang="ru"/>
              <a:t>. </a:t>
            </a:r>
            <a:endParaRPr/>
          </a:p>
          <a:p>
            <a:pPr indent="0" lvl="0" marL="0" rtl="0" algn="l">
              <a:spcBef>
                <a:spcPts val="1200"/>
              </a:spcBef>
              <a:spcAft>
                <a:spcPts val="0"/>
              </a:spcAft>
              <a:buNone/>
            </a:pPr>
            <a:r>
              <a:rPr b="1" lang="ru"/>
              <a:t>Absolute</a:t>
            </a:r>
            <a:r>
              <a:rPr lang="ru"/>
              <a:t>: This value positions the element relative to its nearest positioned ancestor (ancestor elements with a position value </a:t>
            </a:r>
            <a:r>
              <a:rPr b="1" lang="ru"/>
              <a:t>other than static</a:t>
            </a:r>
            <a:r>
              <a:rPr lang="ru"/>
              <a:t>). If there is no positioned ancestor, then the element is positioned relative to the </a:t>
            </a:r>
            <a:r>
              <a:rPr b="1" lang="ru"/>
              <a:t>initial containing block</a:t>
            </a:r>
            <a:r>
              <a:rPr lang="ru"/>
              <a:t> (usually the &lt;html&gt; element). </a:t>
            </a:r>
            <a:endParaRPr/>
          </a:p>
          <a:p>
            <a:pPr indent="0" lvl="0" marL="0" rtl="0" algn="l">
              <a:spcBef>
                <a:spcPts val="1200"/>
              </a:spcBef>
              <a:spcAft>
                <a:spcPts val="0"/>
              </a:spcAft>
              <a:buNone/>
            </a:pPr>
            <a:r>
              <a:rPr b="1" lang="ru"/>
              <a:t>Fixed</a:t>
            </a:r>
            <a:r>
              <a:rPr lang="ru"/>
              <a:t>: This value positions the element </a:t>
            </a:r>
            <a:r>
              <a:rPr b="1" lang="ru"/>
              <a:t>relative to the viewport </a:t>
            </a:r>
            <a:r>
              <a:rPr lang="ru"/>
              <a:t>(the visible area of the browser window). Fixed elements </a:t>
            </a:r>
            <a:r>
              <a:rPr b="1" lang="ru"/>
              <a:t>are always visible</a:t>
            </a:r>
            <a:r>
              <a:rPr lang="ru"/>
              <a:t>, even when the user </a:t>
            </a:r>
            <a:r>
              <a:rPr b="1" lang="ru"/>
              <a:t>scrolls the page</a:t>
            </a:r>
            <a:r>
              <a:rPr lang="ru"/>
              <a:t>. </a:t>
            </a:r>
            <a:endParaRPr/>
          </a:p>
          <a:p>
            <a:pPr indent="0" lvl="0" marL="0" rtl="0" algn="l">
              <a:spcBef>
                <a:spcPts val="1200"/>
              </a:spcBef>
              <a:spcAft>
                <a:spcPts val="1200"/>
              </a:spcAft>
              <a:buNone/>
            </a:pPr>
            <a:r>
              <a:rPr b="1" lang="ru"/>
              <a:t>Sticky</a:t>
            </a:r>
            <a:r>
              <a:rPr lang="ru"/>
              <a:t>: This value is a </a:t>
            </a:r>
            <a:r>
              <a:rPr b="1" lang="ru"/>
              <a:t>hybrid of relative and fixed positioning</a:t>
            </a:r>
            <a:r>
              <a:rPr lang="ru"/>
              <a:t>. A sticky positioned element is positioned </a:t>
            </a:r>
            <a:r>
              <a:rPr b="1" lang="ru"/>
              <a:t>relative to its nearest positioned ancestor or the viewport</a:t>
            </a:r>
            <a:r>
              <a:rPr lang="ru"/>
              <a:t>. However, it behaves like a fixed element when it </a:t>
            </a:r>
            <a:r>
              <a:rPr b="1" lang="ru"/>
              <a:t>reaches a certain threshold </a:t>
            </a:r>
            <a:r>
              <a:rPr lang="ru"/>
              <a:t>(specified with top, right, bottom, or left), and then it sticks to that position.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Pseudo-Classes</a:t>
            </a:r>
            <a:endParaRPr b="1"/>
          </a:p>
        </p:txBody>
      </p:sp>
      <p:sp>
        <p:nvSpPr>
          <p:cNvPr id="78" name="Google Shape;78;p16"/>
          <p:cNvSpPr txBox="1"/>
          <p:nvPr>
            <p:ph idx="1" type="body"/>
          </p:nvPr>
        </p:nvSpPr>
        <p:spPr>
          <a:xfrm>
            <a:off x="311700" y="1899850"/>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https://developer.mozilla.org/en-US/docs/Web/CSS/Pseudo-classes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Responsive Design and Animation</a:t>
            </a:r>
            <a:endParaRPr b="1"/>
          </a:p>
        </p:txBody>
      </p:sp>
      <p:sp>
        <p:nvSpPr>
          <p:cNvPr id="84" name="Google Shape;84;p17"/>
          <p:cNvSpPr txBox="1"/>
          <p:nvPr>
            <p:ph idx="1" type="body"/>
          </p:nvPr>
        </p:nvSpPr>
        <p:spPr>
          <a:xfrm>
            <a:off x="311700" y="1899850"/>
            <a:ext cx="8520600" cy="302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Responsive design ensures that a website or application looks and functions correctly on a variety of devices, such as laptops, tablets, and smartphones. This is important because more and more people are accessing the internet on mobile devices, and a website that is not optimized for mobile may be difficult to navigate or use. </a:t>
            </a:r>
            <a:endParaRPr/>
          </a:p>
          <a:p>
            <a:pPr indent="0" lvl="0" marL="0" rtl="0" algn="l">
              <a:spcBef>
                <a:spcPts val="1200"/>
              </a:spcBef>
              <a:spcAft>
                <a:spcPts val="1200"/>
              </a:spcAft>
              <a:buNone/>
            </a:pPr>
            <a:r>
              <a:rPr lang="ru"/>
              <a:t>Animation can help to guide the user through the interface and make the experience more engaging. For example, animation can be used to highlight important information, provide feedback on user interactions, and create a sense of hierarchy on the page. Additionally, animation can make a website or application feel more dynamic and alive, which can lead to a more positive user experience.</a:t>
            </a:r>
            <a:endParaRPr/>
          </a:p>
        </p:txBody>
      </p:sp>
      <p:pic>
        <p:nvPicPr>
          <p:cNvPr id="85" name="Google Shape;85;p17"/>
          <p:cNvPicPr preferRelativeResize="0"/>
          <p:nvPr/>
        </p:nvPicPr>
        <p:blipFill>
          <a:blip r:embed="rId3">
            <a:alphaModFix/>
          </a:blip>
          <a:stretch>
            <a:fillRect/>
          </a:stretch>
        </p:blipFill>
        <p:spPr>
          <a:xfrm>
            <a:off x="5927700" y="0"/>
            <a:ext cx="2604925" cy="195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Responsive Design?</a:t>
            </a:r>
            <a:endParaRPr b="1"/>
          </a:p>
        </p:txBody>
      </p:sp>
      <p:sp>
        <p:nvSpPr>
          <p:cNvPr id="91" name="Google Shape;91;p18"/>
          <p:cNvSpPr txBox="1"/>
          <p:nvPr>
            <p:ph idx="1" type="body"/>
          </p:nvPr>
        </p:nvSpPr>
        <p:spPr>
          <a:xfrm>
            <a:off x="311700" y="2020175"/>
            <a:ext cx="8520600" cy="29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Responsive design is a method of designing and developing websites and applications that adapt to the size of the user's screen. This allows the website or application to look and function correctly on a variety of devices, such as laptops, tablets, and smartphones. </a:t>
            </a:r>
            <a:endParaRPr/>
          </a:p>
          <a:p>
            <a:pPr indent="0" lvl="0" marL="0" rtl="0" algn="l">
              <a:spcBef>
                <a:spcPts val="1200"/>
              </a:spcBef>
              <a:spcAft>
                <a:spcPts val="1200"/>
              </a:spcAft>
              <a:buNone/>
            </a:pPr>
            <a:r>
              <a:rPr lang="ru"/>
              <a:t>One key aspect of responsive design is the use of media queries, which are a way to apply CSS styles based on the characteristics of the device. Media queries allow designers to create different layouts for different screen sizes, so that the content can be rearranged and resized to fit the screen.</a:t>
            </a:r>
            <a:endParaRPr/>
          </a:p>
        </p:txBody>
      </p:sp>
      <p:pic>
        <p:nvPicPr>
          <p:cNvPr id="92" name="Google Shape;92;p18"/>
          <p:cNvPicPr preferRelativeResize="0"/>
          <p:nvPr/>
        </p:nvPicPr>
        <p:blipFill>
          <a:blip r:embed="rId3">
            <a:alphaModFix/>
          </a:blip>
          <a:stretch>
            <a:fillRect/>
          </a:stretch>
        </p:blipFill>
        <p:spPr>
          <a:xfrm>
            <a:off x="4848000" y="1"/>
            <a:ext cx="4296000" cy="215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CSS media queries</a:t>
            </a:r>
            <a:endParaRPr b="1"/>
          </a:p>
        </p:txBody>
      </p:sp>
      <p:sp>
        <p:nvSpPr>
          <p:cNvPr id="98" name="Google Shape;98;p19"/>
          <p:cNvSpPr txBox="1"/>
          <p:nvPr>
            <p:ph idx="1" type="body"/>
          </p:nvPr>
        </p:nvSpPr>
        <p:spPr>
          <a:xfrm>
            <a:off x="311700" y="1456375"/>
            <a:ext cx="3728700" cy="303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By using media queries, designers can create websites and applications that adapt to the size of the user's screen, ensuring that the content is always easy to read and navigate, regardless of the device being used.</a:t>
            </a:r>
            <a:endParaRPr/>
          </a:p>
        </p:txBody>
      </p:sp>
      <p:pic>
        <p:nvPicPr>
          <p:cNvPr id="99" name="Google Shape;99;p19"/>
          <p:cNvPicPr preferRelativeResize="0"/>
          <p:nvPr/>
        </p:nvPicPr>
        <p:blipFill>
          <a:blip r:embed="rId3">
            <a:alphaModFix/>
          </a:blip>
          <a:stretch>
            <a:fillRect/>
          </a:stretch>
        </p:blipFill>
        <p:spPr>
          <a:xfrm>
            <a:off x="4153350" y="540512"/>
            <a:ext cx="4758075" cy="2167101"/>
          </a:xfrm>
          <a:prstGeom prst="rect">
            <a:avLst/>
          </a:prstGeom>
          <a:noFill/>
          <a:ln>
            <a:noFill/>
          </a:ln>
        </p:spPr>
      </p:pic>
      <p:pic>
        <p:nvPicPr>
          <p:cNvPr id="100" name="Google Shape;100;p19"/>
          <p:cNvPicPr preferRelativeResize="0"/>
          <p:nvPr/>
        </p:nvPicPr>
        <p:blipFill>
          <a:blip r:embed="rId4">
            <a:alphaModFix/>
          </a:blip>
          <a:stretch>
            <a:fillRect/>
          </a:stretch>
        </p:blipFill>
        <p:spPr>
          <a:xfrm>
            <a:off x="4040388" y="2986375"/>
            <a:ext cx="4984000" cy="717900"/>
          </a:xfrm>
          <a:prstGeom prst="rect">
            <a:avLst/>
          </a:prstGeom>
          <a:noFill/>
          <a:ln>
            <a:noFill/>
          </a:ln>
        </p:spPr>
      </p:pic>
      <p:pic>
        <p:nvPicPr>
          <p:cNvPr id="101" name="Google Shape;101;p19"/>
          <p:cNvPicPr preferRelativeResize="0"/>
          <p:nvPr/>
        </p:nvPicPr>
        <p:blipFill>
          <a:blip r:embed="rId5">
            <a:alphaModFix/>
          </a:blip>
          <a:stretch>
            <a:fillRect/>
          </a:stretch>
        </p:blipFill>
        <p:spPr>
          <a:xfrm>
            <a:off x="3983675" y="3983050"/>
            <a:ext cx="5097425" cy="88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Fluid grids</a:t>
            </a:r>
            <a:endParaRPr b="1"/>
          </a:p>
        </p:txBody>
      </p:sp>
      <p:sp>
        <p:nvSpPr>
          <p:cNvPr id="107" name="Google Shape;107;p20"/>
          <p:cNvSpPr txBox="1"/>
          <p:nvPr>
            <p:ph idx="1" type="body"/>
          </p:nvPr>
        </p:nvSpPr>
        <p:spPr>
          <a:xfrm>
            <a:off x="311700" y="2328475"/>
            <a:ext cx="8520600" cy="259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Another important aspect of responsive design is the use of fluid grids, which are a way to create layouts that automatically adjust to the size of the screen. This is done by defining the layout in terms of relative units, such as percentages, rather than absolute units, such as pixels. </a:t>
            </a:r>
            <a:endParaRPr/>
          </a:p>
          <a:p>
            <a:pPr indent="0" lvl="0" marL="0" rtl="0" algn="l">
              <a:spcBef>
                <a:spcPts val="1200"/>
              </a:spcBef>
              <a:spcAft>
                <a:spcPts val="1200"/>
              </a:spcAft>
              <a:buNone/>
            </a:pPr>
            <a:r>
              <a:rPr lang="ru"/>
              <a:t>This allows the layout to automatically adjust to the size of the screen, so that the content can be rearranged and resized to fit the screen. Together, media queries and fluid grids allow designers to create websites and applications that adapt to the size of the user's screen, ensuring that the content is always easy to read and navigate, regardless of the device being used.</a:t>
            </a:r>
            <a:endParaRPr/>
          </a:p>
        </p:txBody>
      </p:sp>
      <p:pic>
        <p:nvPicPr>
          <p:cNvPr id="108" name="Google Shape;108;p20"/>
          <p:cNvPicPr preferRelativeResize="0"/>
          <p:nvPr/>
        </p:nvPicPr>
        <p:blipFill>
          <a:blip r:embed="rId3">
            <a:alphaModFix/>
          </a:blip>
          <a:stretch>
            <a:fillRect/>
          </a:stretch>
        </p:blipFill>
        <p:spPr>
          <a:xfrm>
            <a:off x="3934050" y="61975"/>
            <a:ext cx="4266326" cy="226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Media Queries to create Responsive Design</a:t>
            </a:r>
            <a:endParaRPr b="1"/>
          </a:p>
        </p:txBody>
      </p:sp>
      <p:pic>
        <p:nvPicPr>
          <p:cNvPr id="114" name="Google Shape;114;p21"/>
          <p:cNvPicPr preferRelativeResize="0"/>
          <p:nvPr/>
        </p:nvPicPr>
        <p:blipFill rotWithShape="1">
          <a:blip r:embed="rId3">
            <a:alphaModFix/>
          </a:blip>
          <a:srcRect b="0" l="3025" r="0" t="5820"/>
          <a:stretch/>
        </p:blipFill>
        <p:spPr>
          <a:xfrm>
            <a:off x="161125" y="1017713"/>
            <a:ext cx="4360024" cy="2813201"/>
          </a:xfrm>
          <a:prstGeom prst="rect">
            <a:avLst/>
          </a:prstGeom>
          <a:noFill/>
          <a:ln>
            <a:noFill/>
          </a:ln>
        </p:spPr>
      </p:pic>
      <p:pic>
        <p:nvPicPr>
          <p:cNvPr id="115" name="Google Shape;115;p21"/>
          <p:cNvPicPr preferRelativeResize="0"/>
          <p:nvPr/>
        </p:nvPicPr>
        <p:blipFill>
          <a:blip r:embed="rId4">
            <a:alphaModFix/>
          </a:blip>
          <a:stretch>
            <a:fillRect/>
          </a:stretch>
        </p:blipFill>
        <p:spPr>
          <a:xfrm>
            <a:off x="4896499" y="1017725"/>
            <a:ext cx="4167476" cy="2980183"/>
          </a:xfrm>
          <a:prstGeom prst="rect">
            <a:avLst/>
          </a:prstGeom>
          <a:noFill/>
          <a:ln>
            <a:noFill/>
          </a:ln>
        </p:spPr>
      </p:pic>
      <p:sp>
        <p:nvSpPr>
          <p:cNvPr id="116" name="Google Shape;116;p21"/>
          <p:cNvSpPr txBox="1"/>
          <p:nvPr/>
        </p:nvSpPr>
        <p:spPr>
          <a:xfrm>
            <a:off x="485475" y="3486950"/>
            <a:ext cx="392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Proxima Nova"/>
                <a:ea typeface="Proxima Nova"/>
                <a:cs typeface="Proxima Nova"/>
                <a:sym typeface="Proxima Nova"/>
              </a:rPr>
              <a:t>&lt;div class="wrapper"&gt;</a:t>
            </a:r>
            <a:endParaRPr>
              <a:latin typeface="Proxima Nova"/>
              <a:ea typeface="Proxima Nova"/>
              <a:cs typeface="Proxima Nova"/>
              <a:sym typeface="Proxima Nova"/>
            </a:endParaRPr>
          </a:p>
          <a:p>
            <a:pPr indent="0" lvl="0" marL="0" rtl="0" algn="l">
              <a:spcBef>
                <a:spcPts val="0"/>
              </a:spcBef>
              <a:spcAft>
                <a:spcPts val="0"/>
              </a:spcAft>
              <a:buNone/>
            </a:pPr>
            <a:r>
              <a:rPr lang="ru">
                <a:latin typeface="Proxima Nova"/>
                <a:ea typeface="Proxima Nova"/>
                <a:cs typeface="Proxima Nova"/>
                <a:sym typeface="Proxima Nova"/>
              </a:rPr>
              <a:t>  &lt;div&gt;Col 1&lt;/div&gt;</a:t>
            </a:r>
            <a:endParaRPr>
              <a:latin typeface="Proxima Nova"/>
              <a:ea typeface="Proxima Nova"/>
              <a:cs typeface="Proxima Nova"/>
              <a:sym typeface="Proxima Nova"/>
            </a:endParaRPr>
          </a:p>
          <a:p>
            <a:pPr indent="0" lvl="0" marL="0" rtl="0" algn="l">
              <a:spcBef>
                <a:spcPts val="0"/>
              </a:spcBef>
              <a:spcAft>
                <a:spcPts val="0"/>
              </a:spcAft>
              <a:buNone/>
            </a:pPr>
            <a:r>
              <a:rPr lang="ru">
                <a:latin typeface="Proxima Nova"/>
                <a:ea typeface="Proxima Nova"/>
                <a:cs typeface="Proxima Nova"/>
                <a:sym typeface="Proxima Nova"/>
              </a:rPr>
              <a:t>  &lt;div&gt;Col 2&lt;/div&gt;</a:t>
            </a:r>
            <a:endParaRPr>
              <a:latin typeface="Proxima Nova"/>
              <a:ea typeface="Proxima Nova"/>
              <a:cs typeface="Proxima Nova"/>
              <a:sym typeface="Proxima Nova"/>
            </a:endParaRPr>
          </a:p>
          <a:p>
            <a:pPr indent="0" lvl="0" marL="0" rtl="0" algn="l">
              <a:spcBef>
                <a:spcPts val="0"/>
              </a:spcBef>
              <a:spcAft>
                <a:spcPts val="0"/>
              </a:spcAft>
              <a:buNone/>
            </a:pPr>
            <a:r>
              <a:rPr lang="ru">
                <a:latin typeface="Proxima Nova"/>
                <a:ea typeface="Proxima Nova"/>
                <a:cs typeface="Proxima Nova"/>
                <a:sym typeface="Proxima Nova"/>
              </a:rPr>
              <a:t>  &lt;div&gt;Col 3&lt;/div&gt;</a:t>
            </a:r>
            <a:endParaRPr>
              <a:latin typeface="Proxima Nova"/>
              <a:ea typeface="Proxima Nova"/>
              <a:cs typeface="Proxima Nova"/>
              <a:sym typeface="Proxima Nova"/>
            </a:endParaRPr>
          </a:p>
          <a:p>
            <a:pPr indent="0" lvl="0" marL="0" rtl="0" algn="l">
              <a:spcBef>
                <a:spcPts val="0"/>
              </a:spcBef>
              <a:spcAft>
                <a:spcPts val="0"/>
              </a:spcAft>
              <a:buNone/>
            </a:pPr>
            <a:r>
              <a:rPr lang="ru">
                <a:latin typeface="Proxima Nova"/>
                <a:ea typeface="Proxima Nova"/>
                <a:cs typeface="Proxima Nova"/>
                <a:sym typeface="Proxima Nova"/>
              </a:rPr>
              <a:t>&lt;/div&gt;</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