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Lst>
  <p:sldSz cy="5143500" cx="9144000"/>
  <p:notesSz cx="6858000" cy="9144000"/>
  <p:embeddedFontLst>
    <p:embeddedFont>
      <p:font typeface="Proxima Nova"/>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ProximaNova-regular.fntdata"/><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ProximaNova-italic.fntdata"/><Relationship Id="rId12" Type="http://schemas.openxmlformats.org/officeDocument/2006/relationships/slide" Target="slides/slide7.xml"/><Relationship Id="rId34" Type="http://schemas.openxmlformats.org/officeDocument/2006/relationships/font" Target="fonts/ProximaNova-bold.fntdata"/><Relationship Id="rId15" Type="http://schemas.openxmlformats.org/officeDocument/2006/relationships/slide" Target="slides/slide10.xml"/><Relationship Id="rId14" Type="http://schemas.openxmlformats.org/officeDocument/2006/relationships/slide" Target="slides/slide9.xml"/><Relationship Id="rId36" Type="http://schemas.openxmlformats.org/officeDocument/2006/relationships/font" Target="fonts/ProximaNova-bold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0551609f24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0551609f24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0551609f24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0551609f24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0551609f24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0551609f24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fad22503ef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fad22503ef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0551609f24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0551609f24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0551609f2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0551609f2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0551609f24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0551609f24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0551609f24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0551609f24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0551609f24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20551609f24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0551609f24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20551609f24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1fad22503ef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1fad22503ef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highlight>
                <a:schemeClr val="lt1"/>
              </a:highlight>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0551609f24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20551609f24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20551609f24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20551609f24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1fad22503e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1fad22503e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1de2f7e61d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1de2f7e61d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1de2f7e61d4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1de2f7e61d4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1de2f7e61d4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1de2f7e61d4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1de2f7e61d4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1de2f7e61d4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1fad22503ef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1fad22503ef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fad22503e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fad22503e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1fad22503ef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1fad22503ef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1fad22503ef_0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1fad22503ef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1de2f7e61d4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1de2f7e61d4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fad6249a05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1fad6249a05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fad6249a05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1fad6249a05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0551609f24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0551609f24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ru"/>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1.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3.pn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6.png"/><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s://www.w3schools.com/html/html_attributes.asp" TargetMode="External"/><Relationship Id="rId4" Type="http://schemas.openxmlformats.org/officeDocument/2006/relationships/image" Target="../media/image10.png"/><Relationship Id="rId5" Type="http://schemas.openxmlformats.org/officeDocument/2006/relationships/image" Target="../media/image23.png"/><Relationship Id="rId6"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0.png"/><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7.png"/><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ru"/>
              <a:t>Web development basics</a:t>
            </a:r>
            <a:endParaRPr/>
          </a:p>
        </p:txBody>
      </p:sp>
      <p:sp>
        <p:nvSpPr>
          <p:cNvPr id="60" name="Google Shape;60;p13"/>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a:t>HTML</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ru"/>
              <a:t>HTML Semantic Elements</a:t>
            </a:r>
            <a:endParaRPr b="1"/>
          </a:p>
        </p:txBody>
      </p:sp>
      <p:sp>
        <p:nvSpPr>
          <p:cNvPr id="119" name="Google Shape;119;p22"/>
          <p:cNvSpPr txBox="1"/>
          <p:nvPr>
            <p:ph idx="1" type="body"/>
          </p:nvPr>
        </p:nvSpPr>
        <p:spPr>
          <a:xfrm>
            <a:off x="262050" y="1274300"/>
            <a:ext cx="8619900" cy="295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ru"/>
              <a:t>Header element: </a:t>
            </a:r>
            <a:endParaRPr b="1"/>
          </a:p>
          <a:p>
            <a:pPr indent="0" lvl="0" marL="0" rtl="0" algn="l">
              <a:spcBef>
                <a:spcPts val="1200"/>
              </a:spcBef>
              <a:spcAft>
                <a:spcPts val="0"/>
              </a:spcAft>
              <a:buNone/>
            </a:pPr>
            <a:r>
              <a:t/>
            </a:r>
            <a:endParaRPr b="1"/>
          </a:p>
          <a:p>
            <a:pPr indent="0" lvl="0" marL="0" rtl="0" algn="l">
              <a:spcBef>
                <a:spcPts val="1200"/>
              </a:spcBef>
              <a:spcAft>
                <a:spcPts val="0"/>
              </a:spcAft>
              <a:buNone/>
            </a:pPr>
            <a:r>
              <a:t/>
            </a:r>
            <a:endParaRPr b="1"/>
          </a:p>
          <a:p>
            <a:pPr indent="0" lvl="0" marL="0" rtl="0" algn="l">
              <a:spcBef>
                <a:spcPts val="1200"/>
              </a:spcBef>
              <a:spcAft>
                <a:spcPts val="0"/>
              </a:spcAft>
              <a:buNone/>
            </a:pPr>
            <a:r>
              <a:t/>
            </a:r>
            <a:endParaRPr b="1"/>
          </a:p>
          <a:p>
            <a:pPr indent="0" lvl="0" marL="0" rtl="0" algn="l">
              <a:spcBef>
                <a:spcPts val="1200"/>
              </a:spcBef>
              <a:spcAft>
                <a:spcPts val="1200"/>
              </a:spcAft>
              <a:buNone/>
            </a:pPr>
            <a:r>
              <a:rPr b="1" lang="ru"/>
              <a:t>Nav element:</a:t>
            </a:r>
            <a:endParaRPr b="1"/>
          </a:p>
        </p:txBody>
      </p:sp>
      <p:pic>
        <p:nvPicPr>
          <p:cNvPr id="120" name="Google Shape;120;p22"/>
          <p:cNvPicPr preferRelativeResize="0"/>
          <p:nvPr/>
        </p:nvPicPr>
        <p:blipFill>
          <a:blip r:embed="rId3">
            <a:alphaModFix/>
          </a:blip>
          <a:stretch>
            <a:fillRect/>
          </a:stretch>
        </p:blipFill>
        <p:spPr>
          <a:xfrm>
            <a:off x="5287425" y="208525"/>
            <a:ext cx="3881324" cy="2604972"/>
          </a:xfrm>
          <a:prstGeom prst="rect">
            <a:avLst/>
          </a:prstGeom>
          <a:noFill/>
          <a:ln>
            <a:noFill/>
          </a:ln>
        </p:spPr>
      </p:pic>
      <p:pic>
        <p:nvPicPr>
          <p:cNvPr id="121" name="Google Shape;121;p22"/>
          <p:cNvPicPr preferRelativeResize="0"/>
          <p:nvPr/>
        </p:nvPicPr>
        <p:blipFill>
          <a:blip r:embed="rId4">
            <a:alphaModFix/>
          </a:blip>
          <a:stretch>
            <a:fillRect/>
          </a:stretch>
        </p:blipFill>
        <p:spPr>
          <a:xfrm>
            <a:off x="5287425" y="2994235"/>
            <a:ext cx="3881325" cy="195104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ru"/>
              <a:t>HTML Semantic Elements 2</a:t>
            </a:r>
            <a:endParaRPr b="1"/>
          </a:p>
        </p:txBody>
      </p:sp>
      <p:sp>
        <p:nvSpPr>
          <p:cNvPr id="127" name="Google Shape;127;p23"/>
          <p:cNvSpPr txBox="1"/>
          <p:nvPr>
            <p:ph idx="1" type="body"/>
          </p:nvPr>
        </p:nvSpPr>
        <p:spPr>
          <a:xfrm>
            <a:off x="262050" y="1274300"/>
            <a:ext cx="8619900" cy="295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ru"/>
              <a:t>Main</a:t>
            </a:r>
            <a:r>
              <a:rPr b="1" lang="ru"/>
              <a:t> element: </a:t>
            </a:r>
            <a:endParaRPr b="1"/>
          </a:p>
          <a:p>
            <a:pPr indent="0" lvl="0" marL="0" rtl="0" algn="l">
              <a:spcBef>
                <a:spcPts val="1200"/>
              </a:spcBef>
              <a:spcAft>
                <a:spcPts val="0"/>
              </a:spcAft>
              <a:buNone/>
            </a:pPr>
            <a:r>
              <a:t/>
            </a:r>
            <a:endParaRPr b="1"/>
          </a:p>
          <a:p>
            <a:pPr indent="0" lvl="0" marL="0" rtl="0" algn="l">
              <a:spcBef>
                <a:spcPts val="1200"/>
              </a:spcBef>
              <a:spcAft>
                <a:spcPts val="0"/>
              </a:spcAft>
              <a:buNone/>
            </a:pPr>
            <a:r>
              <a:t/>
            </a:r>
            <a:endParaRPr b="1"/>
          </a:p>
          <a:p>
            <a:pPr indent="0" lvl="0" marL="0" rtl="0" algn="l">
              <a:spcBef>
                <a:spcPts val="1200"/>
              </a:spcBef>
              <a:spcAft>
                <a:spcPts val="0"/>
              </a:spcAft>
              <a:buNone/>
            </a:pPr>
            <a:r>
              <a:t/>
            </a:r>
            <a:endParaRPr b="1"/>
          </a:p>
          <a:p>
            <a:pPr indent="0" lvl="0" marL="0" rtl="0" algn="l">
              <a:spcBef>
                <a:spcPts val="1200"/>
              </a:spcBef>
              <a:spcAft>
                <a:spcPts val="1200"/>
              </a:spcAft>
              <a:buNone/>
            </a:pPr>
            <a:r>
              <a:rPr b="1" lang="ru"/>
              <a:t>Article element:</a:t>
            </a:r>
            <a:endParaRPr b="1"/>
          </a:p>
        </p:txBody>
      </p:sp>
      <p:pic>
        <p:nvPicPr>
          <p:cNvPr id="128" name="Google Shape;128;p23"/>
          <p:cNvPicPr preferRelativeResize="0"/>
          <p:nvPr/>
        </p:nvPicPr>
        <p:blipFill>
          <a:blip r:embed="rId3">
            <a:alphaModFix/>
          </a:blip>
          <a:stretch>
            <a:fillRect/>
          </a:stretch>
        </p:blipFill>
        <p:spPr>
          <a:xfrm>
            <a:off x="4629500" y="278025"/>
            <a:ext cx="4514500" cy="2038100"/>
          </a:xfrm>
          <a:prstGeom prst="rect">
            <a:avLst/>
          </a:prstGeom>
          <a:noFill/>
          <a:ln>
            <a:noFill/>
          </a:ln>
        </p:spPr>
      </p:pic>
      <p:pic>
        <p:nvPicPr>
          <p:cNvPr id="129" name="Google Shape;129;p23"/>
          <p:cNvPicPr preferRelativeResize="0"/>
          <p:nvPr/>
        </p:nvPicPr>
        <p:blipFill>
          <a:blip r:embed="rId4">
            <a:alphaModFix/>
          </a:blip>
          <a:stretch>
            <a:fillRect/>
          </a:stretch>
        </p:blipFill>
        <p:spPr>
          <a:xfrm>
            <a:off x="4629501" y="2642785"/>
            <a:ext cx="4514499" cy="228174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ru"/>
              <a:t>HTML Semantic Elements 3</a:t>
            </a:r>
            <a:endParaRPr b="1"/>
          </a:p>
        </p:txBody>
      </p:sp>
      <p:sp>
        <p:nvSpPr>
          <p:cNvPr id="135" name="Google Shape;135;p24"/>
          <p:cNvSpPr txBox="1"/>
          <p:nvPr>
            <p:ph idx="1" type="body"/>
          </p:nvPr>
        </p:nvSpPr>
        <p:spPr>
          <a:xfrm>
            <a:off x="262050" y="1274300"/>
            <a:ext cx="8619900" cy="295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ru"/>
              <a:t>Footer</a:t>
            </a:r>
            <a:r>
              <a:rPr b="1" lang="ru"/>
              <a:t> element: </a:t>
            </a:r>
            <a:endParaRPr b="1"/>
          </a:p>
          <a:p>
            <a:pPr indent="0" lvl="0" marL="0" rtl="0" algn="l">
              <a:spcBef>
                <a:spcPts val="1200"/>
              </a:spcBef>
              <a:spcAft>
                <a:spcPts val="0"/>
              </a:spcAft>
              <a:buNone/>
            </a:pPr>
            <a:r>
              <a:t/>
            </a:r>
            <a:endParaRPr b="1"/>
          </a:p>
          <a:p>
            <a:pPr indent="0" lvl="0" marL="0" rtl="0" algn="l">
              <a:spcBef>
                <a:spcPts val="1200"/>
              </a:spcBef>
              <a:spcAft>
                <a:spcPts val="0"/>
              </a:spcAft>
              <a:buNone/>
            </a:pPr>
            <a:r>
              <a:t/>
            </a:r>
            <a:endParaRPr b="1"/>
          </a:p>
          <a:p>
            <a:pPr indent="0" lvl="0" marL="0" rtl="0" algn="l">
              <a:spcBef>
                <a:spcPts val="1200"/>
              </a:spcBef>
              <a:spcAft>
                <a:spcPts val="1200"/>
              </a:spcAft>
              <a:buNone/>
            </a:pPr>
            <a:r>
              <a:t/>
            </a:r>
            <a:endParaRPr b="1"/>
          </a:p>
        </p:txBody>
      </p:sp>
      <p:pic>
        <p:nvPicPr>
          <p:cNvPr id="136" name="Google Shape;136;p24"/>
          <p:cNvPicPr preferRelativeResize="0"/>
          <p:nvPr/>
        </p:nvPicPr>
        <p:blipFill>
          <a:blip r:embed="rId3">
            <a:alphaModFix/>
          </a:blip>
          <a:stretch>
            <a:fillRect/>
          </a:stretch>
        </p:blipFill>
        <p:spPr>
          <a:xfrm>
            <a:off x="2629675" y="1395325"/>
            <a:ext cx="6013100" cy="33841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ru"/>
              <a:t>Rest tags</a:t>
            </a:r>
            <a:endParaRPr b="1"/>
          </a:p>
        </p:txBody>
      </p:sp>
      <p:sp>
        <p:nvSpPr>
          <p:cNvPr id="142" name="Google Shape;142;p25"/>
          <p:cNvSpPr txBox="1"/>
          <p:nvPr>
            <p:ph idx="1" type="body"/>
          </p:nvPr>
        </p:nvSpPr>
        <p:spPr>
          <a:xfrm>
            <a:off x="262050" y="2119950"/>
            <a:ext cx="8619900" cy="2108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ru"/>
              <a:t>https://www.w3schools.com/TAGS/default.asp</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ru"/>
              <a:t>Classwork - small html project</a:t>
            </a:r>
            <a:endParaRPr b="1"/>
          </a:p>
        </p:txBody>
      </p:sp>
      <p:sp>
        <p:nvSpPr>
          <p:cNvPr id="148" name="Google Shape;148;p26"/>
          <p:cNvSpPr txBox="1"/>
          <p:nvPr>
            <p:ph idx="1" type="body"/>
          </p:nvPr>
        </p:nvSpPr>
        <p:spPr>
          <a:xfrm>
            <a:off x="262050" y="1204775"/>
            <a:ext cx="8619900" cy="37998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0"/>
              </a:spcAft>
              <a:buNone/>
            </a:pPr>
            <a:r>
              <a:rPr lang="ru"/>
              <a:t>Task: Create a simple HTML page that displays your personal information using various HTML tags.</a:t>
            </a:r>
            <a:endParaRPr/>
          </a:p>
          <a:p>
            <a:pPr indent="0" lvl="0" marL="0" rtl="0" algn="l">
              <a:spcBef>
                <a:spcPts val="1200"/>
              </a:spcBef>
              <a:spcAft>
                <a:spcPts val="0"/>
              </a:spcAft>
              <a:buNone/>
            </a:pPr>
            <a:r>
              <a:rPr lang="ru"/>
              <a:t>Instructions:</a:t>
            </a:r>
            <a:endParaRPr/>
          </a:p>
          <a:p>
            <a:pPr indent="-325755" lvl="0" marL="457200" rtl="0" algn="l">
              <a:spcBef>
                <a:spcPts val="1200"/>
              </a:spcBef>
              <a:spcAft>
                <a:spcPts val="0"/>
              </a:spcAft>
              <a:buSzPct val="100000"/>
              <a:buAutoNum type="arabicParenR"/>
            </a:pPr>
            <a:r>
              <a:rPr lang="ru"/>
              <a:t>Create an HTML file using a text editor and save it with a .html extension. </a:t>
            </a:r>
            <a:endParaRPr/>
          </a:p>
          <a:p>
            <a:pPr indent="-325755" lvl="0" marL="457200" rtl="0" algn="l">
              <a:spcBef>
                <a:spcPts val="0"/>
              </a:spcBef>
              <a:spcAft>
                <a:spcPts val="0"/>
              </a:spcAft>
              <a:buSzPct val="100000"/>
              <a:buAutoNum type="arabicParenR"/>
            </a:pPr>
            <a:r>
              <a:rPr lang="ru"/>
              <a:t>Add the following elements to your HTML page: </a:t>
            </a:r>
            <a:endParaRPr/>
          </a:p>
          <a:p>
            <a:pPr indent="-323214" lvl="1" marL="914400" rtl="0" algn="l">
              <a:spcBef>
                <a:spcPts val="0"/>
              </a:spcBef>
              <a:spcAft>
                <a:spcPts val="0"/>
              </a:spcAft>
              <a:buSzPct val="100000"/>
              <a:buAutoNum type="alphaLcParenR"/>
            </a:pPr>
            <a:r>
              <a:rPr lang="ru" sz="1752"/>
              <a:t>A header element with your name as the text. </a:t>
            </a:r>
            <a:endParaRPr sz="1752"/>
          </a:p>
          <a:p>
            <a:pPr indent="-323214" lvl="1" marL="914400" rtl="0" algn="l">
              <a:spcBef>
                <a:spcPts val="0"/>
              </a:spcBef>
              <a:spcAft>
                <a:spcPts val="0"/>
              </a:spcAft>
              <a:buSzPct val="100000"/>
              <a:buAutoNum type="alphaLcParenR"/>
            </a:pPr>
            <a:r>
              <a:rPr lang="ru" sz="1752"/>
              <a:t>A paragraph element that contains your brief introduction and personal details, such as your location, education, and interests. </a:t>
            </a:r>
            <a:endParaRPr sz="1752"/>
          </a:p>
          <a:p>
            <a:pPr indent="-323214" lvl="1" marL="914400" rtl="0" algn="l">
              <a:spcBef>
                <a:spcPts val="0"/>
              </a:spcBef>
              <a:spcAft>
                <a:spcPts val="0"/>
              </a:spcAft>
              <a:buSzPct val="100000"/>
              <a:buAutoNum type="alphaLcParenR"/>
            </a:pPr>
            <a:r>
              <a:rPr lang="ru" sz="1752"/>
              <a:t>An unordered list element that lists your hobbies. </a:t>
            </a:r>
            <a:endParaRPr sz="1752"/>
          </a:p>
          <a:p>
            <a:pPr indent="-323214" lvl="1" marL="914400" rtl="0" algn="l">
              <a:spcBef>
                <a:spcPts val="0"/>
              </a:spcBef>
              <a:spcAft>
                <a:spcPts val="0"/>
              </a:spcAft>
              <a:buSzPct val="100000"/>
              <a:buAutoNum type="alphaLcParenR"/>
            </a:pPr>
            <a:r>
              <a:rPr lang="ru" sz="1752"/>
              <a:t>An image element that displays your profile picture. </a:t>
            </a:r>
            <a:endParaRPr sz="1752"/>
          </a:p>
          <a:p>
            <a:pPr indent="-323214" lvl="1" marL="914400" rtl="0" algn="l">
              <a:spcBef>
                <a:spcPts val="0"/>
              </a:spcBef>
              <a:spcAft>
                <a:spcPts val="0"/>
              </a:spcAft>
              <a:buSzPct val="100000"/>
              <a:buAutoNum type="alphaLcParenR"/>
            </a:pPr>
            <a:r>
              <a:rPr lang="ru" sz="1752"/>
              <a:t>A link element that leads to your social media profile (optional).</a:t>
            </a:r>
            <a:endParaRPr sz="1752"/>
          </a:p>
          <a:p>
            <a:pPr indent="0" lvl="0" marL="0" rtl="0" algn="l">
              <a:spcBef>
                <a:spcPts val="1200"/>
              </a:spcBef>
              <a:spcAft>
                <a:spcPts val="0"/>
              </a:spcAft>
              <a:buNone/>
            </a:pPr>
            <a:r>
              <a:rPr lang="ru"/>
              <a:t>3) Add a title to your HTML page and make sure that it accurately reflects the content of the page. </a:t>
            </a:r>
            <a:endParaRPr/>
          </a:p>
          <a:p>
            <a:pPr indent="0" lvl="0" marL="0" rtl="0" algn="l">
              <a:spcBef>
                <a:spcPts val="1200"/>
              </a:spcBef>
              <a:spcAft>
                <a:spcPts val="1200"/>
              </a:spcAft>
              <a:buNone/>
            </a:pPr>
            <a:r>
              <a:rPr lang="ru"/>
              <a:t>4) Preview the HTML page in a web browser to see the results.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ru"/>
              <a:t>HTML attributes</a:t>
            </a:r>
            <a:endParaRPr b="1"/>
          </a:p>
        </p:txBody>
      </p:sp>
      <p:sp>
        <p:nvSpPr>
          <p:cNvPr id="154" name="Google Shape;154;p27"/>
          <p:cNvSpPr txBox="1"/>
          <p:nvPr>
            <p:ph idx="1" type="body"/>
          </p:nvPr>
        </p:nvSpPr>
        <p:spPr>
          <a:xfrm>
            <a:off x="262050" y="1227950"/>
            <a:ext cx="8619900" cy="34869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ru"/>
              <a:t>Attributes</a:t>
            </a:r>
            <a:r>
              <a:rPr lang="ru"/>
              <a:t> are additional information that can be provided for HTML elements to modify their behavior or appearance. Attributes are added to an HTML element in the opening tag and are specified as a </a:t>
            </a:r>
            <a:r>
              <a:rPr b="1" lang="ru"/>
              <a:t>name-value pair</a:t>
            </a:r>
            <a:r>
              <a:rPr lang="ru"/>
              <a:t>, such as </a:t>
            </a:r>
            <a:r>
              <a:rPr b="1" lang="ru"/>
              <a:t>attribute="value"</a:t>
            </a:r>
            <a:r>
              <a:rPr lang="ru"/>
              <a:t>. Some common uses of attributes include:</a:t>
            </a:r>
            <a:endParaRPr/>
          </a:p>
          <a:p>
            <a:pPr indent="-342900" lvl="0" marL="457200" rtl="0" algn="l">
              <a:spcBef>
                <a:spcPts val="1200"/>
              </a:spcBef>
              <a:spcAft>
                <a:spcPts val="0"/>
              </a:spcAft>
              <a:buSzPts val="1800"/>
              <a:buAutoNum type="arabicParenR"/>
            </a:pPr>
            <a:r>
              <a:rPr lang="ru"/>
              <a:t>Specifying the </a:t>
            </a:r>
            <a:r>
              <a:rPr b="1" lang="ru"/>
              <a:t>source</a:t>
            </a:r>
            <a:r>
              <a:rPr lang="ru"/>
              <a:t> of an element's content:</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AutoNum type="arabicParenR"/>
            </a:pPr>
            <a:r>
              <a:rPr lang="ru"/>
              <a:t>Modifying the </a:t>
            </a:r>
            <a:r>
              <a:rPr b="1" lang="ru"/>
              <a:t>appearance</a:t>
            </a:r>
            <a:r>
              <a:rPr lang="ru"/>
              <a:t> of an element:</a:t>
            </a:r>
            <a:endParaRPr/>
          </a:p>
          <a:p>
            <a:pPr indent="0" lvl="0" marL="0" rtl="0" algn="l">
              <a:spcBef>
                <a:spcPts val="1200"/>
              </a:spcBef>
              <a:spcAft>
                <a:spcPts val="1200"/>
              </a:spcAft>
              <a:buNone/>
            </a:pPr>
            <a:r>
              <a:t/>
            </a:r>
            <a:endParaRPr/>
          </a:p>
        </p:txBody>
      </p:sp>
      <p:pic>
        <p:nvPicPr>
          <p:cNvPr id="155" name="Google Shape;155;p27"/>
          <p:cNvPicPr preferRelativeResize="0"/>
          <p:nvPr/>
        </p:nvPicPr>
        <p:blipFill>
          <a:blip r:embed="rId3">
            <a:alphaModFix/>
          </a:blip>
          <a:stretch>
            <a:fillRect/>
          </a:stretch>
        </p:blipFill>
        <p:spPr>
          <a:xfrm>
            <a:off x="1407300" y="2955800"/>
            <a:ext cx="6329403" cy="610450"/>
          </a:xfrm>
          <a:prstGeom prst="rect">
            <a:avLst/>
          </a:prstGeom>
          <a:noFill/>
          <a:ln>
            <a:noFill/>
          </a:ln>
        </p:spPr>
      </p:pic>
      <p:pic>
        <p:nvPicPr>
          <p:cNvPr id="156" name="Google Shape;156;p27"/>
          <p:cNvPicPr preferRelativeResize="0"/>
          <p:nvPr/>
        </p:nvPicPr>
        <p:blipFill>
          <a:blip r:embed="rId4">
            <a:alphaModFix/>
          </a:blip>
          <a:stretch>
            <a:fillRect/>
          </a:stretch>
        </p:blipFill>
        <p:spPr>
          <a:xfrm>
            <a:off x="1407300" y="4222181"/>
            <a:ext cx="6329399" cy="63154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ru"/>
              <a:t>HTML attributes 2</a:t>
            </a:r>
            <a:endParaRPr b="1"/>
          </a:p>
        </p:txBody>
      </p:sp>
      <p:sp>
        <p:nvSpPr>
          <p:cNvPr id="162" name="Google Shape;162;p28"/>
          <p:cNvSpPr txBox="1"/>
          <p:nvPr>
            <p:ph idx="1" type="body"/>
          </p:nvPr>
        </p:nvSpPr>
        <p:spPr>
          <a:xfrm>
            <a:off x="262050" y="1112100"/>
            <a:ext cx="8619900" cy="3846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a:t>3) Providing </a:t>
            </a:r>
            <a:r>
              <a:rPr b="1" lang="ru"/>
              <a:t>additional information</a:t>
            </a:r>
            <a:r>
              <a:rPr lang="ru"/>
              <a:t> about an element:</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ru"/>
              <a:t>4) Creating </a:t>
            </a:r>
            <a:r>
              <a:rPr b="1" lang="ru"/>
              <a:t>links</a:t>
            </a:r>
            <a:r>
              <a:rPr lang="ru"/>
              <a:t>:</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ru"/>
              <a:t>5) Specifying form </a:t>
            </a:r>
            <a:r>
              <a:rPr b="1" lang="ru"/>
              <a:t>controls</a:t>
            </a:r>
            <a:r>
              <a:rPr lang="ru"/>
              <a:t>:</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ru" u="sng">
                <a:solidFill>
                  <a:schemeClr val="hlink"/>
                </a:solidFill>
                <a:hlinkClick r:id="rId3"/>
              </a:rPr>
              <a:t>https://www.w3schools.com/html/html_attributes.asp</a:t>
            </a:r>
            <a:endParaRPr/>
          </a:p>
        </p:txBody>
      </p:sp>
      <p:pic>
        <p:nvPicPr>
          <p:cNvPr id="163" name="Google Shape;163;p28"/>
          <p:cNvPicPr preferRelativeResize="0"/>
          <p:nvPr/>
        </p:nvPicPr>
        <p:blipFill>
          <a:blip r:embed="rId4">
            <a:alphaModFix/>
          </a:blip>
          <a:stretch>
            <a:fillRect/>
          </a:stretch>
        </p:blipFill>
        <p:spPr>
          <a:xfrm>
            <a:off x="3429027" y="1539050"/>
            <a:ext cx="5714975" cy="621850"/>
          </a:xfrm>
          <a:prstGeom prst="rect">
            <a:avLst/>
          </a:prstGeom>
          <a:noFill/>
          <a:ln>
            <a:noFill/>
          </a:ln>
        </p:spPr>
      </p:pic>
      <p:pic>
        <p:nvPicPr>
          <p:cNvPr id="164" name="Google Shape;164;p28"/>
          <p:cNvPicPr preferRelativeResize="0"/>
          <p:nvPr/>
        </p:nvPicPr>
        <p:blipFill>
          <a:blip r:embed="rId5">
            <a:alphaModFix/>
          </a:blip>
          <a:stretch>
            <a:fillRect/>
          </a:stretch>
        </p:blipFill>
        <p:spPr>
          <a:xfrm>
            <a:off x="3337014" y="2423075"/>
            <a:ext cx="5806986" cy="572700"/>
          </a:xfrm>
          <a:prstGeom prst="rect">
            <a:avLst/>
          </a:prstGeom>
          <a:noFill/>
          <a:ln>
            <a:noFill/>
          </a:ln>
        </p:spPr>
      </p:pic>
      <p:pic>
        <p:nvPicPr>
          <p:cNvPr id="165" name="Google Shape;165;p28"/>
          <p:cNvPicPr preferRelativeResize="0"/>
          <p:nvPr/>
        </p:nvPicPr>
        <p:blipFill>
          <a:blip r:embed="rId6">
            <a:alphaModFix/>
          </a:blip>
          <a:stretch>
            <a:fillRect/>
          </a:stretch>
        </p:blipFill>
        <p:spPr>
          <a:xfrm>
            <a:off x="202725" y="3509500"/>
            <a:ext cx="8738550" cy="6816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ru"/>
              <a:t>HTML forms</a:t>
            </a:r>
            <a:endParaRPr b="1"/>
          </a:p>
        </p:txBody>
      </p:sp>
      <p:sp>
        <p:nvSpPr>
          <p:cNvPr id="171" name="Google Shape;171;p29"/>
          <p:cNvSpPr txBox="1"/>
          <p:nvPr>
            <p:ph idx="1" type="body"/>
          </p:nvPr>
        </p:nvSpPr>
        <p:spPr>
          <a:xfrm>
            <a:off x="262050" y="1204775"/>
            <a:ext cx="8619900" cy="369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ru"/>
              <a:t>Forms</a:t>
            </a:r>
            <a:r>
              <a:rPr lang="ru"/>
              <a:t> are an essential part of many websites and web applications, allowing users to </a:t>
            </a:r>
            <a:r>
              <a:rPr b="1" lang="ru"/>
              <a:t>input data</a:t>
            </a:r>
            <a:r>
              <a:rPr lang="ru"/>
              <a:t> and </a:t>
            </a:r>
            <a:r>
              <a:rPr b="1" lang="ru"/>
              <a:t>interact with the site</a:t>
            </a:r>
            <a:r>
              <a:rPr lang="ru"/>
              <a:t>. To create a form in HTML, you can use several elements, including &lt;</a:t>
            </a:r>
            <a:r>
              <a:rPr b="1" lang="ru"/>
              <a:t>form</a:t>
            </a:r>
            <a:r>
              <a:rPr lang="ru"/>
              <a:t>&gt;, &lt;</a:t>
            </a:r>
            <a:r>
              <a:rPr b="1" lang="ru"/>
              <a:t>input</a:t>
            </a:r>
            <a:r>
              <a:rPr lang="ru"/>
              <a:t>&gt;, &lt;</a:t>
            </a:r>
            <a:r>
              <a:rPr b="1" lang="ru"/>
              <a:t>select</a:t>
            </a:r>
            <a:r>
              <a:rPr lang="ru"/>
              <a:t>&gt;, and &lt;</a:t>
            </a:r>
            <a:r>
              <a:rPr b="1" lang="ru"/>
              <a:t>textarea</a:t>
            </a:r>
            <a:r>
              <a:rPr lang="ru"/>
              <a:t>&gt;. Here is how you </a:t>
            </a:r>
            <a:r>
              <a:rPr lang="ru"/>
              <a:t>create</a:t>
            </a:r>
            <a:r>
              <a:rPr lang="ru"/>
              <a:t> sample form:</a:t>
            </a:r>
            <a:endParaRPr/>
          </a:p>
          <a:p>
            <a:pPr indent="-342900" lvl="0" marL="457200" rtl="0" algn="l">
              <a:spcBef>
                <a:spcPts val="1200"/>
              </a:spcBef>
              <a:spcAft>
                <a:spcPts val="0"/>
              </a:spcAft>
              <a:buSzPts val="1800"/>
              <a:buAutoNum type="arabicParenR"/>
            </a:pPr>
            <a:r>
              <a:rPr lang="ru"/>
              <a:t>Use the &lt;</a:t>
            </a:r>
            <a:r>
              <a:rPr b="1" lang="ru"/>
              <a:t>form</a:t>
            </a:r>
            <a:r>
              <a:rPr lang="ru"/>
              <a:t>&gt; element to define the form. Add an </a:t>
            </a:r>
            <a:r>
              <a:rPr b="1" lang="ru"/>
              <a:t>action</a:t>
            </a:r>
            <a:r>
              <a:rPr lang="ru"/>
              <a:t> attribute to specify the </a:t>
            </a:r>
            <a:r>
              <a:rPr b="1" lang="ru"/>
              <a:t>URL</a:t>
            </a:r>
            <a:r>
              <a:rPr lang="ru"/>
              <a:t> where the form data will be sent and a </a:t>
            </a:r>
            <a:r>
              <a:rPr b="1" lang="ru"/>
              <a:t>method</a:t>
            </a:r>
            <a:r>
              <a:rPr lang="ru"/>
              <a:t> attribute to specify how the form data will be sent (usually "</a:t>
            </a:r>
            <a:r>
              <a:rPr b="1" lang="ru"/>
              <a:t>POST</a:t>
            </a:r>
            <a:r>
              <a:rPr lang="ru"/>
              <a:t>" or "</a:t>
            </a:r>
            <a:r>
              <a:rPr b="1" lang="ru"/>
              <a:t>GET</a:t>
            </a:r>
            <a:r>
              <a:rPr lang="ru"/>
              <a:t>").</a:t>
            </a:r>
            <a:endParaRPr/>
          </a:p>
        </p:txBody>
      </p:sp>
      <p:pic>
        <p:nvPicPr>
          <p:cNvPr id="172" name="Google Shape;172;p29"/>
          <p:cNvPicPr preferRelativeResize="0"/>
          <p:nvPr/>
        </p:nvPicPr>
        <p:blipFill>
          <a:blip r:embed="rId3">
            <a:alphaModFix/>
          </a:blip>
          <a:stretch>
            <a:fillRect/>
          </a:stretch>
        </p:blipFill>
        <p:spPr>
          <a:xfrm>
            <a:off x="1304925" y="3699050"/>
            <a:ext cx="6534150" cy="11049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ru"/>
              <a:t>HTML forms 2</a:t>
            </a:r>
            <a:endParaRPr b="1"/>
          </a:p>
        </p:txBody>
      </p:sp>
      <p:sp>
        <p:nvSpPr>
          <p:cNvPr id="178" name="Google Shape;178;p30"/>
          <p:cNvSpPr txBox="1"/>
          <p:nvPr>
            <p:ph idx="1" type="body"/>
          </p:nvPr>
        </p:nvSpPr>
        <p:spPr>
          <a:xfrm>
            <a:off x="262050" y="1204775"/>
            <a:ext cx="4533900" cy="369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a:t>2) Use the &lt;</a:t>
            </a:r>
            <a:r>
              <a:rPr b="1" lang="ru"/>
              <a:t>input</a:t>
            </a:r>
            <a:r>
              <a:rPr lang="ru"/>
              <a:t>&gt; element to create form fields, such as </a:t>
            </a:r>
            <a:r>
              <a:rPr b="1" lang="ru"/>
              <a:t>text fields</a:t>
            </a:r>
            <a:r>
              <a:rPr lang="ru"/>
              <a:t>, </a:t>
            </a:r>
            <a:r>
              <a:rPr b="1" lang="ru"/>
              <a:t>checkboxes</a:t>
            </a:r>
            <a:r>
              <a:rPr lang="ru"/>
              <a:t>, and </a:t>
            </a:r>
            <a:r>
              <a:rPr b="1" lang="ru"/>
              <a:t>radio</a:t>
            </a:r>
            <a:r>
              <a:rPr lang="ru"/>
              <a:t> </a:t>
            </a:r>
            <a:r>
              <a:rPr b="1" lang="ru"/>
              <a:t>buttons</a:t>
            </a:r>
            <a:r>
              <a:rPr lang="ru"/>
              <a:t>. Add a </a:t>
            </a:r>
            <a:r>
              <a:rPr b="1" lang="ru"/>
              <a:t>type</a:t>
            </a:r>
            <a:r>
              <a:rPr lang="ru"/>
              <a:t> attribute to specify the type of input field, and a </a:t>
            </a:r>
            <a:r>
              <a:rPr b="1" lang="ru"/>
              <a:t>name</a:t>
            </a:r>
            <a:r>
              <a:rPr lang="ru"/>
              <a:t> attribute to identify the field.</a:t>
            </a:r>
            <a:endParaRPr/>
          </a:p>
          <a:p>
            <a:pPr indent="0" lvl="0" marL="0" rtl="0" algn="l">
              <a:spcBef>
                <a:spcPts val="1200"/>
              </a:spcBef>
              <a:spcAft>
                <a:spcPts val="1200"/>
              </a:spcAft>
              <a:buNone/>
            </a:pPr>
            <a:r>
              <a:rPr lang="ru"/>
              <a:t>3) Use the &lt;</a:t>
            </a:r>
            <a:r>
              <a:rPr b="1" lang="ru"/>
              <a:t>select</a:t>
            </a:r>
            <a:r>
              <a:rPr lang="ru"/>
              <a:t>&gt; element to create a </a:t>
            </a:r>
            <a:r>
              <a:rPr b="1" lang="ru"/>
              <a:t>drop-down</a:t>
            </a:r>
            <a:r>
              <a:rPr lang="ru"/>
              <a:t> </a:t>
            </a:r>
            <a:r>
              <a:rPr b="1" lang="ru"/>
              <a:t>list</a:t>
            </a:r>
            <a:r>
              <a:rPr lang="ru"/>
              <a:t>. Add </a:t>
            </a:r>
            <a:r>
              <a:rPr b="1" lang="ru"/>
              <a:t>options</a:t>
            </a:r>
            <a:r>
              <a:rPr lang="ru"/>
              <a:t> using &lt;</a:t>
            </a:r>
            <a:r>
              <a:rPr b="1" lang="ru"/>
              <a:t>option</a:t>
            </a:r>
            <a:r>
              <a:rPr lang="ru"/>
              <a:t>&gt; elements, and use the </a:t>
            </a:r>
            <a:r>
              <a:rPr b="1" lang="ru"/>
              <a:t>value</a:t>
            </a:r>
            <a:r>
              <a:rPr lang="ru"/>
              <a:t> attribute to specify the value that will be sent with the form.</a:t>
            </a:r>
            <a:endParaRPr/>
          </a:p>
        </p:txBody>
      </p:sp>
      <p:pic>
        <p:nvPicPr>
          <p:cNvPr id="179" name="Google Shape;179;p30"/>
          <p:cNvPicPr preferRelativeResize="0"/>
          <p:nvPr/>
        </p:nvPicPr>
        <p:blipFill>
          <a:blip r:embed="rId3">
            <a:alphaModFix/>
          </a:blip>
          <a:stretch>
            <a:fillRect/>
          </a:stretch>
        </p:blipFill>
        <p:spPr>
          <a:xfrm>
            <a:off x="4858650" y="1112100"/>
            <a:ext cx="4285350" cy="1575500"/>
          </a:xfrm>
          <a:prstGeom prst="rect">
            <a:avLst/>
          </a:prstGeom>
          <a:noFill/>
          <a:ln>
            <a:noFill/>
          </a:ln>
        </p:spPr>
      </p:pic>
      <p:pic>
        <p:nvPicPr>
          <p:cNvPr id="180" name="Google Shape;180;p30"/>
          <p:cNvPicPr preferRelativeResize="0"/>
          <p:nvPr/>
        </p:nvPicPr>
        <p:blipFill>
          <a:blip r:embed="rId4">
            <a:alphaModFix/>
          </a:blip>
          <a:stretch>
            <a:fillRect/>
          </a:stretch>
        </p:blipFill>
        <p:spPr>
          <a:xfrm>
            <a:off x="4858650" y="2982432"/>
            <a:ext cx="4285351" cy="1917742"/>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ru"/>
              <a:t>HTML forms 3</a:t>
            </a:r>
            <a:endParaRPr b="1"/>
          </a:p>
        </p:txBody>
      </p:sp>
      <p:sp>
        <p:nvSpPr>
          <p:cNvPr id="186" name="Google Shape;186;p31"/>
          <p:cNvSpPr txBox="1"/>
          <p:nvPr>
            <p:ph idx="1" type="body"/>
          </p:nvPr>
        </p:nvSpPr>
        <p:spPr>
          <a:xfrm>
            <a:off x="262050" y="1204775"/>
            <a:ext cx="4533900" cy="369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a:t>4) Use the &lt;</a:t>
            </a:r>
            <a:r>
              <a:rPr b="1" lang="ru"/>
              <a:t>textarea</a:t>
            </a:r>
            <a:r>
              <a:rPr lang="ru"/>
              <a:t>&gt; element to create a </a:t>
            </a:r>
            <a:r>
              <a:rPr b="1" lang="ru"/>
              <a:t>text area</a:t>
            </a:r>
            <a:r>
              <a:rPr lang="ru"/>
              <a:t> for users to enter a </a:t>
            </a:r>
            <a:r>
              <a:rPr b="1" lang="ru"/>
              <a:t>larger amount of text</a:t>
            </a:r>
            <a:r>
              <a:rPr lang="ru"/>
              <a:t>. Add a </a:t>
            </a:r>
            <a:r>
              <a:rPr b="1" lang="ru"/>
              <a:t>name</a:t>
            </a:r>
            <a:r>
              <a:rPr lang="ru"/>
              <a:t> attribute to identify the field.</a:t>
            </a:r>
            <a:endParaRPr/>
          </a:p>
          <a:p>
            <a:pPr indent="0" lvl="0" marL="0" rtl="0" algn="l">
              <a:spcBef>
                <a:spcPts val="1200"/>
              </a:spcBef>
              <a:spcAft>
                <a:spcPts val="1200"/>
              </a:spcAft>
              <a:buNone/>
            </a:pPr>
            <a:r>
              <a:rPr lang="ru"/>
              <a:t>5) Add a </a:t>
            </a:r>
            <a:r>
              <a:rPr b="1" lang="ru"/>
              <a:t>submit</a:t>
            </a:r>
            <a:r>
              <a:rPr lang="ru"/>
              <a:t> button to the form using an &lt;</a:t>
            </a:r>
            <a:r>
              <a:rPr b="1" lang="ru"/>
              <a:t>input</a:t>
            </a:r>
            <a:r>
              <a:rPr lang="ru"/>
              <a:t>&gt; element with a </a:t>
            </a:r>
            <a:r>
              <a:rPr b="1" lang="ru"/>
              <a:t>type</a:t>
            </a:r>
            <a:r>
              <a:rPr lang="ru"/>
              <a:t> attribute of "</a:t>
            </a:r>
            <a:r>
              <a:rPr b="1" lang="ru"/>
              <a:t>submit</a:t>
            </a:r>
            <a:r>
              <a:rPr lang="ru"/>
              <a:t>".</a:t>
            </a:r>
            <a:endParaRPr/>
          </a:p>
        </p:txBody>
      </p:sp>
      <p:pic>
        <p:nvPicPr>
          <p:cNvPr id="187" name="Google Shape;187;p31"/>
          <p:cNvPicPr preferRelativeResize="0"/>
          <p:nvPr/>
        </p:nvPicPr>
        <p:blipFill>
          <a:blip r:embed="rId3">
            <a:alphaModFix/>
          </a:blip>
          <a:stretch>
            <a:fillRect/>
          </a:stretch>
        </p:blipFill>
        <p:spPr>
          <a:xfrm>
            <a:off x="5085575" y="764550"/>
            <a:ext cx="4058425" cy="952833"/>
          </a:xfrm>
          <a:prstGeom prst="rect">
            <a:avLst/>
          </a:prstGeom>
          <a:noFill/>
          <a:ln>
            <a:noFill/>
          </a:ln>
        </p:spPr>
      </p:pic>
      <p:pic>
        <p:nvPicPr>
          <p:cNvPr id="188" name="Google Shape;188;p31"/>
          <p:cNvPicPr preferRelativeResize="0"/>
          <p:nvPr/>
        </p:nvPicPr>
        <p:blipFill>
          <a:blip r:embed="rId4">
            <a:alphaModFix/>
          </a:blip>
          <a:stretch>
            <a:fillRect/>
          </a:stretch>
        </p:blipFill>
        <p:spPr>
          <a:xfrm>
            <a:off x="5085573" y="1976925"/>
            <a:ext cx="4058426" cy="29910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ru"/>
              <a:t>HTML Page rendering</a:t>
            </a:r>
            <a:endParaRPr b="1"/>
          </a:p>
        </p:txBody>
      </p:sp>
      <p:sp>
        <p:nvSpPr>
          <p:cNvPr id="66" name="Google Shape;66;p14"/>
          <p:cNvSpPr txBox="1"/>
          <p:nvPr>
            <p:ph idx="1" type="body"/>
          </p:nvPr>
        </p:nvSpPr>
        <p:spPr>
          <a:xfrm>
            <a:off x="311700" y="1152475"/>
            <a:ext cx="5515200" cy="37710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AutoNum type="arabicParenR"/>
            </a:pPr>
            <a:r>
              <a:rPr lang="ru"/>
              <a:t>The user enters a URL into their web browser, which sends a request to the server for the corresponding HTML page.</a:t>
            </a:r>
            <a:endParaRPr/>
          </a:p>
          <a:p>
            <a:pPr indent="-342900" lvl="0" marL="457200" rtl="0" algn="l">
              <a:spcBef>
                <a:spcPts val="0"/>
              </a:spcBef>
              <a:spcAft>
                <a:spcPts val="0"/>
              </a:spcAft>
              <a:buSzPts val="1800"/>
              <a:buAutoNum type="arabicParenR"/>
            </a:pPr>
            <a:r>
              <a:rPr lang="ru"/>
              <a:t>The server retrieves the HTML file and sends it back to the browser.</a:t>
            </a:r>
            <a:endParaRPr/>
          </a:p>
          <a:p>
            <a:pPr indent="-342900" lvl="0" marL="457200" rtl="0" algn="l">
              <a:spcBef>
                <a:spcPts val="0"/>
              </a:spcBef>
              <a:spcAft>
                <a:spcPts val="0"/>
              </a:spcAft>
              <a:buSzPts val="1800"/>
              <a:buAutoNum type="arabicParenR"/>
            </a:pPr>
            <a:r>
              <a:rPr lang="ru"/>
              <a:t>The browser begins parsing the HTML document, which is a process of converting the text into a structured format that the browser can understand.</a:t>
            </a:r>
            <a:endParaRPr/>
          </a:p>
          <a:p>
            <a:pPr indent="-342900" lvl="0" marL="457200" rtl="0" algn="l">
              <a:spcBef>
                <a:spcPts val="0"/>
              </a:spcBef>
              <a:spcAft>
                <a:spcPts val="0"/>
              </a:spcAft>
              <a:buSzPts val="1800"/>
              <a:buAutoNum type="arabicParenR"/>
            </a:pPr>
            <a:r>
              <a:rPr lang="ru"/>
              <a:t>As the browser parses the HTML, it also starts fetching any additional resources specified in the document, such as images and stylesheets.</a:t>
            </a:r>
            <a:endParaRPr/>
          </a:p>
        </p:txBody>
      </p:sp>
      <p:pic>
        <p:nvPicPr>
          <p:cNvPr id="67" name="Google Shape;67;p14"/>
          <p:cNvPicPr preferRelativeResize="0"/>
          <p:nvPr/>
        </p:nvPicPr>
        <p:blipFill>
          <a:blip r:embed="rId3">
            <a:alphaModFix/>
          </a:blip>
          <a:stretch>
            <a:fillRect/>
          </a:stretch>
        </p:blipFill>
        <p:spPr>
          <a:xfrm>
            <a:off x="5247250" y="1602758"/>
            <a:ext cx="3896750" cy="17989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ru"/>
              <a:t>Classwork about HTML attributes &amp; forms</a:t>
            </a:r>
            <a:endParaRPr b="1"/>
          </a:p>
        </p:txBody>
      </p:sp>
      <p:sp>
        <p:nvSpPr>
          <p:cNvPr id="194" name="Google Shape;194;p32"/>
          <p:cNvSpPr txBox="1"/>
          <p:nvPr>
            <p:ph idx="1" type="body"/>
          </p:nvPr>
        </p:nvSpPr>
        <p:spPr>
          <a:xfrm>
            <a:off x="262050" y="1170025"/>
            <a:ext cx="8619900" cy="3718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ru"/>
              <a:t>Instructions:</a:t>
            </a:r>
            <a:endParaRPr b="1"/>
          </a:p>
          <a:p>
            <a:pPr indent="-342900" lvl="0" marL="457200" rtl="0" algn="l">
              <a:spcBef>
                <a:spcPts val="1200"/>
              </a:spcBef>
              <a:spcAft>
                <a:spcPts val="0"/>
              </a:spcAft>
              <a:buSzPts val="1800"/>
              <a:buAutoNum type="arabicParenR"/>
            </a:pPr>
            <a:r>
              <a:rPr lang="ru"/>
              <a:t>Open a text editor and create a new HTML file. </a:t>
            </a:r>
            <a:endParaRPr/>
          </a:p>
          <a:p>
            <a:pPr indent="-342900" lvl="0" marL="457200" rtl="0" algn="l">
              <a:spcBef>
                <a:spcPts val="0"/>
              </a:spcBef>
              <a:spcAft>
                <a:spcPts val="0"/>
              </a:spcAft>
              <a:buSzPts val="1800"/>
              <a:buAutoNum type="arabicParenR"/>
            </a:pPr>
            <a:r>
              <a:rPr lang="ru"/>
              <a:t>Start with a basic HTML structure</a:t>
            </a:r>
            <a:endParaRPr/>
          </a:p>
          <a:p>
            <a:pPr indent="-342900" lvl="0" marL="457200" rtl="0" algn="l">
              <a:spcBef>
                <a:spcPts val="0"/>
              </a:spcBef>
              <a:spcAft>
                <a:spcPts val="0"/>
              </a:spcAft>
              <a:buSzPts val="1800"/>
              <a:buAutoNum type="arabicParenR"/>
            </a:pPr>
            <a:r>
              <a:rPr lang="ru"/>
              <a:t>Add a form to the body using the &lt;form&gt; element</a:t>
            </a:r>
            <a:endParaRPr/>
          </a:p>
          <a:p>
            <a:pPr indent="-342900" lvl="0" marL="457200" rtl="0" algn="l">
              <a:spcBef>
                <a:spcPts val="0"/>
              </a:spcBef>
              <a:spcAft>
                <a:spcPts val="0"/>
              </a:spcAft>
              <a:buSzPts val="1800"/>
              <a:buAutoNum type="arabicParenR"/>
            </a:pPr>
            <a:r>
              <a:rPr lang="ru"/>
              <a:t>Inside the form, add a text input field using the &lt;input&gt; element</a:t>
            </a:r>
            <a:endParaRPr/>
          </a:p>
          <a:p>
            <a:pPr indent="-342900" lvl="0" marL="457200" rtl="0" algn="l">
              <a:spcBef>
                <a:spcPts val="0"/>
              </a:spcBef>
              <a:spcAft>
                <a:spcPts val="0"/>
              </a:spcAft>
              <a:buSzPts val="1800"/>
              <a:buAutoNum type="arabicParenR"/>
            </a:pPr>
            <a:r>
              <a:rPr lang="ru"/>
              <a:t>Add a name attribute to the input field to identify it</a:t>
            </a:r>
            <a:endParaRPr/>
          </a:p>
          <a:p>
            <a:pPr indent="-342900" lvl="0" marL="457200" rtl="0" algn="l">
              <a:spcBef>
                <a:spcPts val="0"/>
              </a:spcBef>
              <a:spcAft>
                <a:spcPts val="0"/>
              </a:spcAft>
              <a:buSzPts val="1800"/>
              <a:buAutoNum type="arabicParenR"/>
            </a:pPr>
            <a:r>
              <a:rPr lang="ru"/>
              <a:t>Add a label for the input field using the &lt;label&gt; element</a:t>
            </a:r>
            <a:endParaRPr/>
          </a:p>
          <a:p>
            <a:pPr indent="-342900" lvl="0" marL="457200" rtl="0" algn="l">
              <a:spcBef>
                <a:spcPts val="0"/>
              </a:spcBef>
              <a:spcAft>
                <a:spcPts val="0"/>
              </a:spcAft>
              <a:buSzPts val="1800"/>
              <a:buAutoNum type="arabicParenR"/>
            </a:pPr>
            <a:r>
              <a:rPr lang="ru"/>
              <a:t>Add a password input field with a label</a:t>
            </a:r>
            <a:endParaRPr/>
          </a:p>
          <a:p>
            <a:pPr indent="-342900" lvl="0" marL="457200" rtl="0" algn="l">
              <a:spcBef>
                <a:spcPts val="0"/>
              </a:spcBef>
              <a:spcAft>
                <a:spcPts val="0"/>
              </a:spcAft>
              <a:buSzPts val="1800"/>
              <a:buAutoNum type="arabicParenR"/>
            </a:pPr>
            <a:r>
              <a:rPr lang="ru"/>
              <a:t>Add a submit button using the &lt;input&gt; element</a:t>
            </a:r>
            <a:endParaRPr/>
          </a:p>
          <a:p>
            <a:pPr indent="-342900" lvl="0" marL="457200" rtl="0" algn="l">
              <a:spcBef>
                <a:spcPts val="0"/>
              </a:spcBef>
              <a:spcAft>
                <a:spcPts val="0"/>
              </a:spcAft>
              <a:buSzPts val="1800"/>
              <a:buAutoNum type="arabicParenR"/>
            </a:pPr>
            <a:r>
              <a:rPr lang="ru"/>
              <a:t>Save the file and open it in a web browser to see your first HTML form.</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ru"/>
              <a:t>Classwork about HTML attributes &amp; forms - solution</a:t>
            </a:r>
            <a:endParaRPr b="1"/>
          </a:p>
        </p:txBody>
      </p:sp>
      <p:pic>
        <p:nvPicPr>
          <p:cNvPr id="200" name="Google Shape;200;p33"/>
          <p:cNvPicPr preferRelativeResize="0"/>
          <p:nvPr/>
        </p:nvPicPr>
        <p:blipFill>
          <a:blip r:embed="rId3">
            <a:alphaModFix/>
          </a:blip>
          <a:stretch>
            <a:fillRect/>
          </a:stretch>
        </p:blipFill>
        <p:spPr>
          <a:xfrm>
            <a:off x="1110650" y="1123775"/>
            <a:ext cx="6922707" cy="38209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ru"/>
              <a:t>Can I use?</a:t>
            </a:r>
            <a:endParaRPr b="1"/>
          </a:p>
        </p:txBody>
      </p:sp>
      <p:pic>
        <p:nvPicPr>
          <p:cNvPr id="206" name="Google Shape;206;p34"/>
          <p:cNvPicPr preferRelativeResize="0"/>
          <p:nvPr/>
        </p:nvPicPr>
        <p:blipFill rotWithShape="1">
          <a:blip r:embed="rId3">
            <a:alphaModFix/>
          </a:blip>
          <a:srcRect b="0" l="0" r="0" t="0"/>
          <a:stretch/>
        </p:blipFill>
        <p:spPr>
          <a:xfrm>
            <a:off x="594138" y="1705973"/>
            <a:ext cx="7955725" cy="173156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ru"/>
              <a:t>Quiz</a:t>
            </a:r>
            <a:endParaRPr b="1"/>
          </a:p>
        </p:txBody>
      </p:sp>
      <p:sp>
        <p:nvSpPr>
          <p:cNvPr id="212" name="Google Shape;212;p35"/>
          <p:cNvSpPr txBox="1"/>
          <p:nvPr>
            <p:ph idx="1" type="body"/>
          </p:nvPr>
        </p:nvSpPr>
        <p:spPr>
          <a:xfrm>
            <a:off x="262050" y="1170025"/>
            <a:ext cx="4309800" cy="37185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b="1" lang="ru"/>
              <a:t>Which tag is used to define a paragraph in HTML? </a:t>
            </a:r>
            <a:endParaRPr b="1"/>
          </a:p>
          <a:p>
            <a:pPr indent="0" lvl="0" marL="0" rtl="0" algn="l">
              <a:spcBef>
                <a:spcPts val="1200"/>
              </a:spcBef>
              <a:spcAft>
                <a:spcPts val="0"/>
              </a:spcAft>
              <a:buNone/>
            </a:pPr>
            <a:r>
              <a:rPr lang="ru"/>
              <a:t>a. &lt;p&gt; </a:t>
            </a:r>
            <a:endParaRPr/>
          </a:p>
          <a:p>
            <a:pPr indent="0" lvl="0" marL="0" rtl="0" algn="l">
              <a:spcBef>
                <a:spcPts val="1200"/>
              </a:spcBef>
              <a:spcAft>
                <a:spcPts val="0"/>
              </a:spcAft>
              <a:buNone/>
            </a:pPr>
            <a:r>
              <a:rPr lang="ru"/>
              <a:t>b. &lt;br&gt; </a:t>
            </a:r>
            <a:endParaRPr/>
          </a:p>
          <a:p>
            <a:pPr indent="0" lvl="0" marL="0" rtl="0" algn="l">
              <a:spcBef>
                <a:spcPts val="1200"/>
              </a:spcBef>
              <a:spcAft>
                <a:spcPts val="0"/>
              </a:spcAft>
              <a:buNone/>
            </a:pPr>
            <a:r>
              <a:rPr lang="ru"/>
              <a:t>c. &lt;a&gt; </a:t>
            </a:r>
            <a:endParaRPr/>
          </a:p>
          <a:p>
            <a:pPr indent="0" lvl="0" marL="0" rtl="0" algn="l">
              <a:spcBef>
                <a:spcPts val="1200"/>
              </a:spcBef>
              <a:spcAft>
                <a:spcPts val="0"/>
              </a:spcAft>
              <a:buNone/>
            </a:pPr>
            <a:r>
              <a:rPr lang="ru"/>
              <a:t>d. &lt;div&gt; </a:t>
            </a:r>
            <a:endParaRPr/>
          </a:p>
          <a:p>
            <a:pPr indent="0" lvl="0" marL="0" rtl="0" algn="l">
              <a:spcBef>
                <a:spcPts val="1200"/>
              </a:spcBef>
              <a:spcAft>
                <a:spcPts val="0"/>
              </a:spcAft>
              <a:buNone/>
            </a:pPr>
            <a:r>
              <a:rPr b="1" lang="ru"/>
              <a:t>Which tag is used to add an image in HTML? </a:t>
            </a:r>
            <a:endParaRPr b="1"/>
          </a:p>
          <a:p>
            <a:pPr indent="0" lvl="0" marL="0" rtl="0" algn="l">
              <a:spcBef>
                <a:spcPts val="1200"/>
              </a:spcBef>
              <a:spcAft>
                <a:spcPts val="0"/>
              </a:spcAft>
              <a:buNone/>
            </a:pPr>
            <a:r>
              <a:rPr lang="ru"/>
              <a:t>a. &lt;img&gt; </a:t>
            </a:r>
            <a:endParaRPr/>
          </a:p>
          <a:p>
            <a:pPr indent="0" lvl="0" marL="0" rtl="0" algn="l">
              <a:spcBef>
                <a:spcPts val="1200"/>
              </a:spcBef>
              <a:spcAft>
                <a:spcPts val="0"/>
              </a:spcAft>
              <a:buNone/>
            </a:pPr>
            <a:r>
              <a:rPr lang="ru"/>
              <a:t>b. &lt;picture&gt; </a:t>
            </a:r>
            <a:endParaRPr/>
          </a:p>
          <a:p>
            <a:pPr indent="0" lvl="0" marL="0" rtl="0" algn="l">
              <a:spcBef>
                <a:spcPts val="1200"/>
              </a:spcBef>
              <a:spcAft>
                <a:spcPts val="0"/>
              </a:spcAft>
              <a:buNone/>
            </a:pPr>
            <a:r>
              <a:rPr lang="ru"/>
              <a:t>c. &lt;imgsrc&gt; </a:t>
            </a:r>
            <a:endParaRPr/>
          </a:p>
          <a:p>
            <a:pPr indent="0" lvl="0" marL="0" rtl="0" algn="l">
              <a:spcBef>
                <a:spcPts val="1200"/>
              </a:spcBef>
              <a:spcAft>
                <a:spcPts val="1200"/>
              </a:spcAft>
              <a:buNone/>
            </a:pPr>
            <a:r>
              <a:rPr lang="ru"/>
              <a:t>d. &lt;image&gt; </a:t>
            </a:r>
            <a:endParaRPr/>
          </a:p>
        </p:txBody>
      </p:sp>
      <p:sp>
        <p:nvSpPr>
          <p:cNvPr id="213" name="Google Shape;213;p35"/>
          <p:cNvSpPr txBox="1"/>
          <p:nvPr>
            <p:ph idx="1" type="body"/>
          </p:nvPr>
        </p:nvSpPr>
        <p:spPr>
          <a:xfrm>
            <a:off x="4735450" y="1170025"/>
            <a:ext cx="4309800" cy="3718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ru"/>
              <a:t>What is the correct way to create a hyperlink in HTML? </a:t>
            </a:r>
            <a:endParaRPr b="1"/>
          </a:p>
          <a:p>
            <a:pPr indent="0" lvl="0" marL="0" rtl="0" algn="l">
              <a:spcBef>
                <a:spcPts val="1200"/>
              </a:spcBef>
              <a:spcAft>
                <a:spcPts val="0"/>
              </a:spcAft>
              <a:buNone/>
            </a:pPr>
            <a:r>
              <a:rPr lang="ru"/>
              <a:t>a. &lt;link href="url"&gt;link text&lt;/link&gt; </a:t>
            </a:r>
            <a:endParaRPr/>
          </a:p>
          <a:p>
            <a:pPr indent="0" lvl="0" marL="0" rtl="0" algn="l">
              <a:spcBef>
                <a:spcPts val="1200"/>
              </a:spcBef>
              <a:spcAft>
                <a:spcPts val="0"/>
              </a:spcAft>
              <a:buNone/>
            </a:pPr>
            <a:r>
              <a:rPr lang="ru"/>
              <a:t>b. &lt;a href="url"&gt;link text&lt;/a&gt; </a:t>
            </a:r>
            <a:endParaRPr/>
          </a:p>
          <a:p>
            <a:pPr indent="0" lvl="0" marL="0" rtl="0" algn="l">
              <a:spcBef>
                <a:spcPts val="1200"/>
              </a:spcBef>
              <a:spcAft>
                <a:spcPts val="0"/>
              </a:spcAft>
              <a:buNone/>
            </a:pPr>
            <a:r>
              <a:rPr lang="ru"/>
              <a:t>c. &lt;hyperlink href="url"&gt;link text&lt;/hyperlink&gt; d</a:t>
            </a:r>
            <a:endParaRPr/>
          </a:p>
          <a:p>
            <a:pPr indent="0" lvl="0" marL="0" rtl="0" algn="l">
              <a:spcBef>
                <a:spcPts val="1200"/>
              </a:spcBef>
              <a:spcAft>
                <a:spcPts val="1200"/>
              </a:spcAft>
              <a:buNone/>
            </a:pPr>
            <a:r>
              <a:rPr lang="ru"/>
              <a:t>. &lt;a src="url"&gt;link text&lt;/a&gt;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ru"/>
              <a:t>Quiz</a:t>
            </a:r>
            <a:endParaRPr b="1"/>
          </a:p>
        </p:txBody>
      </p:sp>
      <p:sp>
        <p:nvSpPr>
          <p:cNvPr id="219" name="Google Shape;219;p36"/>
          <p:cNvSpPr txBox="1"/>
          <p:nvPr>
            <p:ph idx="1" type="body"/>
          </p:nvPr>
        </p:nvSpPr>
        <p:spPr>
          <a:xfrm>
            <a:off x="262050" y="1170025"/>
            <a:ext cx="4310100" cy="3718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ru"/>
              <a:t>What is the correct way to add a background color to an HTML element? </a:t>
            </a:r>
            <a:endParaRPr b="1"/>
          </a:p>
          <a:p>
            <a:pPr indent="0" lvl="0" marL="0" rtl="0" algn="l">
              <a:spcBef>
                <a:spcPts val="1200"/>
              </a:spcBef>
              <a:spcAft>
                <a:spcPts val="0"/>
              </a:spcAft>
              <a:buNone/>
            </a:pPr>
            <a:r>
              <a:rPr lang="ru"/>
              <a:t>a. &lt;body color="red"&gt; </a:t>
            </a:r>
            <a:endParaRPr/>
          </a:p>
          <a:p>
            <a:pPr indent="0" lvl="0" marL="0" rtl="0" algn="l">
              <a:spcBef>
                <a:spcPts val="1200"/>
              </a:spcBef>
              <a:spcAft>
                <a:spcPts val="0"/>
              </a:spcAft>
              <a:buNone/>
            </a:pPr>
            <a:r>
              <a:rPr lang="ru"/>
              <a:t>b. &lt;div style="background-color:red;"&gt; </a:t>
            </a:r>
            <a:endParaRPr/>
          </a:p>
          <a:p>
            <a:pPr indent="0" lvl="0" marL="0" rtl="0" algn="l">
              <a:spcBef>
                <a:spcPts val="1200"/>
              </a:spcBef>
              <a:spcAft>
                <a:spcPts val="0"/>
              </a:spcAft>
              <a:buNone/>
            </a:pPr>
            <a:r>
              <a:rPr lang="ru"/>
              <a:t>c. &lt;background color="red"&gt; </a:t>
            </a:r>
            <a:endParaRPr/>
          </a:p>
          <a:p>
            <a:pPr indent="0" lvl="0" marL="0" rtl="0" algn="l">
              <a:spcBef>
                <a:spcPts val="1200"/>
              </a:spcBef>
              <a:spcAft>
                <a:spcPts val="0"/>
              </a:spcAft>
              <a:buNone/>
            </a:pPr>
            <a:r>
              <a:rPr lang="ru"/>
              <a:t>d. &lt;color="red"&gt;element&lt;/color&gt;</a:t>
            </a:r>
            <a:endParaRPr/>
          </a:p>
          <a:p>
            <a:pPr indent="0" lvl="0" marL="0" rtl="0" algn="l">
              <a:spcBef>
                <a:spcPts val="1200"/>
              </a:spcBef>
              <a:spcAft>
                <a:spcPts val="1200"/>
              </a:spcAft>
              <a:buNone/>
            </a:pPr>
            <a:r>
              <a:t/>
            </a:r>
            <a:endParaRPr/>
          </a:p>
        </p:txBody>
      </p:sp>
      <p:sp>
        <p:nvSpPr>
          <p:cNvPr id="220" name="Google Shape;220;p36"/>
          <p:cNvSpPr txBox="1"/>
          <p:nvPr>
            <p:ph idx="1" type="body"/>
          </p:nvPr>
        </p:nvSpPr>
        <p:spPr>
          <a:xfrm>
            <a:off x="4735450" y="1170025"/>
            <a:ext cx="4310100" cy="3718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ru"/>
              <a:t>Which attribute is used to specify the URL of the page the link goes to? </a:t>
            </a:r>
            <a:endParaRPr b="1"/>
          </a:p>
          <a:p>
            <a:pPr indent="0" lvl="0" marL="0" rtl="0" algn="l">
              <a:spcBef>
                <a:spcPts val="1200"/>
              </a:spcBef>
              <a:spcAft>
                <a:spcPts val="0"/>
              </a:spcAft>
              <a:buNone/>
            </a:pPr>
            <a:r>
              <a:rPr lang="ru"/>
              <a:t>a. href </a:t>
            </a:r>
            <a:endParaRPr/>
          </a:p>
          <a:p>
            <a:pPr indent="0" lvl="0" marL="0" rtl="0" algn="l">
              <a:spcBef>
                <a:spcPts val="1200"/>
              </a:spcBef>
              <a:spcAft>
                <a:spcPts val="0"/>
              </a:spcAft>
              <a:buNone/>
            </a:pPr>
            <a:r>
              <a:rPr lang="ru"/>
              <a:t>b. url </a:t>
            </a:r>
            <a:endParaRPr/>
          </a:p>
          <a:p>
            <a:pPr indent="0" lvl="0" marL="0" rtl="0" algn="l">
              <a:spcBef>
                <a:spcPts val="1200"/>
              </a:spcBef>
              <a:spcAft>
                <a:spcPts val="0"/>
              </a:spcAft>
              <a:buNone/>
            </a:pPr>
            <a:r>
              <a:rPr lang="ru"/>
              <a:t>c. link </a:t>
            </a:r>
            <a:endParaRPr/>
          </a:p>
          <a:p>
            <a:pPr indent="0" lvl="0" marL="0" rtl="0" algn="l">
              <a:spcBef>
                <a:spcPts val="1200"/>
              </a:spcBef>
              <a:spcAft>
                <a:spcPts val="1200"/>
              </a:spcAft>
              <a:buNone/>
            </a:pPr>
            <a:r>
              <a:rPr lang="ru"/>
              <a:t>d. src</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ru"/>
              <a:t>Quiz</a:t>
            </a:r>
            <a:endParaRPr b="1"/>
          </a:p>
        </p:txBody>
      </p:sp>
      <p:sp>
        <p:nvSpPr>
          <p:cNvPr id="226" name="Google Shape;226;p37"/>
          <p:cNvSpPr txBox="1"/>
          <p:nvPr>
            <p:ph idx="1" type="body"/>
          </p:nvPr>
        </p:nvSpPr>
        <p:spPr>
          <a:xfrm>
            <a:off x="262050" y="1170025"/>
            <a:ext cx="4310100" cy="3718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ru"/>
              <a:t>What is the correct way to start an HTML document? </a:t>
            </a:r>
            <a:endParaRPr b="1"/>
          </a:p>
          <a:p>
            <a:pPr indent="0" lvl="0" marL="0" rtl="0" algn="l">
              <a:spcBef>
                <a:spcPts val="1200"/>
              </a:spcBef>
              <a:spcAft>
                <a:spcPts val="0"/>
              </a:spcAft>
              <a:buNone/>
            </a:pPr>
            <a:r>
              <a:rPr lang="ru"/>
              <a:t>a) &lt;!DOCTYPE html&gt; </a:t>
            </a:r>
            <a:endParaRPr/>
          </a:p>
          <a:p>
            <a:pPr indent="0" lvl="0" marL="0" rtl="0" algn="l">
              <a:spcBef>
                <a:spcPts val="1200"/>
              </a:spcBef>
              <a:spcAft>
                <a:spcPts val="0"/>
              </a:spcAft>
              <a:buNone/>
            </a:pPr>
            <a:r>
              <a:rPr lang="ru"/>
              <a:t>b) &lt;html&gt; </a:t>
            </a:r>
            <a:endParaRPr/>
          </a:p>
          <a:p>
            <a:pPr indent="0" lvl="0" marL="0" rtl="0" algn="l">
              <a:spcBef>
                <a:spcPts val="1200"/>
              </a:spcBef>
              <a:spcAft>
                <a:spcPts val="0"/>
              </a:spcAft>
              <a:buNone/>
            </a:pPr>
            <a:r>
              <a:rPr lang="ru"/>
              <a:t>c) &lt;head&gt; </a:t>
            </a:r>
            <a:endParaRPr/>
          </a:p>
          <a:p>
            <a:pPr indent="0" lvl="0" marL="0" rtl="0" algn="l">
              <a:spcBef>
                <a:spcPts val="1200"/>
              </a:spcBef>
              <a:spcAft>
                <a:spcPts val="0"/>
              </a:spcAft>
              <a:buNone/>
            </a:pPr>
            <a:r>
              <a:rPr lang="ru"/>
              <a:t>d) &lt;!DOCTYPE html&gt;&lt;html&gt;&lt;head&gt; </a:t>
            </a:r>
            <a:endParaRPr/>
          </a:p>
          <a:p>
            <a:pPr indent="0" lvl="0" marL="0" rtl="0" algn="l">
              <a:spcBef>
                <a:spcPts val="1200"/>
              </a:spcBef>
              <a:spcAft>
                <a:spcPts val="1200"/>
              </a:spcAft>
              <a:buNone/>
            </a:pPr>
            <a:r>
              <a:t/>
            </a:r>
            <a:endParaRPr/>
          </a:p>
        </p:txBody>
      </p:sp>
      <p:sp>
        <p:nvSpPr>
          <p:cNvPr id="227" name="Google Shape;227;p37"/>
          <p:cNvSpPr txBox="1"/>
          <p:nvPr>
            <p:ph idx="1" type="body"/>
          </p:nvPr>
        </p:nvSpPr>
        <p:spPr>
          <a:xfrm>
            <a:off x="4735450" y="1170025"/>
            <a:ext cx="4310100" cy="3718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ru"/>
              <a:t>Which of the following is an example of an ordered list in HTML? </a:t>
            </a:r>
            <a:endParaRPr b="1"/>
          </a:p>
          <a:p>
            <a:pPr indent="0" lvl="0" marL="0" rtl="0" algn="l">
              <a:spcBef>
                <a:spcPts val="1200"/>
              </a:spcBef>
              <a:spcAft>
                <a:spcPts val="0"/>
              </a:spcAft>
              <a:buNone/>
            </a:pPr>
            <a:r>
              <a:rPr lang="ru"/>
              <a:t>a) &lt;ul&gt; &lt;li&gt;Item 1&lt;/li&gt; &lt;li&gt;Item 2&lt;/li&gt; &lt;/ul&gt; </a:t>
            </a:r>
            <a:endParaRPr/>
          </a:p>
          <a:p>
            <a:pPr indent="0" lvl="0" marL="0" rtl="0" algn="l">
              <a:spcBef>
                <a:spcPts val="1200"/>
              </a:spcBef>
              <a:spcAft>
                <a:spcPts val="0"/>
              </a:spcAft>
              <a:buNone/>
            </a:pPr>
            <a:r>
              <a:rPr lang="ru"/>
              <a:t>b) &lt;ol&gt;&lt;li&gt;Item 1&lt;/li&gt; &lt;li&gt;Item 2&lt;/li&gt; &lt;/ol&gt; </a:t>
            </a:r>
            <a:endParaRPr/>
          </a:p>
          <a:p>
            <a:pPr indent="0" lvl="0" marL="0" rtl="0" algn="l">
              <a:spcBef>
                <a:spcPts val="1200"/>
              </a:spcBef>
              <a:spcAft>
                <a:spcPts val="0"/>
              </a:spcAft>
              <a:buNone/>
            </a:pPr>
            <a:r>
              <a:rPr lang="ru"/>
              <a:t>c) &lt;li&gt;Item 1&lt;/li&gt; &lt;li&gt;Item 2&lt;/li&gt; </a:t>
            </a:r>
            <a:endParaRPr/>
          </a:p>
          <a:p>
            <a:pPr indent="0" lvl="0" marL="0" rtl="0" algn="l">
              <a:spcBef>
                <a:spcPts val="1200"/>
              </a:spcBef>
              <a:spcAft>
                <a:spcPts val="1200"/>
              </a:spcAft>
              <a:buNone/>
            </a:pPr>
            <a:r>
              <a:rPr lang="ru"/>
              <a:t>d) &lt;dl&gt; &lt;dt&gt;Item 1&lt;/dt&gt; &lt;dd&gt;Description 1&lt;/dd&gt; &lt;dt&gt;Item 2&lt;/dt&gt; &lt;dd&gt;Description 2&lt;/dd&gt; &lt;/dl&gt;</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ru"/>
              <a:t>Quiz</a:t>
            </a:r>
            <a:endParaRPr b="1"/>
          </a:p>
        </p:txBody>
      </p:sp>
      <p:sp>
        <p:nvSpPr>
          <p:cNvPr id="233" name="Google Shape;233;p38"/>
          <p:cNvSpPr txBox="1"/>
          <p:nvPr>
            <p:ph idx="1" type="body"/>
          </p:nvPr>
        </p:nvSpPr>
        <p:spPr>
          <a:xfrm>
            <a:off x="262050" y="1170025"/>
            <a:ext cx="4310100" cy="37185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b="1" lang="ru"/>
              <a:t>Which tag is used to create a form in HTML? </a:t>
            </a:r>
            <a:endParaRPr b="1"/>
          </a:p>
          <a:p>
            <a:pPr indent="0" lvl="0" marL="0" rtl="0" algn="l">
              <a:spcBef>
                <a:spcPts val="1200"/>
              </a:spcBef>
              <a:spcAft>
                <a:spcPts val="0"/>
              </a:spcAft>
              <a:buNone/>
            </a:pPr>
            <a:r>
              <a:rPr lang="ru"/>
              <a:t>a) &lt;input&gt; </a:t>
            </a:r>
            <a:endParaRPr/>
          </a:p>
          <a:p>
            <a:pPr indent="0" lvl="0" marL="0" rtl="0" algn="l">
              <a:spcBef>
                <a:spcPts val="1200"/>
              </a:spcBef>
              <a:spcAft>
                <a:spcPts val="0"/>
              </a:spcAft>
              <a:buNone/>
            </a:pPr>
            <a:r>
              <a:rPr lang="ru"/>
              <a:t>b) &lt;form&gt;</a:t>
            </a:r>
            <a:endParaRPr/>
          </a:p>
          <a:p>
            <a:pPr indent="0" lvl="0" marL="0" rtl="0" algn="l">
              <a:spcBef>
                <a:spcPts val="1200"/>
              </a:spcBef>
              <a:spcAft>
                <a:spcPts val="0"/>
              </a:spcAft>
              <a:buNone/>
            </a:pPr>
            <a:r>
              <a:rPr lang="ru"/>
              <a:t>c) &lt;select&gt; </a:t>
            </a:r>
            <a:endParaRPr/>
          </a:p>
          <a:p>
            <a:pPr indent="0" lvl="0" marL="0" rtl="0" algn="l">
              <a:spcBef>
                <a:spcPts val="1200"/>
              </a:spcBef>
              <a:spcAft>
                <a:spcPts val="0"/>
              </a:spcAft>
              <a:buNone/>
            </a:pPr>
            <a:r>
              <a:rPr lang="ru"/>
              <a:t>d) &lt;textarea&gt; </a:t>
            </a:r>
            <a:endParaRPr/>
          </a:p>
          <a:p>
            <a:pPr indent="0" lvl="0" marL="0" rtl="0" algn="l">
              <a:spcBef>
                <a:spcPts val="1200"/>
              </a:spcBef>
              <a:spcAft>
                <a:spcPts val="0"/>
              </a:spcAft>
              <a:buNone/>
            </a:pPr>
            <a:r>
              <a:rPr b="1" lang="ru"/>
              <a:t>Which attribute is used to specify the type of form element in HTML? </a:t>
            </a:r>
            <a:endParaRPr b="1"/>
          </a:p>
          <a:p>
            <a:pPr indent="0" lvl="0" marL="0" rtl="0" algn="l">
              <a:spcBef>
                <a:spcPts val="1200"/>
              </a:spcBef>
              <a:spcAft>
                <a:spcPts val="0"/>
              </a:spcAft>
              <a:buNone/>
            </a:pPr>
            <a:r>
              <a:rPr lang="ru"/>
              <a:t>a) class </a:t>
            </a:r>
            <a:endParaRPr/>
          </a:p>
          <a:p>
            <a:pPr indent="0" lvl="0" marL="0" rtl="0" algn="l">
              <a:spcBef>
                <a:spcPts val="1200"/>
              </a:spcBef>
              <a:spcAft>
                <a:spcPts val="0"/>
              </a:spcAft>
              <a:buNone/>
            </a:pPr>
            <a:r>
              <a:rPr lang="ru"/>
              <a:t>b) id </a:t>
            </a:r>
            <a:endParaRPr/>
          </a:p>
          <a:p>
            <a:pPr indent="0" lvl="0" marL="0" rtl="0" algn="l">
              <a:spcBef>
                <a:spcPts val="1200"/>
              </a:spcBef>
              <a:spcAft>
                <a:spcPts val="0"/>
              </a:spcAft>
              <a:buNone/>
            </a:pPr>
            <a:r>
              <a:rPr lang="ru"/>
              <a:t>c) type </a:t>
            </a:r>
            <a:endParaRPr/>
          </a:p>
          <a:p>
            <a:pPr indent="0" lvl="0" marL="0" rtl="0" algn="l">
              <a:spcBef>
                <a:spcPts val="1200"/>
              </a:spcBef>
              <a:spcAft>
                <a:spcPts val="1200"/>
              </a:spcAft>
              <a:buNone/>
            </a:pPr>
            <a:r>
              <a:rPr lang="ru"/>
              <a:t>d) name</a:t>
            </a:r>
            <a:endParaRPr/>
          </a:p>
        </p:txBody>
      </p:sp>
      <p:sp>
        <p:nvSpPr>
          <p:cNvPr id="234" name="Google Shape;234;p38"/>
          <p:cNvSpPr txBox="1"/>
          <p:nvPr>
            <p:ph idx="1" type="body"/>
          </p:nvPr>
        </p:nvSpPr>
        <p:spPr>
          <a:xfrm>
            <a:off x="4735450" y="1170025"/>
            <a:ext cx="4310100" cy="37185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b="1" lang="ru"/>
              <a:t>Which of the following input types will create a text box in HTML? </a:t>
            </a:r>
            <a:endParaRPr b="1"/>
          </a:p>
          <a:p>
            <a:pPr indent="0" lvl="0" marL="0" rtl="0" algn="l">
              <a:spcBef>
                <a:spcPts val="1200"/>
              </a:spcBef>
              <a:spcAft>
                <a:spcPts val="0"/>
              </a:spcAft>
              <a:buNone/>
            </a:pPr>
            <a:r>
              <a:rPr lang="ru"/>
              <a:t>a) text</a:t>
            </a:r>
            <a:endParaRPr/>
          </a:p>
          <a:p>
            <a:pPr indent="0" lvl="0" marL="0" rtl="0" algn="l">
              <a:spcBef>
                <a:spcPts val="1200"/>
              </a:spcBef>
              <a:spcAft>
                <a:spcPts val="0"/>
              </a:spcAft>
              <a:buNone/>
            </a:pPr>
            <a:r>
              <a:rPr lang="ru"/>
              <a:t>b) checkbox </a:t>
            </a:r>
            <a:endParaRPr/>
          </a:p>
          <a:p>
            <a:pPr indent="0" lvl="0" marL="0" rtl="0" algn="l">
              <a:spcBef>
                <a:spcPts val="1200"/>
              </a:spcBef>
              <a:spcAft>
                <a:spcPts val="0"/>
              </a:spcAft>
              <a:buNone/>
            </a:pPr>
            <a:r>
              <a:rPr lang="ru"/>
              <a:t>c) radio </a:t>
            </a:r>
            <a:endParaRPr/>
          </a:p>
          <a:p>
            <a:pPr indent="0" lvl="0" marL="0" rtl="0" algn="l">
              <a:spcBef>
                <a:spcPts val="1200"/>
              </a:spcBef>
              <a:spcAft>
                <a:spcPts val="0"/>
              </a:spcAft>
              <a:buNone/>
            </a:pPr>
            <a:r>
              <a:rPr lang="ru"/>
              <a:t>d) select </a:t>
            </a:r>
            <a:endParaRPr/>
          </a:p>
          <a:p>
            <a:pPr indent="0" lvl="0" marL="0" rtl="0" algn="l">
              <a:spcBef>
                <a:spcPts val="1200"/>
              </a:spcBef>
              <a:spcAft>
                <a:spcPts val="0"/>
              </a:spcAft>
              <a:buNone/>
            </a:pPr>
            <a:r>
              <a:rPr b="1" lang="ru"/>
              <a:t>Which tag is used to create a dropdown list in HTML? </a:t>
            </a:r>
            <a:endParaRPr b="1"/>
          </a:p>
          <a:p>
            <a:pPr indent="0" lvl="0" marL="0" rtl="0" algn="l">
              <a:spcBef>
                <a:spcPts val="1200"/>
              </a:spcBef>
              <a:spcAft>
                <a:spcPts val="0"/>
              </a:spcAft>
              <a:buNone/>
            </a:pPr>
            <a:r>
              <a:rPr lang="ru"/>
              <a:t>a) &lt;input&gt; </a:t>
            </a:r>
            <a:endParaRPr/>
          </a:p>
          <a:p>
            <a:pPr indent="0" lvl="0" marL="0" rtl="0" algn="l">
              <a:spcBef>
                <a:spcPts val="1200"/>
              </a:spcBef>
              <a:spcAft>
                <a:spcPts val="0"/>
              </a:spcAft>
              <a:buNone/>
            </a:pPr>
            <a:r>
              <a:rPr lang="ru"/>
              <a:t>b) &lt;select&gt;</a:t>
            </a:r>
            <a:endParaRPr/>
          </a:p>
          <a:p>
            <a:pPr indent="0" lvl="0" marL="0" rtl="0" algn="l">
              <a:spcBef>
                <a:spcPts val="1200"/>
              </a:spcBef>
              <a:spcAft>
                <a:spcPts val="0"/>
              </a:spcAft>
              <a:buNone/>
            </a:pPr>
            <a:r>
              <a:rPr lang="ru"/>
              <a:t>c) &lt;option&gt; </a:t>
            </a:r>
            <a:endParaRPr/>
          </a:p>
          <a:p>
            <a:pPr indent="0" lvl="0" marL="0" rtl="0" algn="l">
              <a:spcBef>
                <a:spcPts val="1200"/>
              </a:spcBef>
              <a:spcAft>
                <a:spcPts val="1200"/>
              </a:spcAft>
              <a:buNone/>
            </a:pPr>
            <a:r>
              <a:rPr lang="ru"/>
              <a:t>d) &lt;textarea&gt;</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ru"/>
              <a:t>Homework</a:t>
            </a:r>
            <a:endParaRPr b="1"/>
          </a:p>
        </p:txBody>
      </p:sp>
      <p:sp>
        <p:nvSpPr>
          <p:cNvPr id="240" name="Google Shape;240;p3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arenR"/>
            </a:pPr>
            <a:r>
              <a:rPr lang="ru"/>
              <a:t>Create HTML mockup for your personal portfolio, and push it to github </a:t>
            </a:r>
            <a:endParaRPr/>
          </a:p>
          <a:p>
            <a:pPr indent="-317500" lvl="1" marL="914400" rtl="0" algn="l">
              <a:spcBef>
                <a:spcPts val="0"/>
              </a:spcBef>
              <a:spcAft>
                <a:spcPts val="0"/>
              </a:spcAft>
              <a:buSzPts val="1400"/>
              <a:buAutoNum type="alphaLcParenR"/>
            </a:pPr>
            <a:r>
              <a:rPr lang="ru"/>
              <a:t>Advanced - add css styling to portfolio</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ru"/>
              <a:t>Portfolio ideas - https://bashooka.com/html/free-html-css-portfolio-web-design-templates/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ru"/>
              <a:t>HTML Page rendering</a:t>
            </a:r>
            <a:endParaRPr b="1"/>
          </a:p>
          <a:p>
            <a:pPr indent="0" lvl="0" marL="0" rtl="0" algn="l">
              <a:spcBef>
                <a:spcPts val="0"/>
              </a:spcBef>
              <a:spcAft>
                <a:spcPts val="0"/>
              </a:spcAft>
              <a:buNone/>
            </a:pPr>
            <a:r>
              <a:t/>
            </a:r>
            <a:endParaRPr b="1"/>
          </a:p>
        </p:txBody>
      </p:sp>
      <p:sp>
        <p:nvSpPr>
          <p:cNvPr id="73" name="Google Shape;73;p15"/>
          <p:cNvSpPr txBox="1"/>
          <p:nvPr>
            <p:ph idx="1" type="body"/>
          </p:nvPr>
        </p:nvSpPr>
        <p:spPr>
          <a:xfrm>
            <a:off x="311700" y="1152475"/>
            <a:ext cx="8832300" cy="2033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ru"/>
              <a:t>5) Once all of the resources have been fetched and the HTML has been fully parsed, the browser begins rendering the page.</a:t>
            </a:r>
            <a:endParaRPr/>
          </a:p>
          <a:p>
            <a:pPr indent="0" lvl="0" marL="0" rtl="0" algn="l">
              <a:spcBef>
                <a:spcPts val="1200"/>
              </a:spcBef>
              <a:spcAft>
                <a:spcPts val="0"/>
              </a:spcAft>
              <a:buNone/>
            </a:pPr>
            <a:r>
              <a:rPr lang="ru"/>
              <a:t>6) During rendering, the browser applies the CSS styles to the HTML elements, and lays out the elements on the screen according to the rules specified in the CSS.</a:t>
            </a:r>
            <a:endParaRPr/>
          </a:p>
          <a:p>
            <a:pPr indent="0" lvl="0" marL="0" rtl="0" algn="l">
              <a:spcBef>
                <a:spcPts val="1200"/>
              </a:spcBef>
              <a:spcAft>
                <a:spcPts val="1200"/>
              </a:spcAft>
              <a:buNone/>
            </a:pPr>
            <a:r>
              <a:rPr lang="ru"/>
              <a:t>7) Finally, the browser paints the visible elements onto the screen, which is the process of drawing the final pixels that the user sees on the screen.</a:t>
            </a:r>
            <a:endParaRPr/>
          </a:p>
        </p:txBody>
      </p:sp>
      <p:pic>
        <p:nvPicPr>
          <p:cNvPr id="74" name="Google Shape;74;p15"/>
          <p:cNvPicPr preferRelativeResize="0"/>
          <p:nvPr/>
        </p:nvPicPr>
        <p:blipFill>
          <a:blip r:embed="rId3">
            <a:alphaModFix/>
          </a:blip>
          <a:stretch>
            <a:fillRect/>
          </a:stretch>
        </p:blipFill>
        <p:spPr>
          <a:xfrm>
            <a:off x="2581350" y="3185875"/>
            <a:ext cx="3981308" cy="16721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ru"/>
              <a:t>Devtools</a:t>
            </a:r>
            <a:endParaRPr b="1"/>
          </a:p>
        </p:txBody>
      </p:sp>
      <p:pic>
        <p:nvPicPr>
          <p:cNvPr id="80" name="Google Shape;80;p16"/>
          <p:cNvPicPr preferRelativeResize="0"/>
          <p:nvPr/>
        </p:nvPicPr>
        <p:blipFill>
          <a:blip r:embed="rId3">
            <a:alphaModFix/>
          </a:blip>
          <a:stretch>
            <a:fillRect/>
          </a:stretch>
        </p:blipFill>
        <p:spPr>
          <a:xfrm>
            <a:off x="2504075" y="382375"/>
            <a:ext cx="5998925" cy="3517924"/>
          </a:xfrm>
          <a:prstGeom prst="rect">
            <a:avLst/>
          </a:prstGeom>
          <a:noFill/>
          <a:ln>
            <a:noFill/>
          </a:ln>
        </p:spPr>
      </p:pic>
      <p:sp>
        <p:nvSpPr>
          <p:cNvPr id="81" name="Google Shape;81;p16"/>
          <p:cNvSpPr txBox="1"/>
          <p:nvPr/>
        </p:nvSpPr>
        <p:spPr>
          <a:xfrm>
            <a:off x="602400" y="4031375"/>
            <a:ext cx="6672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a:latin typeface="Proxima Nova"/>
                <a:ea typeface="Proxima Nova"/>
                <a:cs typeface="Proxima Nova"/>
                <a:sym typeface="Proxima Nova"/>
              </a:rPr>
              <a:t>https://developer.chrome.com/docs/devtools/</a:t>
            </a:r>
            <a:endParaRPr>
              <a:latin typeface="Proxima Nova"/>
              <a:ea typeface="Proxima Nova"/>
              <a:cs typeface="Proxima Nova"/>
              <a:sym typeface="Proxima Nov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ru"/>
              <a:t>How to create HTML page</a:t>
            </a:r>
            <a:endParaRPr b="1"/>
          </a:p>
        </p:txBody>
      </p:sp>
      <p:sp>
        <p:nvSpPr>
          <p:cNvPr id="87" name="Google Shape;87;p17"/>
          <p:cNvSpPr txBox="1"/>
          <p:nvPr>
            <p:ph idx="1" type="body"/>
          </p:nvPr>
        </p:nvSpPr>
        <p:spPr>
          <a:xfrm>
            <a:off x="311700" y="1181625"/>
            <a:ext cx="8520600" cy="3822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arenR"/>
            </a:pPr>
            <a:r>
              <a:rPr lang="ru"/>
              <a:t>Open Visual Studio Code</a:t>
            </a:r>
            <a:endParaRPr/>
          </a:p>
          <a:p>
            <a:pPr indent="-342900" lvl="0" marL="457200" rtl="0" algn="l">
              <a:spcBef>
                <a:spcPts val="0"/>
              </a:spcBef>
              <a:spcAft>
                <a:spcPts val="0"/>
              </a:spcAft>
              <a:buSzPts val="1800"/>
              <a:buAutoNum type="arabicParenR"/>
            </a:pPr>
            <a:r>
              <a:rPr lang="ru"/>
              <a:t>Create empty index.html file</a:t>
            </a:r>
            <a:endParaRPr/>
          </a:p>
          <a:p>
            <a:pPr indent="-342900" lvl="0" marL="457200" rtl="0" algn="l">
              <a:spcBef>
                <a:spcPts val="0"/>
              </a:spcBef>
              <a:spcAft>
                <a:spcPts val="0"/>
              </a:spcAft>
              <a:buSzPts val="1800"/>
              <a:buAutoNum type="arabicParenR"/>
            </a:pPr>
            <a:r>
              <a:rPr lang="ru"/>
              <a:t>Start writing HTML code</a:t>
            </a:r>
            <a:endParaRPr/>
          </a:p>
          <a:p>
            <a:pPr indent="-342900" lvl="0" marL="457200" rtl="0" algn="l">
              <a:spcBef>
                <a:spcPts val="0"/>
              </a:spcBef>
              <a:spcAft>
                <a:spcPts val="0"/>
              </a:spcAft>
              <a:buSzPts val="1800"/>
              <a:buAutoNum type="arabicParenR"/>
            </a:pPr>
            <a:r>
              <a:rPr lang="ru"/>
              <a:t>Install Live Server extension (optional)</a:t>
            </a:r>
            <a:endParaRPr/>
          </a:p>
          <a:p>
            <a:pPr indent="-342900" lvl="0" marL="457200" rtl="0" algn="l">
              <a:spcBef>
                <a:spcPts val="0"/>
              </a:spcBef>
              <a:spcAft>
                <a:spcPts val="0"/>
              </a:spcAft>
              <a:buSzPts val="1800"/>
              <a:buAutoNum type="arabicParenR"/>
            </a:pPr>
            <a:r>
              <a:rPr lang="ru"/>
              <a:t>Open HTML file in browser:</a:t>
            </a:r>
            <a:endParaRPr/>
          </a:p>
          <a:p>
            <a:pPr indent="-317500" lvl="1" marL="914400" rtl="0" algn="l">
              <a:spcBef>
                <a:spcPts val="0"/>
              </a:spcBef>
              <a:spcAft>
                <a:spcPts val="0"/>
              </a:spcAft>
              <a:buSzPts val="1400"/>
              <a:buAutoNum type="alphaLcParenR"/>
            </a:pPr>
            <a:r>
              <a:rPr lang="ru"/>
              <a:t>Open HTML with live server</a:t>
            </a:r>
            <a:endParaRPr/>
          </a:p>
          <a:p>
            <a:pPr indent="-317500" lvl="1" marL="914400" rtl="0" algn="l">
              <a:spcBef>
                <a:spcPts val="0"/>
              </a:spcBef>
              <a:spcAft>
                <a:spcPts val="0"/>
              </a:spcAft>
              <a:buSzPts val="1400"/>
              <a:buAutoNum type="alphaLcParenR"/>
            </a:pPr>
            <a:r>
              <a:rPr lang="ru"/>
              <a:t>Or open file from file explorer</a:t>
            </a:r>
            <a:endParaRPr/>
          </a:p>
          <a:p>
            <a:pPr indent="0" lvl="0" marL="457200" rtl="0" algn="l">
              <a:spcBef>
                <a:spcPts val="1200"/>
              </a:spcBef>
              <a:spcAft>
                <a:spcPts val="1200"/>
              </a:spcAft>
              <a:buNone/>
            </a:pPr>
            <a:r>
              <a:t/>
            </a:r>
            <a:endParaRPr/>
          </a:p>
        </p:txBody>
      </p:sp>
      <p:pic>
        <p:nvPicPr>
          <p:cNvPr id="88" name="Google Shape;88;p17"/>
          <p:cNvPicPr preferRelativeResize="0"/>
          <p:nvPr/>
        </p:nvPicPr>
        <p:blipFill>
          <a:blip r:embed="rId3">
            <a:alphaModFix/>
          </a:blip>
          <a:stretch>
            <a:fillRect/>
          </a:stretch>
        </p:blipFill>
        <p:spPr>
          <a:xfrm>
            <a:off x="4793823" y="827950"/>
            <a:ext cx="3899927" cy="34876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ru"/>
              <a:t>HTML tags</a:t>
            </a:r>
            <a:endParaRPr b="1"/>
          </a:p>
        </p:txBody>
      </p:sp>
      <p:sp>
        <p:nvSpPr>
          <p:cNvPr id="94" name="Google Shape;94;p18"/>
          <p:cNvSpPr txBox="1"/>
          <p:nvPr>
            <p:ph idx="1" type="body"/>
          </p:nvPr>
        </p:nvSpPr>
        <p:spPr>
          <a:xfrm>
            <a:off x="311700" y="2699175"/>
            <a:ext cx="8520600" cy="2305200"/>
          </a:xfrm>
          <a:prstGeom prst="rect">
            <a:avLst/>
          </a:prstGeom>
        </p:spPr>
        <p:txBody>
          <a:bodyPr anchorCtr="0" anchor="t" bIns="91425" lIns="91425" spcFirstLastPara="1" rIns="91425" wrap="square" tIns="91425">
            <a:normAutofit fontScale="70000"/>
          </a:bodyPr>
          <a:lstStyle/>
          <a:p>
            <a:pPr indent="0" lvl="0" marL="0" rtl="0" algn="l">
              <a:spcBef>
                <a:spcPts val="0"/>
              </a:spcBef>
              <a:spcAft>
                <a:spcPts val="0"/>
              </a:spcAft>
              <a:buNone/>
            </a:pPr>
            <a:r>
              <a:rPr lang="ru"/>
              <a:t>HTML tags are the building blocks of an HTML document. They are used to define the structure and content of a web page. There are many different types of HTML tags, but </a:t>
            </a:r>
            <a:r>
              <a:rPr b="1" lang="ru"/>
              <a:t>some common </a:t>
            </a:r>
            <a:r>
              <a:rPr lang="ru"/>
              <a:t>examples include: </a:t>
            </a:r>
            <a:endParaRPr/>
          </a:p>
          <a:p>
            <a:pPr indent="-308610" lvl="0" marL="457200" rtl="0" algn="l">
              <a:spcBef>
                <a:spcPts val="1200"/>
              </a:spcBef>
              <a:spcAft>
                <a:spcPts val="0"/>
              </a:spcAft>
              <a:buSzPct val="100000"/>
              <a:buChar char="●"/>
            </a:pPr>
            <a:r>
              <a:rPr b="1" lang="ru"/>
              <a:t>&lt;html&gt;</a:t>
            </a:r>
            <a:r>
              <a:rPr lang="ru"/>
              <a:t>: This is the root element of an HTML document, and it contains all of the other elements on the page.</a:t>
            </a:r>
            <a:endParaRPr/>
          </a:p>
          <a:p>
            <a:pPr indent="-308610" lvl="0" marL="457200" rtl="0" algn="l">
              <a:spcBef>
                <a:spcPts val="0"/>
              </a:spcBef>
              <a:spcAft>
                <a:spcPts val="0"/>
              </a:spcAft>
              <a:buSzPct val="100000"/>
              <a:buChar char="●"/>
            </a:pPr>
            <a:r>
              <a:rPr b="1" lang="ru"/>
              <a:t>&lt;head&gt;</a:t>
            </a:r>
            <a:r>
              <a:rPr lang="ru"/>
              <a:t>: This element contains information about the document, such as the title of the page and any meta data. </a:t>
            </a:r>
            <a:endParaRPr/>
          </a:p>
          <a:p>
            <a:pPr indent="-308610" lvl="0" marL="457200" rtl="0" algn="l">
              <a:spcBef>
                <a:spcPts val="0"/>
              </a:spcBef>
              <a:spcAft>
                <a:spcPts val="0"/>
              </a:spcAft>
              <a:buSzPct val="100000"/>
              <a:buChar char="●"/>
            </a:pPr>
            <a:r>
              <a:rPr b="1" lang="ru"/>
              <a:t>&lt;body&gt;</a:t>
            </a:r>
            <a:r>
              <a:rPr lang="ru"/>
              <a:t>: This element contains the content of the page that is visible to the user. </a:t>
            </a:r>
            <a:endParaRPr/>
          </a:p>
          <a:p>
            <a:pPr indent="-308610" lvl="0" marL="457200" rtl="0" algn="l">
              <a:spcBef>
                <a:spcPts val="0"/>
              </a:spcBef>
              <a:spcAft>
                <a:spcPts val="0"/>
              </a:spcAft>
              <a:buSzPct val="100000"/>
              <a:buChar char="●"/>
            </a:pPr>
            <a:r>
              <a:rPr b="1" lang="ru"/>
              <a:t>&lt;div&gt;</a:t>
            </a:r>
            <a:r>
              <a:rPr lang="ru"/>
              <a:t>: This element is a container for other elements, and is often used to group elements together for styling purposes. </a:t>
            </a:r>
            <a:endParaRPr/>
          </a:p>
          <a:p>
            <a:pPr indent="-308610" lvl="0" marL="457200" rtl="0" algn="l">
              <a:spcBef>
                <a:spcPts val="0"/>
              </a:spcBef>
              <a:spcAft>
                <a:spcPts val="0"/>
              </a:spcAft>
              <a:buSzPct val="100000"/>
              <a:buChar char="●"/>
            </a:pPr>
            <a:r>
              <a:rPr b="1" lang="ru"/>
              <a:t>&lt;p&gt;</a:t>
            </a:r>
            <a:r>
              <a:rPr lang="ru"/>
              <a:t>: This element is used to define a paragraph of text. </a:t>
            </a:r>
            <a:endParaRPr/>
          </a:p>
        </p:txBody>
      </p:sp>
      <p:pic>
        <p:nvPicPr>
          <p:cNvPr id="95" name="Google Shape;95;p18"/>
          <p:cNvPicPr preferRelativeResize="0"/>
          <p:nvPr/>
        </p:nvPicPr>
        <p:blipFill rotWithShape="1">
          <a:blip r:embed="rId3">
            <a:alphaModFix/>
          </a:blip>
          <a:srcRect b="22486" l="2807" r="2977" t="10926"/>
          <a:stretch/>
        </p:blipFill>
        <p:spPr>
          <a:xfrm>
            <a:off x="3248575" y="115825"/>
            <a:ext cx="5653225" cy="25370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ru"/>
              <a:t>HTML tags 2</a:t>
            </a:r>
            <a:endParaRPr b="1"/>
          </a:p>
        </p:txBody>
      </p:sp>
      <p:sp>
        <p:nvSpPr>
          <p:cNvPr id="101" name="Google Shape;101;p19"/>
          <p:cNvSpPr txBox="1"/>
          <p:nvPr>
            <p:ph idx="1" type="body"/>
          </p:nvPr>
        </p:nvSpPr>
        <p:spPr>
          <a:xfrm>
            <a:off x="262050" y="1181625"/>
            <a:ext cx="8619900" cy="36723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b="1" lang="ru"/>
              <a:t>&lt;a&gt;</a:t>
            </a:r>
            <a:r>
              <a:rPr lang="ru"/>
              <a:t>: This element creates a hyperlink to another web page. </a:t>
            </a:r>
            <a:endParaRPr/>
          </a:p>
          <a:p>
            <a:pPr indent="-342900" lvl="0" marL="457200" rtl="0" algn="l">
              <a:spcBef>
                <a:spcPts val="0"/>
              </a:spcBef>
              <a:spcAft>
                <a:spcPts val="0"/>
              </a:spcAft>
              <a:buSzPts val="1800"/>
              <a:buChar char="●"/>
            </a:pPr>
            <a:r>
              <a:rPr b="1" lang="ru"/>
              <a:t>&lt;img&gt;</a:t>
            </a:r>
            <a:r>
              <a:rPr lang="ru"/>
              <a:t>: This element is used to embed images in a web page. </a:t>
            </a:r>
            <a:endParaRPr/>
          </a:p>
          <a:p>
            <a:pPr indent="-342900" lvl="0" marL="457200" rtl="0" algn="l">
              <a:spcBef>
                <a:spcPts val="0"/>
              </a:spcBef>
              <a:spcAft>
                <a:spcPts val="0"/>
              </a:spcAft>
              <a:buSzPts val="1800"/>
              <a:buChar char="●"/>
            </a:pPr>
            <a:r>
              <a:rPr b="1" lang="ru"/>
              <a:t>&lt;h1&gt; - &lt;h6&gt;</a:t>
            </a:r>
            <a:r>
              <a:rPr lang="ru"/>
              <a:t>: These elements are used to define headings and subheadings on the page.</a:t>
            </a:r>
            <a:endParaRPr b="1"/>
          </a:p>
          <a:p>
            <a:pPr indent="-342900" lvl="0" marL="457200" rtl="0" algn="l">
              <a:spcBef>
                <a:spcPts val="0"/>
              </a:spcBef>
              <a:spcAft>
                <a:spcPts val="0"/>
              </a:spcAft>
              <a:buSzPts val="1800"/>
              <a:buChar char="●"/>
            </a:pPr>
            <a:r>
              <a:rPr b="1" lang="ru"/>
              <a:t>&lt;</a:t>
            </a:r>
            <a:r>
              <a:rPr b="1" lang="ru"/>
              <a:t>ul&gt;</a:t>
            </a:r>
            <a:r>
              <a:rPr lang="ru"/>
              <a:t> and </a:t>
            </a:r>
            <a:r>
              <a:rPr b="1" lang="ru"/>
              <a:t>&lt;li&gt;</a:t>
            </a:r>
            <a:r>
              <a:rPr lang="ru"/>
              <a:t>: These elements are used to create unordered lists. </a:t>
            </a:r>
            <a:endParaRPr/>
          </a:p>
          <a:p>
            <a:pPr indent="-342900" lvl="0" marL="457200" rtl="0" algn="l">
              <a:spcBef>
                <a:spcPts val="0"/>
              </a:spcBef>
              <a:spcAft>
                <a:spcPts val="0"/>
              </a:spcAft>
              <a:buSzPts val="1800"/>
              <a:buChar char="●"/>
            </a:pPr>
            <a:r>
              <a:rPr b="1" lang="ru"/>
              <a:t>&lt;ol&gt;</a:t>
            </a:r>
            <a:r>
              <a:rPr lang="ru"/>
              <a:t> and </a:t>
            </a:r>
            <a:r>
              <a:rPr b="1" lang="ru"/>
              <a:t>&lt;li&gt;</a:t>
            </a:r>
            <a:r>
              <a:rPr lang="ru"/>
              <a:t>: These elements are used to create ordered lists. </a:t>
            </a:r>
            <a:endParaRPr/>
          </a:p>
          <a:p>
            <a:pPr indent="-342900" lvl="0" marL="457200" rtl="0" algn="l">
              <a:spcBef>
                <a:spcPts val="0"/>
              </a:spcBef>
              <a:spcAft>
                <a:spcPts val="0"/>
              </a:spcAft>
              <a:buSzPts val="1800"/>
              <a:buChar char="●"/>
            </a:pPr>
            <a:r>
              <a:rPr b="1" lang="ru"/>
              <a:t>&lt;form&gt;</a:t>
            </a:r>
            <a:r>
              <a:rPr lang="ru"/>
              <a:t>: This element is used to create forms that allow users to input data and submit it to a server.</a:t>
            </a:r>
            <a:endParaRPr/>
          </a:p>
          <a:p>
            <a:pPr indent="0" lvl="0" marL="0" rtl="0" algn="l">
              <a:spcBef>
                <a:spcPts val="1200"/>
              </a:spcBef>
              <a:spcAft>
                <a:spcPts val="1200"/>
              </a:spcAft>
              <a:buNone/>
            </a:pPr>
            <a:r>
              <a:rPr lang="ru"/>
              <a:t>HTML tags are often </a:t>
            </a:r>
            <a:r>
              <a:rPr b="1" lang="ru"/>
              <a:t>paired</a:t>
            </a:r>
            <a:r>
              <a:rPr lang="ru"/>
              <a:t>, with a start tag and an end tag, and the content between the start and end tags is the content of the tag. For example, an &lt;p&gt; tag would be written as &lt;p&gt;This is a paragraph&lt;/p&gt;, and the content inside the tags is "This is a paragraph"</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ru"/>
              <a:t>Self Closing Tags</a:t>
            </a:r>
            <a:endParaRPr b="1"/>
          </a:p>
        </p:txBody>
      </p:sp>
      <p:pic>
        <p:nvPicPr>
          <p:cNvPr id="107" name="Google Shape;107;p20"/>
          <p:cNvPicPr preferRelativeResize="0"/>
          <p:nvPr/>
        </p:nvPicPr>
        <p:blipFill rotWithShape="1">
          <a:blip r:embed="rId3">
            <a:alphaModFix/>
          </a:blip>
          <a:srcRect b="11255" l="4855" r="4218" t="7765"/>
          <a:stretch/>
        </p:blipFill>
        <p:spPr>
          <a:xfrm>
            <a:off x="1253063" y="1250675"/>
            <a:ext cx="6637876" cy="332517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ru"/>
              <a:t>What and Why HTML Semantic Elements</a:t>
            </a:r>
            <a:endParaRPr b="1"/>
          </a:p>
        </p:txBody>
      </p:sp>
      <p:sp>
        <p:nvSpPr>
          <p:cNvPr id="113" name="Google Shape;113;p21"/>
          <p:cNvSpPr txBox="1"/>
          <p:nvPr>
            <p:ph idx="1" type="body"/>
          </p:nvPr>
        </p:nvSpPr>
        <p:spPr>
          <a:xfrm>
            <a:off x="262050" y="1204800"/>
            <a:ext cx="8619900" cy="36606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b="1" lang="ru"/>
              <a:t>Semantic elements </a:t>
            </a:r>
            <a:r>
              <a:rPr lang="ru"/>
              <a:t>are needed for several reasons: </a:t>
            </a:r>
            <a:endParaRPr/>
          </a:p>
          <a:p>
            <a:pPr indent="-325755" lvl="0" marL="457200" rtl="0" algn="l">
              <a:spcBef>
                <a:spcPts val="1200"/>
              </a:spcBef>
              <a:spcAft>
                <a:spcPts val="0"/>
              </a:spcAft>
              <a:buSzPct val="100000"/>
              <a:buAutoNum type="arabicParenR"/>
            </a:pPr>
            <a:r>
              <a:rPr b="1" lang="ru"/>
              <a:t>Improved accessibility</a:t>
            </a:r>
            <a:r>
              <a:rPr lang="ru"/>
              <a:t>: Semantic elements provide a clear structure to the content on a web page, making it easier for screen readers and other assistive technologies to understand and navigate the content. </a:t>
            </a:r>
            <a:endParaRPr/>
          </a:p>
          <a:p>
            <a:pPr indent="-325755" lvl="0" marL="457200" rtl="0" algn="l">
              <a:spcBef>
                <a:spcPts val="0"/>
              </a:spcBef>
              <a:spcAft>
                <a:spcPts val="0"/>
              </a:spcAft>
              <a:buSzPct val="100000"/>
              <a:buAutoNum type="arabicParenR"/>
            </a:pPr>
            <a:r>
              <a:rPr b="1" lang="ru"/>
              <a:t>Better SEO</a:t>
            </a:r>
            <a:r>
              <a:rPr lang="ru"/>
              <a:t>: Search engines use the structure of a web page to better understand its content and relevance to search queries. By using semantic elements, you can help search engines understand the hierarchy and importance of your content, improving its visibility in search results. </a:t>
            </a:r>
            <a:endParaRPr/>
          </a:p>
          <a:p>
            <a:pPr indent="-325755" lvl="0" marL="457200" rtl="0" algn="l">
              <a:spcBef>
                <a:spcPts val="0"/>
              </a:spcBef>
              <a:spcAft>
                <a:spcPts val="0"/>
              </a:spcAft>
              <a:buSzPct val="100000"/>
              <a:buAutoNum type="arabicParenR"/>
            </a:pPr>
            <a:r>
              <a:rPr b="1" lang="ru"/>
              <a:t>Better code readability and maintainability</a:t>
            </a:r>
            <a:r>
              <a:rPr lang="ru"/>
              <a:t>: Semantic elements make the code more readable and easier to maintain, as they provide a clear structure to the content. This makes it easier for developers to understand the content and make changes to it, improving the overall quality and maintainability of the code. </a:t>
            </a:r>
            <a:endParaRPr/>
          </a:p>
          <a:p>
            <a:pPr indent="-325755" lvl="0" marL="457200" rtl="0" algn="l">
              <a:spcBef>
                <a:spcPts val="0"/>
              </a:spcBef>
              <a:spcAft>
                <a:spcPts val="0"/>
              </a:spcAft>
              <a:buSzPct val="100000"/>
              <a:buAutoNum type="arabicParenR"/>
            </a:pPr>
            <a:r>
              <a:rPr b="1" lang="ru"/>
              <a:t>Improved user experience</a:t>
            </a:r>
            <a:r>
              <a:rPr lang="ru"/>
              <a:t>: Semantic elements help to make the content on a web page more intuitive and easy to understand for users, improving their overall experience and making it more likely that they will stay on the site and engage with the content.</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