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24c5587a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24c5587a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24c5587a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24c5587a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24c5587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24c5587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24c5587a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24c5587a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24c5587a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24c5587a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24c5587a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24c5587a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24c5587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24c5587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24c5587a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24c5587a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24c5587a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24c5587a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24c5587a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24c5587a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24c5587a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24c5587a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24c5587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24c5587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24c5587a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24c5587a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24c5587a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24c5587a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24c5587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24c5587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24c5587a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24c5587a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24c5587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24c5587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24c5587a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24c5587a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OOP in 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basic class usage</a:t>
            </a:r>
            <a:endParaRPr b="1"/>
          </a:p>
        </p:txBody>
      </p:sp>
      <p:sp>
        <p:nvSpPr>
          <p:cNvPr id="123" name="Google Shape;123;p22"/>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a Student class with a constructor that takes two parameters: name and grade. </a:t>
            </a:r>
            <a:endParaRPr/>
          </a:p>
          <a:p>
            <a:pPr indent="-342900" lvl="0" marL="457200" rtl="0" algn="l">
              <a:spcBef>
                <a:spcPts val="0"/>
              </a:spcBef>
              <a:spcAft>
                <a:spcPts val="0"/>
              </a:spcAft>
              <a:buSzPts val="1800"/>
              <a:buAutoNum type="arabicParenR"/>
            </a:pPr>
            <a:r>
              <a:rPr lang="ru"/>
              <a:t>Create properties for name and grade in the class and set them using the constructor. </a:t>
            </a:r>
            <a:endParaRPr/>
          </a:p>
          <a:p>
            <a:pPr indent="-342900" lvl="0" marL="457200" rtl="0" algn="l">
              <a:spcBef>
                <a:spcPts val="0"/>
              </a:spcBef>
              <a:spcAft>
                <a:spcPts val="0"/>
              </a:spcAft>
              <a:buSzPts val="1800"/>
              <a:buAutoNum type="arabicParenR"/>
            </a:pPr>
            <a:r>
              <a:rPr lang="ru"/>
              <a:t>Create a method displayInfo in the class that logs "Name: [name], Grade: [grade]" to the console. </a:t>
            </a:r>
            <a:endParaRPr/>
          </a:p>
          <a:p>
            <a:pPr indent="-342900" lvl="0" marL="457200" rtl="0" algn="l">
              <a:spcBef>
                <a:spcPts val="0"/>
              </a:spcBef>
              <a:spcAft>
                <a:spcPts val="0"/>
              </a:spcAft>
              <a:buSzPts val="1800"/>
              <a:buAutoNum type="arabicParenR"/>
            </a:pPr>
            <a:r>
              <a:rPr lang="ru"/>
              <a:t>Create another method addGrade in the class that takes a parameter value and adds it to the grade property.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basic class usage - solution</a:t>
            </a:r>
            <a:endParaRPr b="1"/>
          </a:p>
        </p:txBody>
      </p:sp>
      <p:pic>
        <p:nvPicPr>
          <p:cNvPr id="129" name="Google Shape;129;p23"/>
          <p:cNvPicPr preferRelativeResize="0"/>
          <p:nvPr/>
        </p:nvPicPr>
        <p:blipFill>
          <a:blip r:embed="rId3">
            <a:alphaModFix/>
          </a:blip>
          <a:stretch>
            <a:fillRect/>
          </a:stretch>
        </p:blipFill>
        <p:spPr>
          <a:xfrm>
            <a:off x="2412313" y="1017725"/>
            <a:ext cx="442257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Inheritance</a:t>
            </a:r>
            <a:endParaRPr b="1"/>
          </a:p>
        </p:txBody>
      </p:sp>
      <p:sp>
        <p:nvSpPr>
          <p:cNvPr id="135" name="Google Shape;135;p24"/>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1) </a:t>
            </a:r>
            <a:r>
              <a:rPr b="1" lang="ru"/>
              <a:t>Inheritance</a:t>
            </a:r>
            <a:r>
              <a:rPr lang="ru"/>
              <a:t> is a concept in Object-Oriented Programming (OOP) that allows an object to inherit properties and behavior from its parent object. This means that a </a:t>
            </a:r>
            <a:r>
              <a:rPr b="1" lang="ru"/>
              <a:t>child</a:t>
            </a:r>
            <a:r>
              <a:rPr lang="ru"/>
              <a:t> </a:t>
            </a:r>
            <a:r>
              <a:rPr b="1" lang="ru"/>
              <a:t>object</a:t>
            </a:r>
            <a:r>
              <a:rPr lang="ru"/>
              <a:t> can access and use all of the properties and methods of its parent object. Inheritance is a way to </a:t>
            </a:r>
            <a:r>
              <a:rPr b="1" lang="ru"/>
              <a:t>reuse</a:t>
            </a:r>
            <a:r>
              <a:rPr lang="ru"/>
              <a:t> code and </a:t>
            </a:r>
            <a:r>
              <a:rPr b="1" lang="ru"/>
              <a:t>prevent duplication</a:t>
            </a:r>
            <a:r>
              <a:rPr lang="ru"/>
              <a:t> of code.</a:t>
            </a:r>
            <a:endParaRPr/>
          </a:p>
        </p:txBody>
      </p:sp>
      <p:pic>
        <p:nvPicPr>
          <p:cNvPr id="136" name="Google Shape;136;p24"/>
          <p:cNvPicPr preferRelativeResize="0"/>
          <p:nvPr/>
        </p:nvPicPr>
        <p:blipFill>
          <a:blip r:embed="rId3">
            <a:alphaModFix/>
          </a:blip>
          <a:stretch>
            <a:fillRect/>
          </a:stretch>
        </p:blipFill>
        <p:spPr>
          <a:xfrm>
            <a:off x="4835972" y="140897"/>
            <a:ext cx="4099526" cy="486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509200"/>
            <a:ext cx="452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Implementing Inheritance in JavaScript</a:t>
            </a:r>
            <a:endParaRPr b="1"/>
          </a:p>
        </p:txBody>
      </p:sp>
      <p:sp>
        <p:nvSpPr>
          <p:cNvPr id="142" name="Google Shape;142;p25"/>
          <p:cNvSpPr txBox="1"/>
          <p:nvPr>
            <p:ph idx="1" type="body"/>
          </p:nvPr>
        </p:nvSpPr>
        <p:spPr>
          <a:xfrm>
            <a:off x="311700" y="1650300"/>
            <a:ext cx="4260300" cy="298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In JavaScript, inheritance is implemented using the prototype object of an object. A child object can inherit properties and methods from its parent object by setting its prototype to be the parent object.</a:t>
            </a:r>
            <a:endParaRPr/>
          </a:p>
        </p:txBody>
      </p:sp>
      <p:pic>
        <p:nvPicPr>
          <p:cNvPr id="143" name="Google Shape;143;p25"/>
          <p:cNvPicPr preferRelativeResize="0"/>
          <p:nvPr/>
        </p:nvPicPr>
        <p:blipFill>
          <a:blip r:embed="rId3">
            <a:alphaModFix/>
          </a:blip>
          <a:stretch>
            <a:fillRect/>
          </a:stretch>
        </p:blipFill>
        <p:spPr>
          <a:xfrm>
            <a:off x="4724400" y="509200"/>
            <a:ext cx="4247871" cy="4125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The extends Keyword</a:t>
            </a:r>
            <a:endParaRPr b="1"/>
          </a:p>
        </p:txBody>
      </p:sp>
      <p:sp>
        <p:nvSpPr>
          <p:cNvPr id="149" name="Google Shape;149;p26"/>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3) The </a:t>
            </a:r>
            <a:r>
              <a:rPr b="1" lang="ru"/>
              <a:t>extends</a:t>
            </a:r>
            <a:r>
              <a:rPr lang="ru"/>
              <a:t> keyword is a convenient way to implement inheritance in ECMAScript 6 (ES6) and later. The extends keyword is used to specify that one class should inherit from another class.</a:t>
            </a:r>
            <a:endParaRPr/>
          </a:p>
        </p:txBody>
      </p:sp>
      <p:pic>
        <p:nvPicPr>
          <p:cNvPr id="150" name="Google Shape;150;p26"/>
          <p:cNvPicPr preferRelativeResize="0"/>
          <p:nvPr/>
        </p:nvPicPr>
        <p:blipFill>
          <a:blip r:embed="rId3">
            <a:alphaModFix/>
          </a:blip>
          <a:stretch>
            <a:fillRect/>
          </a:stretch>
        </p:blipFill>
        <p:spPr>
          <a:xfrm>
            <a:off x="5429824" y="177750"/>
            <a:ext cx="3210024" cy="478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Overriding Methods</a:t>
            </a:r>
            <a:endParaRPr b="1"/>
          </a:p>
        </p:txBody>
      </p:sp>
      <p:sp>
        <p:nvSpPr>
          <p:cNvPr id="156" name="Google Shape;156;p27"/>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4) </a:t>
            </a:r>
            <a:r>
              <a:rPr b="1" lang="ru"/>
              <a:t>Overriding</a:t>
            </a:r>
            <a:r>
              <a:rPr lang="ru"/>
              <a:t> </a:t>
            </a:r>
            <a:r>
              <a:rPr b="1" lang="ru"/>
              <a:t>Methods</a:t>
            </a:r>
            <a:r>
              <a:rPr lang="ru"/>
              <a:t> in JavaScript: Overriding methods refer to a process in OOP where a subclass provides its own implementation of a method that is already defined in its parent class. This allows the subclass to inherit properties and methods from its parent class, but still provide its own custom implementation of specific methods.</a:t>
            </a:r>
            <a:endParaRPr/>
          </a:p>
        </p:txBody>
      </p:sp>
      <p:pic>
        <p:nvPicPr>
          <p:cNvPr id="157" name="Google Shape;157;p27"/>
          <p:cNvPicPr preferRelativeResize="0"/>
          <p:nvPr/>
        </p:nvPicPr>
        <p:blipFill>
          <a:blip r:embed="rId3">
            <a:alphaModFix/>
          </a:blip>
          <a:stretch>
            <a:fillRect/>
          </a:stretch>
        </p:blipFill>
        <p:spPr>
          <a:xfrm>
            <a:off x="5336800" y="245253"/>
            <a:ext cx="3448201" cy="465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Prototype-Based Inheritance</a:t>
            </a:r>
            <a:endParaRPr b="1"/>
          </a:p>
        </p:txBody>
      </p:sp>
      <p:sp>
        <p:nvSpPr>
          <p:cNvPr id="163" name="Google Shape;163;p28"/>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1) </a:t>
            </a:r>
            <a:r>
              <a:rPr b="1" lang="ru"/>
              <a:t>Prototype-based inheritance</a:t>
            </a:r>
            <a:r>
              <a:rPr lang="ru"/>
              <a:t> is a way of implementing inheritance in JavaScript where objects can inherit properties and methods from other objects. Instead of using classes to define objects and their relationships, objects can inherit from other objects directly through the use of </a:t>
            </a:r>
            <a:r>
              <a:rPr b="1" lang="ru"/>
              <a:t>prototypes</a:t>
            </a:r>
            <a:r>
              <a:rPr lang="ru"/>
              <a:t>.</a:t>
            </a:r>
            <a:endParaRPr/>
          </a:p>
        </p:txBody>
      </p:sp>
      <p:pic>
        <p:nvPicPr>
          <p:cNvPr id="164" name="Google Shape;164;p28"/>
          <p:cNvPicPr preferRelativeResize="0"/>
          <p:nvPr/>
        </p:nvPicPr>
        <p:blipFill>
          <a:blip r:embed="rId3">
            <a:alphaModFix/>
          </a:blip>
          <a:stretch>
            <a:fillRect/>
          </a:stretch>
        </p:blipFill>
        <p:spPr>
          <a:xfrm>
            <a:off x="4668300" y="1333525"/>
            <a:ext cx="4267199" cy="29961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The prototype Property</a:t>
            </a:r>
            <a:endParaRPr b="1"/>
          </a:p>
        </p:txBody>
      </p:sp>
      <p:sp>
        <p:nvSpPr>
          <p:cNvPr id="170" name="Google Shape;170;p29"/>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Every object in JavaScript has a special property called </a:t>
            </a:r>
            <a:r>
              <a:rPr b="1" lang="ru"/>
              <a:t>prototype</a:t>
            </a:r>
            <a:r>
              <a:rPr lang="ru"/>
              <a:t> that points to the object it </a:t>
            </a:r>
            <a:r>
              <a:rPr b="1" lang="ru"/>
              <a:t>inherits</a:t>
            </a:r>
            <a:r>
              <a:rPr lang="ru"/>
              <a:t> from. This property is used to create the </a:t>
            </a:r>
            <a:r>
              <a:rPr b="1" lang="ru"/>
              <a:t>prototype chain </a:t>
            </a:r>
            <a:r>
              <a:rPr lang="ru"/>
              <a:t>that determines the </a:t>
            </a:r>
            <a:r>
              <a:rPr b="1" lang="ru"/>
              <a:t>inheritance hierarchy</a:t>
            </a:r>
            <a:r>
              <a:rPr lang="ru"/>
              <a:t> of objects in JavaScript.</a:t>
            </a:r>
            <a:endParaRPr/>
          </a:p>
        </p:txBody>
      </p:sp>
      <p:pic>
        <p:nvPicPr>
          <p:cNvPr id="171" name="Google Shape;171;p29"/>
          <p:cNvPicPr preferRelativeResize="0"/>
          <p:nvPr/>
        </p:nvPicPr>
        <p:blipFill>
          <a:blip r:embed="rId3">
            <a:alphaModFix/>
          </a:blip>
          <a:stretch>
            <a:fillRect/>
          </a:stretch>
        </p:blipFill>
        <p:spPr>
          <a:xfrm>
            <a:off x="2163995" y="2466150"/>
            <a:ext cx="4816004" cy="235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Understanding the Prototype Chain</a:t>
            </a:r>
            <a:endParaRPr b="1"/>
          </a:p>
        </p:txBody>
      </p:sp>
      <p:sp>
        <p:nvSpPr>
          <p:cNvPr id="177" name="Google Shape;177;p30"/>
          <p:cNvSpPr txBox="1"/>
          <p:nvPr>
            <p:ph idx="1" type="body"/>
          </p:nvPr>
        </p:nvSpPr>
        <p:spPr>
          <a:xfrm>
            <a:off x="311700" y="1227950"/>
            <a:ext cx="46089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3) The </a:t>
            </a:r>
            <a:r>
              <a:rPr b="1" lang="ru"/>
              <a:t>prototype chain</a:t>
            </a:r>
            <a:r>
              <a:rPr lang="ru"/>
              <a:t> is a chain of objects that are linked to each other through the prototype property. When an object is asked for a property or method that it doesn't have, it will check its prototype, and so on, until it finds what it's looking for or until there are no more prototypes to check.</a:t>
            </a:r>
            <a:endParaRPr/>
          </a:p>
        </p:txBody>
      </p:sp>
      <p:pic>
        <p:nvPicPr>
          <p:cNvPr id="178" name="Google Shape;178;p30"/>
          <p:cNvPicPr preferRelativeResize="0"/>
          <p:nvPr/>
        </p:nvPicPr>
        <p:blipFill>
          <a:blip r:embed="rId3">
            <a:alphaModFix/>
          </a:blip>
          <a:stretch>
            <a:fillRect/>
          </a:stretch>
        </p:blipFill>
        <p:spPr>
          <a:xfrm>
            <a:off x="5045401" y="1899850"/>
            <a:ext cx="3890090" cy="235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extending and inheritance</a:t>
            </a:r>
            <a:endParaRPr b="1"/>
          </a:p>
        </p:txBody>
      </p:sp>
      <p:sp>
        <p:nvSpPr>
          <p:cNvPr id="184" name="Google Shape;184;p31"/>
          <p:cNvSpPr txBox="1"/>
          <p:nvPr>
            <p:ph idx="1" type="body"/>
          </p:nvPr>
        </p:nvSpPr>
        <p:spPr>
          <a:xfrm>
            <a:off x="311700" y="1227950"/>
            <a:ext cx="8283300" cy="369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a class called "Vehicle" with properties "make" and "model". </a:t>
            </a:r>
            <a:endParaRPr/>
          </a:p>
          <a:p>
            <a:pPr indent="-342900" lvl="0" marL="457200" rtl="0" algn="l">
              <a:spcBef>
                <a:spcPts val="0"/>
              </a:spcBef>
              <a:spcAft>
                <a:spcPts val="0"/>
              </a:spcAft>
              <a:buSzPts val="1800"/>
              <a:buAutoNum type="arabicParenR"/>
            </a:pPr>
            <a:r>
              <a:rPr lang="ru"/>
              <a:t>Create a class called "Car" that extends "Vehicle" and adds a property called "doors". </a:t>
            </a:r>
            <a:endParaRPr/>
          </a:p>
          <a:p>
            <a:pPr indent="-342900" lvl="0" marL="457200" rtl="0" algn="l">
              <a:spcBef>
                <a:spcPts val="0"/>
              </a:spcBef>
              <a:spcAft>
                <a:spcPts val="0"/>
              </a:spcAft>
              <a:buSzPts val="1800"/>
              <a:buAutoNum type="arabicParenR"/>
            </a:pPr>
            <a:r>
              <a:rPr lang="ru"/>
              <a:t>Create a Car object and print the "make", "model" and "doors" properties.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OOP in JavaScript</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ru"/>
              <a:t>OOP</a:t>
            </a:r>
            <a:r>
              <a:rPr lang="ru"/>
              <a:t> in JavaScript stands for </a:t>
            </a:r>
            <a:r>
              <a:rPr b="1" lang="ru"/>
              <a:t>Object-Oriented Programming</a:t>
            </a:r>
            <a:r>
              <a:rPr lang="ru"/>
              <a:t>. It's a </a:t>
            </a:r>
            <a:r>
              <a:rPr b="1" lang="ru"/>
              <a:t>programming paradigm</a:t>
            </a:r>
            <a:r>
              <a:rPr lang="ru"/>
              <a:t> that focuses on organizing code into objects that represent real-world entities, making the code more </a:t>
            </a:r>
            <a:r>
              <a:rPr b="1" lang="ru"/>
              <a:t>readable</a:t>
            </a:r>
            <a:r>
              <a:rPr lang="ru"/>
              <a:t>, </a:t>
            </a:r>
            <a:r>
              <a:rPr b="1" lang="ru"/>
              <a:t>reusable</a:t>
            </a:r>
            <a:r>
              <a:rPr lang="ru"/>
              <a:t> and </a:t>
            </a:r>
            <a:r>
              <a:rPr b="1" lang="ru"/>
              <a:t>scalable</a:t>
            </a:r>
            <a:r>
              <a:rPr lang="ru"/>
              <a:t>.</a:t>
            </a:r>
            <a:endParaRPr/>
          </a:p>
          <a:p>
            <a:pPr indent="457200" lvl="0" marL="0" rtl="0" algn="l">
              <a:spcBef>
                <a:spcPts val="1200"/>
              </a:spcBef>
              <a:spcAft>
                <a:spcPts val="1200"/>
              </a:spcAft>
              <a:buNone/>
            </a:pPr>
            <a:r>
              <a:rPr lang="ru"/>
              <a:t>By using OOP in JavaScript, developers can build more complex and organized codebases, improving their productivity and the quality of the code they produce.</a:t>
            </a:r>
            <a:endParaRPr/>
          </a:p>
        </p:txBody>
      </p:sp>
      <p:pic>
        <p:nvPicPr>
          <p:cNvPr id="67" name="Google Shape;67;p14"/>
          <p:cNvPicPr preferRelativeResize="0"/>
          <p:nvPr/>
        </p:nvPicPr>
        <p:blipFill rotWithShape="1">
          <a:blip r:embed="rId3">
            <a:alphaModFix/>
          </a:blip>
          <a:srcRect b="5687" l="0" r="0" t="0"/>
          <a:stretch/>
        </p:blipFill>
        <p:spPr>
          <a:xfrm>
            <a:off x="5666700" y="1170125"/>
            <a:ext cx="3324900" cy="326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extending and inheritance - solution§</a:t>
            </a:r>
            <a:endParaRPr b="1"/>
          </a:p>
        </p:txBody>
      </p:sp>
      <p:pic>
        <p:nvPicPr>
          <p:cNvPr id="190" name="Google Shape;190;p32"/>
          <p:cNvPicPr preferRelativeResize="0"/>
          <p:nvPr/>
        </p:nvPicPr>
        <p:blipFill>
          <a:blip r:embed="rId3">
            <a:alphaModFix/>
          </a:blip>
          <a:stretch>
            <a:fillRect/>
          </a:stretch>
        </p:blipFill>
        <p:spPr>
          <a:xfrm>
            <a:off x="152400" y="1170125"/>
            <a:ext cx="3684104" cy="3820975"/>
          </a:xfrm>
          <a:prstGeom prst="rect">
            <a:avLst/>
          </a:prstGeom>
          <a:noFill/>
          <a:ln>
            <a:noFill/>
          </a:ln>
        </p:spPr>
      </p:pic>
      <p:pic>
        <p:nvPicPr>
          <p:cNvPr id="191" name="Google Shape;191;p32"/>
          <p:cNvPicPr preferRelativeResize="0"/>
          <p:nvPr/>
        </p:nvPicPr>
        <p:blipFill>
          <a:blip r:embed="rId4">
            <a:alphaModFix/>
          </a:blip>
          <a:stretch>
            <a:fillRect/>
          </a:stretch>
        </p:blipFill>
        <p:spPr>
          <a:xfrm>
            <a:off x="4017279" y="1904375"/>
            <a:ext cx="5002696" cy="23524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a class called "Animal" with properties "species" and "age". </a:t>
            </a:r>
            <a:endParaRPr/>
          </a:p>
          <a:p>
            <a:pPr indent="-342900" lvl="0" marL="457200" rtl="0" algn="l">
              <a:spcBef>
                <a:spcPts val="0"/>
              </a:spcBef>
              <a:spcAft>
                <a:spcPts val="0"/>
              </a:spcAft>
              <a:buSzPts val="1800"/>
              <a:buAutoNum type="arabicParenR"/>
            </a:pPr>
            <a:r>
              <a:rPr lang="ru"/>
              <a:t>Add a method called "increaseAge" that increases the age of the animal by 1.</a:t>
            </a:r>
            <a:endParaRPr/>
          </a:p>
          <a:p>
            <a:pPr indent="-342900" lvl="0" marL="457200" rtl="0" algn="l">
              <a:spcBef>
                <a:spcPts val="0"/>
              </a:spcBef>
              <a:spcAft>
                <a:spcPts val="0"/>
              </a:spcAft>
              <a:buSzPts val="1800"/>
              <a:buAutoNum type="arabicParenR"/>
            </a:pPr>
            <a:r>
              <a:rPr lang="ru"/>
              <a:t>Create another class called "Dog" that extends "Animal" and adds a property called "breed". </a:t>
            </a:r>
            <a:endParaRPr/>
          </a:p>
          <a:p>
            <a:pPr indent="-342900" lvl="0" marL="457200" rtl="0" algn="l">
              <a:spcBef>
                <a:spcPts val="0"/>
              </a:spcBef>
              <a:spcAft>
                <a:spcPts val="0"/>
              </a:spcAft>
              <a:buSzPts val="1800"/>
              <a:buAutoNum type="arabicParenR"/>
            </a:pPr>
            <a:r>
              <a:rPr lang="ru"/>
              <a:t>Override the "increaseAge" method in the "Dog" class to also increase the "age" of the dog by 2. </a:t>
            </a:r>
            <a:endParaRPr/>
          </a:p>
          <a:p>
            <a:pPr indent="-342900" lvl="0" marL="457200" rtl="0" algn="l">
              <a:spcBef>
                <a:spcPts val="0"/>
              </a:spcBef>
              <a:spcAft>
                <a:spcPts val="0"/>
              </a:spcAft>
              <a:buSzPts val="1800"/>
              <a:buAutoNum type="arabicParenR"/>
            </a:pPr>
            <a:r>
              <a:rPr lang="ru"/>
              <a:t>Create a Dog object, increase its age multiple times and print the species, breed, and age of the dog.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The 4 Pillars of OOP programming</a:t>
            </a:r>
            <a:endParaRPr b="1"/>
          </a:p>
        </p:txBody>
      </p:sp>
      <p:pic>
        <p:nvPicPr>
          <p:cNvPr id="73" name="Google Shape;73;p15"/>
          <p:cNvPicPr preferRelativeResize="0"/>
          <p:nvPr/>
        </p:nvPicPr>
        <p:blipFill>
          <a:blip r:embed="rId3">
            <a:alphaModFix/>
          </a:blip>
          <a:stretch>
            <a:fillRect/>
          </a:stretch>
        </p:blipFill>
        <p:spPr>
          <a:xfrm>
            <a:off x="4974200" y="2064300"/>
            <a:ext cx="3961300" cy="1858851"/>
          </a:xfrm>
          <a:prstGeom prst="rect">
            <a:avLst/>
          </a:prstGeom>
          <a:noFill/>
          <a:ln>
            <a:noFill/>
          </a:ln>
        </p:spPr>
      </p:pic>
      <p:sp>
        <p:nvSpPr>
          <p:cNvPr id="74" name="Google Shape;74;p15"/>
          <p:cNvSpPr txBox="1"/>
          <p:nvPr>
            <p:ph idx="1" type="body"/>
          </p:nvPr>
        </p:nvSpPr>
        <p:spPr>
          <a:xfrm>
            <a:off x="311700" y="1172300"/>
            <a:ext cx="4869900" cy="397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b="1" lang="ru"/>
              <a:t>Abstraction</a:t>
            </a:r>
            <a:r>
              <a:rPr lang="ru"/>
              <a:t>: The ability to hide implementation details and present a simplified interface to the user.</a:t>
            </a:r>
            <a:endParaRPr/>
          </a:p>
          <a:p>
            <a:pPr indent="-342900" lvl="0" marL="457200" rtl="0" algn="l">
              <a:spcBef>
                <a:spcPts val="0"/>
              </a:spcBef>
              <a:spcAft>
                <a:spcPts val="0"/>
              </a:spcAft>
              <a:buSzPts val="1800"/>
              <a:buAutoNum type="arabicParenR"/>
            </a:pPr>
            <a:r>
              <a:rPr b="1" lang="ru"/>
              <a:t>Encapsulation</a:t>
            </a:r>
            <a:r>
              <a:rPr lang="ru"/>
              <a:t>: Wrapping code and data into a single unit, making it easier to maintain and manage.</a:t>
            </a:r>
            <a:endParaRPr/>
          </a:p>
          <a:p>
            <a:pPr indent="-342900" lvl="0" marL="457200" rtl="0" algn="l">
              <a:spcBef>
                <a:spcPts val="0"/>
              </a:spcBef>
              <a:spcAft>
                <a:spcPts val="0"/>
              </a:spcAft>
              <a:buSzPts val="1800"/>
              <a:buAutoNum type="arabicParenR"/>
            </a:pPr>
            <a:r>
              <a:rPr b="1" lang="ru"/>
              <a:t>Inheritance</a:t>
            </a:r>
            <a:r>
              <a:rPr lang="ru"/>
              <a:t>: The ability to extend and reuse code, reducing duplicated effort and improving code maintainability. </a:t>
            </a:r>
            <a:endParaRPr/>
          </a:p>
          <a:p>
            <a:pPr indent="-342900" lvl="0" marL="457200" rtl="0" algn="l">
              <a:spcBef>
                <a:spcPts val="0"/>
              </a:spcBef>
              <a:spcAft>
                <a:spcPts val="0"/>
              </a:spcAft>
              <a:buSzPts val="1800"/>
              <a:buAutoNum type="arabicParenR"/>
            </a:pPr>
            <a:r>
              <a:rPr b="1" lang="ru"/>
              <a:t>Polymorphism</a:t>
            </a:r>
            <a:r>
              <a:rPr lang="ru"/>
              <a:t>: The ability to write code that can operate on multiple types of objects, making it more flexible and adaptable.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Explaining “this”</a:t>
            </a:r>
            <a:endParaRPr b="1"/>
          </a:p>
        </p:txBody>
      </p:sp>
      <p:sp>
        <p:nvSpPr>
          <p:cNvPr id="80" name="Google Shape;80;p16"/>
          <p:cNvSpPr txBox="1"/>
          <p:nvPr>
            <p:ph idx="1" type="body"/>
          </p:nvPr>
        </p:nvSpPr>
        <p:spPr>
          <a:xfrm>
            <a:off x="311700" y="1172300"/>
            <a:ext cx="8623800" cy="397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ES5 Functions: In ES5, the value of this is determined by how the function is called. If a function is called as a method of an object, this refers to the object. If a function is called as a standalone function, this refers to the global object (i.e., window in the browser or global in Node.js).</a:t>
            </a:r>
            <a:endParaRPr/>
          </a:p>
        </p:txBody>
      </p:sp>
      <p:pic>
        <p:nvPicPr>
          <p:cNvPr id="81" name="Google Shape;81;p16"/>
          <p:cNvPicPr preferRelativeResize="0"/>
          <p:nvPr/>
        </p:nvPicPr>
        <p:blipFill>
          <a:blip r:embed="rId3">
            <a:alphaModFix/>
          </a:blip>
          <a:stretch>
            <a:fillRect/>
          </a:stretch>
        </p:blipFill>
        <p:spPr>
          <a:xfrm>
            <a:off x="1534613" y="2727125"/>
            <a:ext cx="6074774" cy="219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Explaining “this” 2</a:t>
            </a:r>
            <a:endParaRPr b="1"/>
          </a:p>
        </p:txBody>
      </p:sp>
      <p:sp>
        <p:nvSpPr>
          <p:cNvPr id="87" name="Google Shape;87;p17"/>
          <p:cNvSpPr txBox="1"/>
          <p:nvPr>
            <p:ph idx="1" type="body"/>
          </p:nvPr>
        </p:nvSpPr>
        <p:spPr>
          <a:xfrm>
            <a:off x="311700" y="1172300"/>
            <a:ext cx="86238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ES6 Arrow Functions: In ES6, arrow functions have a different this binding behavior than traditional functions. The value of this inside an arrow function is lexically scoped, meaning it takes the value of this from its surrounding context. This means that the value of this inside an arrow function is not affected by how the function is called.</a:t>
            </a:r>
            <a:endParaRPr/>
          </a:p>
        </p:txBody>
      </p:sp>
      <p:pic>
        <p:nvPicPr>
          <p:cNvPr id="88" name="Google Shape;88;p17"/>
          <p:cNvPicPr preferRelativeResize="0"/>
          <p:nvPr/>
        </p:nvPicPr>
        <p:blipFill>
          <a:blip r:embed="rId3">
            <a:alphaModFix/>
          </a:blip>
          <a:stretch>
            <a:fillRect/>
          </a:stretch>
        </p:blipFill>
        <p:spPr>
          <a:xfrm>
            <a:off x="2480150" y="2686000"/>
            <a:ext cx="6180800" cy="208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227950"/>
            <a:ext cx="85275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a:t>Classes in JavaScript can be defined using a class syntax introduced in ECMAScript 6 or using a </a:t>
            </a:r>
            <a:r>
              <a:rPr b="1" lang="ru"/>
              <a:t>constructor</a:t>
            </a:r>
            <a:r>
              <a:rPr lang="ru"/>
              <a:t> function. Example of defining class using class syntax:</a:t>
            </a:r>
            <a:endParaRPr/>
          </a:p>
        </p:txBody>
      </p:sp>
      <p:sp>
        <p:nvSpPr>
          <p:cNvPr id="94" name="Google Shape;94;p1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Defining Classes in JavaScript</a:t>
            </a:r>
            <a:endParaRPr b="1"/>
          </a:p>
        </p:txBody>
      </p:sp>
      <p:pic>
        <p:nvPicPr>
          <p:cNvPr id="95" name="Google Shape;95;p18"/>
          <p:cNvPicPr preferRelativeResize="0"/>
          <p:nvPr/>
        </p:nvPicPr>
        <p:blipFill>
          <a:blip r:embed="rId3">
            <a:alphaModFix/>
          </a:blip>
          <a:stretch>
            <a:fillRect/>
          </a:stretch>
        </p:blipFill>
        <p:spPr>
          <a:xfrm>
            <a:off x="1394650" y="2133575"/>
            <a:ext cx="7329824" cy="25999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1641225"/>
            <a:ext cx="8527500" cy="3282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u"/>
              <a:t>Once a class is defined, you can create objects from it using the </a:t>
            </a:r>
            <a:r>
              <a:rPr b="1" lang="ru"/>
              <a:t>new</a:t>
            </a:r>
            <a:r>
              <a:rPr lang="ru"/>
              <a:t> keyword. Example:</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ru"/>
              <a:t>Accessing </a:t>
            </a:r>
            <a:r>
              <a:rPr b="1" lang="ru"/>
              <a:t>Properties</a:t>
            </a:r>
            <a:r>
              <a:rPr lang="ru"/>
              <a:t> and </a:t>
            </a:r>
            <a:r>
              <a:rPr b="1" lang="ru"/>
              <a:t>Methods</a:t>
            </a:r>
            <a:r>
              <a:rPr lang="ru"/>
              <a:t>: You can access the properties and methods of objects created from a class using the </a:t>
            </a:r>
            <a:r>
              <a:rPr b="1" lang="ru"/>
              <a:t>dot notation</a:t>
            </a:r>
            <a:r>
              <a:rPr lang="ru"/>
              <a:t>.</a:t>
            </a:r>
            <a:endParaRPr/>
          </a:p>
        </p:txBody>
      </p:sp>
      <p:sp>
        <p:nvSpPr>
          <p:cNvPr id="101" name="Google Shape;101;p1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Creating Objects from Classes, Accessing Properties and Methods</a:t>
            </a:r>
            <a:endParaRPr b="1"/>
          </a:p>
        </p:txBody>
      </p:sp>
      <p:pic>
        <p:nvPicPr>
          <p:cNvPr id="102" name="Google Shape;102;p19"/>
          <p:cNvPicPr preferRelativeResize="0"/>
          <p:nvPr/>
        </p:nvPicPr>
        <p:blipFill>
          <a:blip r:embed="rId3">
            <a:alphaModFix/>
          </a:blip>
          <a:stretch>
            <a:fillRect/>
          </a:stretch>
        </p:blipFill>
        <p:spPr>
          <a:xfrm>
            <a:off x="3913900" y="2225038"/>
            <a:ext cx="4330866" cy="693425"/>
          </a:xfrm>
          <a:prstGeom prst="rect">
            <a:avLst/>
          </a:prstGeom>
          <a:noFill/>
          <a:ln>
            <a:noFill/>
          </a:ln>
        </p:spPr>
      </p:pic>
      <p:pic>
        <p:nvPicPr>
          <p:cNvPr id="103" name="Google Shape;103;p19"/>
          <p:cNvPicPr preferRelativeResize="0"/>
          <p:nvPr/>
        </p:nvPicPr>
        <p:blipFill>
          <a:blip r:embed="rId4">
            <a:alphaModFix/>
          </a:blip>
          <a:stretch>
            <a:fillRect/>
          </a:stretch>
        </p:blipFill>
        <p:spPr>
          <a:xfrm>
            <a:off x="906125" y="3797525"/>
            <a:ext cx="7338651" cy="69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Constructor Functions</a:t>
            </a:r>
            <a:endParaRPr b="1"/>
          </a:p>
        </p:txBody>
      </p:sp>
      <p:sp>
        <p:nvSpPr>
          <p:cNvPr id="109" name="Google Shape;109;p20"/>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a:t>A </a:t>
            </a:r>
            <a:r>
              <a:rPr b="1" lang="ru"/>
              <a:t>constructor</a:t>
            </a:r>
            <a:r>
              <a:rPr lang="ru"/>
              <a:t> function is a special type of function that is used to create and initialize objects. The constructor function is automatically called when an object is created from a class or when the new keyword is used to create an instance of an object.</a:t>
            </a:r>
            <a:endParaRPr/>
          </a:p>
        </p:txBody>
      </p:sp>
      <p:pic>
        <p:nvPicPr>
          <p:cNvPr id="110" name="Google Shape;110;p20"/>
          <p:cNvPicPr preferRelativeResize="0"/>
          <p:nvPr/>
        </p:nvPicPr>
        <p:blipFill>
          <a:blip r:embed="rId3">
            <a:alphaModFix/>
          </a:blip>
          <a:stretch>
            <a:fillRect/>
          </a:stretch>
        </p:blipFill>
        <p:spPr>
          <a:xfrm>
            <a:off x="790725" y="2739424"/>
            <a:ext cx="7665749" cy="199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Setting Properties with the Constructor Function</a:t>
            </a:r>
            <a:endParaRPr b="1"/>
          </a:p>
        </p:txBody>
      </p:sp>
      <p:sp>
        <p:nvSpPr>
          <p:cNvPr id="116" name="Google Shape;116;p21"/>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a:t>The constructor function can be used to </a:t>
            </a:r>
            <a:r>
              <a:rPr b="1" lang="ru"/>
              <a:t>set</a:t>
            </a:r>
            <a:r>
              <a:rPr lang="ru"/>
              <a:t> properties on the newly created object. In the example above, name and age are properties that are set when an object is created from the Person constructor function. In this example, an object john is created from the Person constructor function and its properties name and age are set to "John Doe" and 30 respectively. These properties can be accessed using the dot notation.</a:t>
            </a:r>
            <a:endParaRPr/>
          </a:p>
        </p:txBody>
      </p:sp>
      <p:pic>
        <p:nvPicPr>
          <p:cNvPr id="117" name="Google Shape;117;p21"/>
          <p:cNvPicPr preferRelativeResize="0"/>
          <p:nvPr/>
        </p:nvPicPr>
        <p:blipFill>
          <a:blip r:embed="rId3">
            <a:alphaModFix/>
          </a:blip>
          <a:stretch>
            <a:fillRect/>
          </a:stretch>
        </p:blipFill>
        <p:spPr>
          <a:xfrm>
            <a:off x="1247538" y="3386525"/>
            <a:ext cx="6648925" cy="139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