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0554928b1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0554928b1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aaa4a6b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aaa4a6b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fd0262fa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fd0262fa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ad22503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ad22503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554928b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554928b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554928b1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554928b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554928b1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554928b1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50a268c1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50a268c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50a268c1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50a268c1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50a268c1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50a268c1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554928b1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554928b1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Data fetching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for async/await - solution</a:t>
            </a:r>
            <a:endParaRPr b="1"/>
          </a:p>
        </p:txBody>
      </p:sp>
      <p:pic>
        <p:nvPicPr>
          <p:cNvPr id="118" name="Google Shape;118;p22"/>
          <p:cNvPicPr preferRelativeResize="0"/>
          <p:nvPr/>
        </p:nvPicPr>
        <p:blipFill>
          <a:blip r:embed="rId3">
            <a:alphaModFix/>
          </a:blip>
          <a:stretch>
            <a:fillRect/>
          </a:stretch>
        </p:blipFill>
        <p:spPr>
          <a:xfrm>
            <a:off x="1267663" y="1065850"/>
            <a:ext cx="6608672"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Browser storage</a:t>
            </a:r>
            <a:endParaRPr b="1"/>
          </a:p>
        </p:txBody>
      </p:sp>
      <p:pic>
        <p:nvPicPr>
          <p:cNvPr id="124" name="Google Shape;124;p23"/>
          <p:cNvPicPr preferRelativeResize="0"/>
          <p:nvPr/>
        </p:nvPicPr>
        <p:blipFill>
          <a:blip r:embed="rId3">
            <a:alphaModFix/>
          </a:blip>
          <a:stretch>
            <a:fillRect/>
          </a:stretch>
        </p:blipFill>
        <p:spPr>
          <a:xfrm>
            <a:off x="1083938" y="1017725"/>
            <a:ext cx="5094633" cy="3820975"/>
          </a:xfrm>
          <a:prstGeom prst="rect">
            <a:avLst/>
          </a:prstGeom>
          <a:noFill/>
          <a:ln>
            <a:noFill/>
          </a:ln>
        </p:spPr>
      </p:pic>
      <p:pic>
        <p:nvPicPr>
          <p:cNvPr id="125" name="Google Shape;125;p23"/>
          <p:cNvPicPr preferRelativeResize="0"/>
          <p:nvPr/>
        </p:nvPicPr>
        <p:blipFill>
          <a:blip r:embed="rId4">
            <a:alphaModFix/>
          </a:blip>
          <a:stretch>
            <a:fillRect/>
          </a:stretch>
        </p:blipFill>
        <p:spPr>
          <a:xfrm>
            <a:off x="6717750" y="1838325"/>
            <a:ext cx="2114550" cy="1466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Homework</a:t>
            </a:r>
            <a:endParaRPr b="1"/>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Task 1</a:t>
            </a:r>
            <a:r>
              <a:rPr lang="ru"/>
              <a:t>: Continue previous homework. Find some free API, that you can integrate into you application OR use local storage to store session between refreshes</a:t>
            </a:r>
            <a:endParaRPr/>
          </a:p>
          <a:p>
            <a:pPr indent="0" lvl="0" marL="0" rtl="0" algn="l">
              <a:spcBef>
                <a:spcPts val="1200"/>
              </a:spcBef>
              <a:spcAft>
                <a:spcPts val="1200"/>
              </a:spcAft>
              <a:buNone/>
            </a:pPr>
            <a:r>
              <a:rPr b="1" lang="ru"/>
              <a:t>Optional </a:t>
            </a:r>
            <a:r>
              <a:rPr lang="ru"/>
              <a:t>Find any free API, create get/post/put/patch/delete requests with 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Introduction to the fetch() API</a:t>
            </a:r>
            <a:endParaRPr b="1"/>
          </a:p>
        </p:txBody>
      </p:sp>
      <p:sp>
        <p:nvSpPr>
          <p:cNvPr id="66" name="Google Shape;66;p14"/>
          <p:cNvSpPr txBox="1"/>
          <p:nvPr/>
        </p:nvSpPr>
        <p:spPr>
          <a:xfrm>
            <a:off x="311700" y="1172300"/>
            <a:ext cx="8520600" cy="3646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ru" sz="1800">
                <a:solidFill>
                  <a:srgbClr val="616161"/>
                </a:solidFill>
                <a:latin typeface="Proxima Nova"/>
                <a:ea typeface="Proxima Nova"/>
                <a:cs typeface="Proxima Nova"/>
                <a:sym typeface="Proxima Nova"/>
              </a:rPr>
              <a:t>fetch</a:t>
            </a:r>
            <a:r>
              <a:rPr lang="ru" sz="1800">
                <a:solidFill>
                  <a:srgbClr val="616161"/>
                </a:solidFill>
                <a:latin typeface="Proxima Nova"/>
                <a:ea typeface="Proxima Nova"/>
                <a:cs typeface="Proxima Nova"/>
                <a:sym typeface="Proxima Nova"/>
              </a:rPr>
              <a:t>() is a </a:t>
            </a:r>
            <a:r>
              <a:rPr b="1" lang="ru" sz="1800">
                <a:solidFill>
                  <a:srgbClr val="616161"/>
                </a:solidFill>
                <a:latin typeface="Proxima Nova"/>
                <a:ea typeface="Proxima Nova"/>
                <a:cs typeface="Proxima Nova"/>
                <a:sym typeface="Proxima Nova"/>
              </a:rPr>
              <a:t>JavaScript</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API</a:t>
            </a:r>
            <a:r>
              <a:rPr lang="ru" sz="1800">
                <a:solidFill>
                  <a:srgbClr val="616161"/>
                </a:solidFill>
                <a:latin typeface="Proxima Nova"/>
                <a:ea typeface="Proxima Nova"/>
                <a:cs typeface="Proxima Nova"/>
                <a:sym typeface="Proxima Nova"/>
              </a:rPr>
              <a:t> that provides an </a:t>
            </a:r>
            <a:r>
              <a:rPr b="1" lang="ru" sz="1800">
                <a:solidFill>
                  <a:srgbClr val="616161"/>
                </a:solidFill>
                <a:latin typeface="Proxima Nova"/>
                <a:ea typeface="Proxima Nova"/>
                <a:cs typeface="Proxima Nova"/>
                <a:sym typeface="Proxima Nova"/>
              </a:rPr>
              <a:t>interface</a:t>
            </a:r>
            <a:r>
              <a:rPr lang="ru" sz="1800">
                <a:solidFill>
                  <a:srgbClr val="616161"/>
                </a:solidFill>
                <a:latin typeface="Proxima Nova"/>
                <a:ea typeface="Proxima Nova"/>
                <a:cs typeface="Proxima Nova"/>
                <a:sym typeface="Proxima Nova"/>
              </a:rPr>
              <a:t> for </a:t>
            </a:r>
            <a:r>
              <a:rPr b="1" lang="ru" sz="1800">
                <a:solidFill>
                  <a:srgbClr val="616161"/>
                </a:solidFill>
                <a:latin typeface="Proxima Nova"/>
                <a:ea typeface="Proxima Nova"/>
                <a:cs typeface="Proxima Nova"/>
                <a:sym typeface="Proxima Nova"/>
              </a:rPr>
              <a:t>fetching</a:t>
            </a:r>
            <a:r>
              <a:rPr lang="ru" sz="1800">
                <a:solidFill>
                  <a:srgbClr val="616161"/>
                </a:solidFill>
                <a:latin typeface="Proxima Nova"/>
                <a:ea typeface="Proxima Nova"/>
                <a:cs typeface="Proxima Nova"/>
                <a:sym typeface="Proxima Nova"/>
              </a:rPr>
              <a:t> resources (including across the network). It's purpose is to retrieve and handle data from an API or any other web resource. The fetch() API uses </a:t>
            </a:r>
            <a:r>
              <a:rPr b="1" lang="ru" sz="1800">
                <a:solidFill>
                  <a:srgbClr val="616161"/>
                </a:solidFill>
                <a:latin typeface="Proxima Nova"/>
                <a:ea typeface="Proxima Nova"/>
                <a:cs typeface="Proxima Nova"/>
                <a:sym typeface="Proxima Nova"/>
              </a:rPr>
              <a:t>Promises</a:t>
            </a:r>
            <a:r>
              <a:rPr lang="ru" sz="1800">
                <a:solidFill>
                  <a:srgbClr val="616161"/>
                </a:solidFill>
                <a:latin typeface="Proxima Nova"/>
                <a:ea typeface="Proxima Nova"/>
                <a:cs typeface="Proxima Nova"/>
                <a:sym typeface="Proxima Nova"/>
              </a:rPr>
              <a:t> and can be used in modern </a:t>
            </a:r>
            <a:r>
              <a:rPr b="1" lang="ru" sz="1800">
                <a:solidFill>
                  <a:srgbClr val="616161"/>
                </a:solidFill>
                <a:latin typeface="Proxima Nova"/>
                <a:ea typeface="Proxima Nova"/>
                <a:cs typeface="Proxima Nova"/>
                <a:sym typeface="Proxima Nova"/>
              </a:rPr>
              <a:t>browsers</a:t>
            </a:r>
            <a:r>
              <a:rPr lang="ru" sz="1800">
                <a:solidFill>
                  <a:srgbClr val="616161"/>
                </a:solidFill>
                <a:latin typeface="Proxima Nova"/>
                <a:ea typeface="Proxima Nova"/>
                <a:cs typeface="Proxima Nova"/>
                <a:sym typeface="Proxima Nova"/>
              </a:rPr>
              <a:t> and in </a:t>
            </a:r>
            <a:r>
              <a:rPr b="1" lang="ru" sz="1800">
                <a:solidFill>
                  <a:srgbClr val="616161"/>
                </a:solidFill>
                <a:latin typeface="Proxima Nova"/>
                <a:ea typeface="Proxima Nova"/>
                <a:cs typeface="Proxima Nova"/>
                <a:sym typeface="Proxima Nova"/>
              </a:rPr>
              <a:t>Node.js</a:t>
            </a:r>
            <a:r>
              <a:rPr lang="ru" sz="1800">
                <a:solidFill>
                  <a:srgbClr val="616161"/>
                </a:solidFill>
                <a:latin typeface="Proxima Nova"/>
                <a:ea typeface="Proxima Nova"/>
                <a:cs typeface="Proxima Nova"/>
                <a:sym typeface="Proxima Nova"/>
              </a:rPr>
              <a:t> environments.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ru" sz="1800">
                <a:solidFill>
                  <a:srgbClr val="616161"/>
                </a:solidFill>
                <a:latin typeface="Proxima Nova"/>
                <a:ea typeface="Proxima Nova"/>
                <a:cs typeface="Proxima Nova"/>
                <a:sym typeface="Proxima Nova"/>
              </a:rPr>
              <a:t>With fetch(), you can make </a:t>
            </a:r>
            <a:r>
              <a:rPr b="1" lang="ru" sz="1800">
                <a:solidFill>
                  <a:srgbClr val="616161"/>
                </a:solidFill>
                <a:latin typeface="Proxima Nova"/>
                <a:ea typeface="Proxima Nova"/>
                <a:cs typeface="Proxima Nova"/>
                <a:sym typeface="Proxima Nova"/>
              </a:rPr>
              <a:t>HTTP requests</a:t>
            </a:r>
            <a:r>
              <a:rPr lang="ru" sz="1800">
                <a:solidFill>
                  <a:srgbClr val="616161"/>
                </a:solidFill>
                <a:latin typeface="Proxima Nova"/>
                <a:ea typeface="Proxima Nova"/>
                <a:cs typeface="Proxima Nova"/>
                <a:sym typeface="Proxima Nova"/>
              </a:rPr>
              <a:t>, such as </a:t>
            </a:r>
            <a:r>
              <a:rPr b="1" lang="ru" sz="1800">
                <a:solidFill>
                  <a:srgbClr val="616161"/>
                </a:solidFill>
                <a:latin typeface="Proxima Nova"/>
                <a:ea typeface="Proxima Nova"/>
                <a:cs typeface="Proxima Nova"/>
                <a:sym typeface="Proxima Nova"/>
              </a:rPr>
              <a:t>GET</a:t>
            </a:r>
            <a:r>
              <a:rPr lang="ru" sz="1800">
                <a:solidFill>
                  <a:srgbClr val="616161"/>
                </a:solidFill>
                <a:latin typeface="Proxima Nova"/>
                <a:ea typeface="Proxima Nova"/>
                <a:cs typeface="Proxima Nova"/>
                <a:sym typeface="Proxima Nova"/>
              </a:rPr>
              <a:t> and </a:t>
            </a:r>
            <a:r>
              <a:rPr b="1" lang="ru" sz="1800">
                <a:solidFill>
                  <a:srgbClr val="616161"/>
                </a:solidFill>
                <a:latin typeface="Proxima Nova"/>
                <a:ea typeface="Proxima Nova"/>
                <a:cs typeface="Proxima Nova"/>
                <a:sym typeface="Proxima Nova"/>
              </a:rPr>
              <a:t>POST</a:t>
            </a:r>
            <a:r>
              <a:rPr lang="ru" sz="1800">
                <a:solidFill>
                  <a:srgbClr val="616161"/>
                </a:solidFill>
                <a:latin typeface="Proxima Nova"/>
                <a:ea typeface="Proxima Nova"/>
                <a:cs typeface="Proxima Nova"/>
                <a:sym typeface="Proxima Nova"/>
              </a:rPr>
              <a:t>, to retrieve or send data to a remote resource. The API returns a Promise that resolves to the </a:t>
            </a:r>
            <a:r>
              <a:rPr b="1" lang="ru" sz="1800">
                <a:solidFill>
                  <a:srgbClr val="616161"/>
                </a:solidFill>
                <a:latin typeface="Proxima Nova"/>
                <a:ea typeface="Proxima Nova"/>
                <a:cs typeface="Proxima Nova"/>
                <a:sym typeface="Proxima Nova"/>
              </a:rPr>
              <a:t>Response</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object</a:t>
            </a:r>
            <a:r>
              <a:rPr lang="ru" sz="1800">
                <a:solidFill>
                  <a:srgbClr val="616161"/>
                </a:solidFill>
                <a:latin typeface="Proxima Nova"/>
                <a:ea typeface="Proxima Nova"/>
                <a:cs typeface="Proxima Nova"/>
                <a:sym typeface="Proxima Nova"/>
              </a:rPr>
              <a:t> representing the response to your request. This response object can then be used to access the data returned by the API, typically in </a:t>
            </a:r>
            <a:r>
              <a:rPr b="1" lang="ru" sz="1800">
                <a:solidFill>
                  <a:srgbClr val="616161"/>
                </a:solidFill>
                <a:latin typeface="Proxima Nova"/>
                <a:ea typeface="Proxima Nova"/>
                <a:cs typeface="Proxima Nova"/>
                <a:sym typeface="Proxima Nova"/>
              </a:rPr>
              <a:t>JSON</a:t>
            </a:r>
            <a:r>
              <a:rPr lang="ru" sz="1800">
                <a:solidFill>
                  <a:srgbClr val="616161"/>
                </a:solidFill>
                <a:latin typeface="Proxima Nova"/>
                <a:ea typeface="Proxima Nova"/>
                <a:cs typeface="Proxima Nova"/>
                <a:sym typeface="Proxima Nova"/>
              </a:rPr>
              <a:t> format.</a:t>
            </a:r>
            <a:endParaRPr sz="1800">
              <a:solidFill>
                <a:srgbClr val="61616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Making a Basic fetch() Request (Promise chain)</a:t>
            </a:r>
            <a:endParaRPr b="1"/>
          </a:p>
        </p:txBody>
      </p:sp>
      <p:sp>
        <p:nvSpPr>
          <p:cNvPr id="72" name="Google Shape;72;p15"/>
          <p:cNvSpPr txBox="1"/>
          <p:nvPr/>
        </p:nvSpPr>
        <p:spPr>
          <a:xfrm>
            <a:off x="311700" y="1017725"/>
            <a:ext cx="4403100" cy="38826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None/>
            </a:pPr>
            <a:r>
              <a:rPr lang="ru" sz="1800">
                <a:solidFill>
                  <a:srgbClr val="616161"/>
                </a:solidFill>
                <a:latin typeface="Proxima Nova"/>
                <a:ea typeface="Proxima Nova"/>
                <a:cs typeface="Proxima Nova"/>
                <a:sym typeface="Proxima Nova"/>
              </a:rPr>
              <a:t>In this example, the </a:t>
            </a:r>
            <a:r>
              <a:rPr b="1" lang="ru" sz="1800">
                <a:solidFill>
                  <a:srgbClr val="616161"/>
                </a:solidFill>
                <a:latin typeface="Proxima Nova"/>
                <a:ea typeface="Proxima Nova"/>
                <a:cs typeface="Proxima Nova"/>
                <a:sym typeface="Proxima Nova"/>
              </a:rPr>
              <a:t>fetch</a:t>
            </a:r>
            <a:r>
              <a:rPr lang="ru" sz="1800">
                <a:solidFill>
                  <a:srgbClr val="616161"/>
                </a:solidFill>
                <a:latin typeface="Proxima Nova"/>
                <a:ea typeface="Proxima Nova"/>
                <a:cs typeface="Proxima Nova"/>
                <a:sym typeface="Proxima Nova"/>
              </a:rPr>
              <a:t>() function is called with the API endpoint </a:t>
            </a:r>
            <a:r>
              <a:rPr b="1" lang="ru" sz="1800">
                <a:solidFill>
                  <a:srgbClr val="616161"/>
                </a:solidFill>
                <a:latin typeface="Proxima Nova"/>
                <a:ea typeface="Proxima Nova"/>
                <a:cs typeface="Proxima Nova"/>
                <a:sym typeface="Proxima Nova"/>
              </a:rPr>
              <a:t>URL</a:t>
            </a:r>
            <a:r>
              <a:rPr lang="ru" sz="1800">
                <a:solidFill>
                  <a:srgbClr val="616161"/>
                </a:solidFill>
                <a:latin typeface="Proxima Nova"/>
                <a:ea typeface="Proxima Nova"/>
                <a:cs typeface="Proxima Nova"/>
                <a:sym typeface="Proxima Nova"/>
              </a:rPr>
              <a:t> as its argument. The function returns a Promise that resolves to the Response object. The .</a:t>
            </a:r>
            <a:r>
              <a:rPr b="1" lang="ru" sz="1800">
                <a:solidFill>
                  <a:srgbClr val="616161"/>
                </a:solidFill>
                <a:latin typeface="Proxima Nova"/>
                <a:ea typeface="Proxima Nova"/>
                <a:cs typeface="Proxima Nova"/>
                <a:sym typeface="Proxima Nova"/>
              </a:rPr>
              <a:t>then</a:t>
            </a:r>
            <a:r>
              <a:rPr lang="ru" sz="1800">
                <a:solidFill>
                  <a:srgbClr val="616161"/>
                </a:solidFill>
                <a:latin typeface="Proxima Nova"/>
                <a:ea typeface="Proxima Nova"/>
                <a:cs typeface="Proxima Nova"/>
                <a:sym typeface="Proxima Nova"/>
              </a:rPr>
              <a:t>() method is used to extract the </a:t>
            </a:r>
            <a:r>
              <a:rPr b="1" lang="ru" sz="1800">
                <a:solidFill>
                  <a:srgbClr val="616161"/>
                </a:solidFill>
                <a:latin typeface="Proxima Nova"/>
                <a:ea typeface="Proxima Nova"/>
                <a:cs typeface="Proxima Nova"/>
                <a:sym typeface="Proxima Nova"/>
              </a:rPr>
              <a:t>JSON</a:t>
            </a:r>
            <a:r>
              <a:rPr lang="ru" sz="1800">
                <a:solidFill>
                  <a:srgbClr val="616161"/>
                </a:solidFill>
                <a:latin typeface="Proxima Nova"/>
                <a:ea typeface="Proxima Nova"/>
                <a:cs typeface="Proxima Nova"/>
                <a:sym typeface="Proxima Nova"/>
              </a:rPr>
              <a:t> data from the response and log it to the console. The .</a:t>
            </a:r>
            <a:r>
              <a:rPr b="1" lang="ru" sz="1800">
                <a:solidFill>
                  <a:srgbClr val="616161"/>
                </a:solidFill>
                <a:latin typeface="Proxima Nova"/>
                <a:ea typeface="Proxima Nova"/>
                <a:cs typeface="Proxima Nova"/>
                <a:sym typeface="Proxima Nova"/>
              </a:rPr>
              <a:t>catch</a:t>
            </a:r>
            <a:r>
              <a:rPr lang="ru" sz="1800">
                <a:solidFill>
                  <a:srgbClr val="616161"/>
                </a:solidFill>
                <a:latin typeface="Proxima Nova"/>
                <a:ea typeface="Proxima Nova"/>
                <a:cs typeface="Proxima Nova"/>
                <a:sym typeface="Proxima Nova"/>
              </a:rPr>
              <a:t>() method is used to handle any errors that may occur during the fetch operation.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b="1" lang="ru" sz="1800">
                <a:solidFill>
                  <a:srgbClr val="616161"/>
                </a:solidFill>
                <a:latin typeface="Proxima Nova"/>
                <a:ea typeface="Proxima Nova"/>
                <a:cs typeface="Proxima Nova"/>
                <a:sym typeface="Proxima Nova"/>
              </a:rPr>
              <a:t>Note</a:t>
            </a:r>
            <a:r>
              <a:rPr lang="ru" sz="1800">
                <a:solidFill>
                  <a:srgbClr val="616161"/>
                </a:solidFill>
                <a:latin typeface="Proxima Nova"/>
                <a:ea typeface="Proxima Nova"/>
                <a:cs typeface="Proxima Nova"/>
                <a:sym typeface="Proxima Nova"/>
              </a:rPr>
              <a:t>: It's important to check the ok property of the Response object to ensure that the API returned a successful response before attempting to extract the data.</a:t>
            </a:r>
            <a:endParaRPr sz="1800">
              <a:solidFill>
                <a:srgbClr val="616161"/>
              </a:solidFill>
              <a:latin typeface="Proxima Nova"/>
              <a:ea typeface="Proxima Nova"/>
              <a:cs typeface="Proxima Nova"/>
              <a:sym typeface="Proxima Nova"/>
            </a:endParaRPr>
          </a:p>
        </p:txBody>
      </p:sp>
      <p:pic>
        <p:nvPicPr>
          <p:cNvPr id="73" name="Google Shape;73;p15"/>
          <p:cNvPicPr preferRelativeResize="0"/>
          <p:nvPr/>
        </p:nvPicPr>
        <p:blipFill>
          <a:blip r:embed="rId3">
            <a:alphaModFix/>
          </a:blip>
          <a:stretch>
            <a:fillRect/>
          </a:stretch>
        </p:blipFill>
        <p:spPr>
          <a:xfrm>
            <a:off x="4819075" y="1656700"/>
            <a:ext cx="4267200" cy="22117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Handling Response Data</a:t>
            </a:r>
            <a:endParaRPr b="1"/>
          </a:p>
        </p:txBody>
      </p:sp>
      <p:sp>
        <p:nvSpPr>
          <p:cNvPr id="79" name="Google Shape;79;p16"/>
          <p:cNvSpPr txBox="1"/>
          <p:nvPr/>
        </p:nvSpPr>
        <p:spPr>
          <a:xfrm>
            <a:off x="311700" y="1172300"/>
            <a:ext cx="4260300" cy="36468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None/>
            </a:pPr>
            <a:r>
              <a:rPr lang="ru" sz="1800">
                <a:solidFill>
                  <a:srgbClr val="616161"/>
                </a:solidFill>
                <a:latin typeface="Proxima Nova"/>
                <a:ea typeface="Proxima Nova"/>
                <a:cs typeface="Proxima Nova"/>
                <a:sym typeface="Proxima Nova"/>
              </a:rPr>
              <a:t>The Response object can contain different types of data, such as </a:t>
            </a:r>
            <a:r>
              <a:rPr b="1" lang="ru" sz="1800">
                <a:solidFill>
                  <a:srgbClr val="616161"/>
                </a:solidFill>
                <a:latin typeface="Proxima Nova"/>
                <a:ea typeface="Proxima Nova"/>
                <a:cs typeface="Proxima Nova"/>
                <a:sym typeface="Proxima Nova"/>
              </a:rPr>
              <a:t>JSON</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text</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blob</a:t>
            </a:r>
            <a:r>
              <a:rPr lang="ru" sz="1800">
                <a:solidFill>
                  <a:srgbClr val="616161"/>
                </a:solidFill>
                <a:latin typeface="Proxima Nova"/>
                <a:ea typeface="Proxima Nova"/>
                <a:cs typeface="Proxima Nova"/>
                <a:sym typeface="Proxima Nova"/>
              </a:rPr>
              <a:t>, and others. To handle different types of data, you can use methods like .</a:t>
            </a:r>
            <a:r>
              <a:rPr b="1" lang="ru" sz="1800">
                <a:solidFill>
                  <a:srgbClr val="616161"/>
                </a:solidFill>
                <a:latin typeface="Proxima Nova"/>
                <a:ea typeface="Proxima Nova"/>
                <a:cs typeface="Proxima Nova"/>
                <a:sym typeface="Proxima Nova"/>
              </a:rPr>
              <a:t>json</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text</a:t>
            </a:r>
            <a:r>
              <a:rPr lang="ru" sz="1800">
                <a:solidFill>
                  <a:srgbClr val="616161"/>
                </a:solidFill>
                <a:latin typeface="Proxima Nova"/>
                <a:ea typeface="Proxima Nova"/>
                <a:cs typeface="Proxima Nova"/>
                <a:sym typeface="Proxima Nova"/>
              </a:rPr>
              <a:t>(), and .</a:t>
            </a:r>
            <a:r>
              <a:rPr b="1" lang="ru" sz="1800">
                <a:solidFill>
                  <a:srgbClr val="616161"/>
                </a:solidFill>
                <a:latin typeface="Proxima Nova"/>
                <a:ea typeface="Proxima Nova"/>
                <a:cs typeface="Proxima Nova"/>
                <a:sym typeface="Proxima Nova"/>
              </a:rPr>
              <a:t>blob</a:t>
            </a:r>
            <a:r>
              <a:rPr lang="ru" sz="1800">
                <a:solidFill>
                  <a:srgbClr val="616161"/>
                </a:solidFill>
                <a:latin typeface="Proxima Nova"/>
                <a:ea typeface="Proxima Nova"/>
                <a:cs typeface="Proxima Nova"/>
                <a:sym typeface="Proxima Nova"/>
              </a:rPr>
              <a:t>() to extract the data in the format you need.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ru" sz="1800">
                <a:solidFill>
                  <a:srgbClr val="616161"/>
                </a:solidFill>
                <a:latin typeface="Proxima Nova"/>
                <a:ea typeface="Proxima Nova"/>
                <a:cs typeface="Proxima Nova"/>
                <a:sym typeface="Proxima Nova"/>
              </a:rPr>
              <a:t>In this example, the .</a:t>
            </a:r>
            <a:r>
              <a:rPr b="1" lang="ru" sz="1800">
                <a:solidFill>
                  <a:srgbClr val="616161"/>
                </a:solidFill>
                <a:latin typeface="Proxima Nova"/>
                <a:ea typeface="Proxima Nova"/>
                <a:cs typeface="Proxima Nova"/>
                <a:sym typeface="Proxima Nova"/>
              </a:rPr>
              <a:t>text</a:t>
            </a:r>
            <a:r>
              <a:rPr lang="ru" sz="1800">
                <a:solidFill>
                  <a:srgbClr val="616161"/>
                </a:solidFill>
                <a:latin typeface="Proxima Nova"/>
                <a:ea typeface="Proxima Nova"/>
                <a:cs typeface="Proxima Nova"/>
                <a:sym typeface="Proxima Nova"/>
              </a:rPr>
              <a:t>() method is called to extract the response </a:t>
            </a:r>
            <a:r>
              <a:rPr b="1" lang="ru" sz="1800">
                <a:solidFill>
                  <a:srgbClr val="616161"/>
                </a:solidFill>
                <a:latin typeface="Proxima Nova"/>
                <a:ea typeface="Proxima Nova"/>
                <a:cs typeface="Proxima Nova"/>
                <a:sym typeface="Proxima Nova"/>
              </a:rPr>
              <a:t>data as text</a:t>
            </a:r>
            <a:r>
              <a:rPr lang="ru" sz="1800">
                <a:solidFill>
                  <a:srgbClr val="616161"/>
                </a:solidFill>
                <a:latin typeface="Proxima Nova"/>
                <a:ea typeface="Proxima Nova"/>
                <a:cs typeface="Proxima Nova"/>
                <a:sym typeface="Proxima Nova"/>
              </a:rPr>
              <a:t>. The text data can then be used in your application.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ru" sz="1800">
                <a:solidFill>
                  <a:srgbClr val="616161"/>
                </a:solidFill>
                <a:latin typeface="Proxima Nova"/>
                <a:ea typeface="Proxima Nova"/>
                <a:cs typeface="Proxima Nova"/>
                <a:sym typeface="Proxima Nova"/>
              </a:rPr>
              <a:t>It's important to understand the format of the data returned by the API and use the appropriate method to extract and handle the data.</a:t>
            </a:r>
            <a:endParaRPr sz="1800">
              <a:solidFill>
                <a:srgbClr val="616161"/>
              </a:solidFill>
              <a:latin typeface="Proxima Nova"/>
              <a:ea typeface="Proxima Nova"/>
              <a:cs typeface="Proxima Nova"/>
              <a:sym typeface="Proxima Nova"/>
            </a:endParaRPr>
          </a:p>
        </p:txBody>
      </p:sp>
      <p:pic>
        <p:nvPicPr>
          <p:cNvPr id="80" name="Google Shape;80;p16"/>
          <p:cNvPicPr preferRelativeResize="0"/>
          <p:nvPr/>
        </p:nvPicPr>
        <p:blipFill>
          <a:blip r:embed="rId3">
            <a:alphaModFix/>
          </a:blip>
          <a:stretch>
            <a:fillRect/>
          </a:stretch>
        </p:blipFill>
        <p:spPr>
          <a:xfrm>
            <a:off x="4724400" y="1462275"/>
            <a:ext cx="4267202" cy="22189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Using fetch() with Async/Await</a:t>
            </a:r>
            <a:endParaRPr b="1"/>
          </a:p>
        </p:txBody>
      </p:sp>
      <p:sp>
        <p:nvSpPr>
          <p:cNvPr id="86" name="Google Shape;86;p17"/>
          <p:cNvSpPr txBox="1"/>
          <p:nvPr/>
        </p:nvSpPr>
        <p:spPr>
          <a:xfrm>
            <a:off x="311700" y="1172300"/>
            <a:ext cx="4260300" cy="3646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None/>
            </a:pPr>
            <a:r>
              <a:rPr lang="ru" sz="1600">
                <a:solidFill>
                  <a:srgbClr val="616161"/>
                </a:solidFill>
                <a:latin typeface="Proxima Nova"/>
                <a:ea typeface="Proxima Nova"/>
                <a:cs typeface="Proxima Nova"/>
                <a:sym typeface="Proxima Nova"/>
              </a:rPr>
              <a:t>In this example, the getData() function is declared as </a:t>
            </a:r>
            <a:r>
              <a:rPr b="1" lang="ru" sz="1600">
                <a:solidFill>
                  <a:srgbClr val="616161"/>
                </a:solidFill>
                <a:latin typeface="Proxima Nova"/>
                <a:ea typeface="Proxima Nova"/>
                <a:cs typeface="Proxima Nova"/>
                <a:sym typeface="Proxima Nova"/>
              </a:rPr>
              <a:t>async</a:t>
            </a:r>
            <a:r>
              <a:rPr lang="ru" sz="1600">
                <a:solidFill>
                  <a:srgbClr val="616161"/>
                </a:solidFill>
                <a:latin typeface="Proxima Nova"/>
                <a:ea typeface="Proxima Nova"/>
                <a:cs typeface="Proxima Nova"/>
                <a:sym typeface="Proxima Nova"/>
              </a:rPr>
              <a:t>, which allows the use of the </a:t>
            </a:r>
            <a:r>
              <a:rPr b="1" lang="ru" sz="1600">
                <a:solidFill>
                  <a:srgbClr val="616161"/>
                </a:solidFill>
                <a:latin typeface="Proxima Nova"/>
                <a:ea typeface="Proxima Nova"/>
                <a:cs typeface="Proxima Nova"/>
                <a:sym typeface="Proxima Nova"/>
              </a:rPr>
              <a:t>await</a:t>
            </a:r>
            <a:r>
              <a:rPr lang="ru" sz="1600">
                <a:solidFill>
                  <a:srgbClr val="616161"/>
                </a:solidFill>
                <a:latin typeface="Proxima Nova"/>
                <a:ea typeface="Proxima Nova"/>
                <a:cs typeface="Proxima Nova"/>
                <a:sym typeface="Proxima Nova"/>
              </a:rPr>
              <a:t> keyword inside the function. The fetch() function is called and the result is assigned to the response variable. </a:t>
            </a:r>
            <a:r>
              <a:rPr b="1" lang="ru" sz="1600">
                <a:solidFill>
                  <a:srgbClr val="616161"/>
                </a:solidFill>
                <a:latin typeface="Proxima Nova"/>
                <a:ea typeface="Proxima Nova"/>
                <a:cs typeface="Proxima Nova"/>
                <a:sym typeface="Proxima Nova"/>
              </a:rPr>
              <a:t>The await keyword is used to wait for the response to be received before proceeding with the rest of the code.</a:t>
            </a:r>
            <a:endParaRPr b="1" sz="16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ru" sz="1600">
                <a:solidFill>
                  <a:schemeClr val="accent3"/>
                </a:solidFill>
                <a:latin typeface="Proxima Nova"/>
                <a:ea typeface="Proxima Nova"/>
                <a:cs typeface="Proxima Nova"/>
                <a:sym typeface="Proxima Nova"/>
              </a:rPr>
              <a:t>Using </a:t>
            </a:r>
            <a:r>
              <a:rPr b="1" lang="ru" sz="1600">
                <a:solidFill>
                  <a:schemeClr val="accent3"/>
                </a:solidFill>
                <a:latin typeface="Proxima Nova"/>
                <a:ea typeface="Proxima Nova"/>
                <a:cs typeface="Proxima Nova"/>
                <a:sym typeface="Proxima Nova"/>
              </a:rPr>
              <a:t>async/await</a:t>
            </a:r>
            <a:r>
              <a:rPr lang="ru" sz="1600">
                <a:solidFill>
                  <a:schemeClr val="accent3"/>
                </a:solidFill>
                <a:latin typeface="Proxima Nova"/>
                <a:ea typeface="Proxima Nova"/>
                <a:cs typeface="Proxima Nova"/>
                <a:sym typeface="Proxima Nova"/>
              </a:rPr>
              <a:t> to handle the fetch() response is a cleaner and easier to understand approach compared to using </a:t>
            </a:r>
            <a:r>
              <a:rPr b="1" lang="ru" sz="1600">
                <a:solidFill>
                  <a:schemeClr val="accent3"/>
                </a:solidFill>
                <a:latin typeface="Proxima Nova"/>
                <a:ea typeface="Proxima Nova"/>
                <a:cs typeface="Proxima Nova"/>
                <a:sym typeface="Proxima Nova"/>
              </a:rPr>
              <a:t>Promises</a:t>
            </a:r>
            <a:r>
              <a:rPr lang="ru" sz="1600">
                <a:solidFill>
                  <a:schemeClr val="accent3"/>
                </a:solidFill>
                <a:latin typeface="Proxima Nova"/>
                <a:ea typeface="Proxima Nova"/>
                <a:cs typeface="Proxima Nova"/>
                <a:sym typeface="Proxima Nova"/>
              </a:rPr>
              <a:t>. It makes the code more readable and reduces the amount of code needed to handle the response. The code is also easier to understand, especially for developers who are new to JavaScript or Promises.</a:t>
            </a:r>
            <a:endParaRPr b="1" sz="1600">
              <a:solidFill>
                <a:srgbClr val="616161"/>
              </a:solidFill>
              <a:latin typeface="Proxima Nova"/>
              <a:ea typeface="Proxima Nova"/>
              <a:cs typeface="Proxima Nova"/>
              <a:sym typeface="Proxima Nova"/>
            </a:endParaRPr>
          </a:p>
        </p:txBody>
      </p:sp>
      <p:pic>
        <p:nvPicPr>
          <p:cNvPr id="87" name="Google Shape;87;p17"/>
          <p:cNvPicPr preferRelativeResize="0"/>
          <p:nvPr/>
        </p:nvPicPr>
        <p:blipFill>
          <a:blip r:embed="rId3">
            <a:alphaModFix/>
          </a:blip>
          <a:stretch>
            <a:fillRect/>
          </a:stretch>
        </p:blipFill>
        <p:spPr>
          <a:xfrm>
            <a:off x="4572000" y="1726337"/>
            <a:ext cx="4587351" cy="2538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Using fetch() with Async/Await</a:t>
            </a:r>
            <a:endParaRPr b="1"/>
          </a:p>
        </p:txBody>
      </p:sp>
      <p:sp>
        <p:nvSpPr>
          <p:cNvPr id="93" name="Google Shape;93;p18"/>
          <p:cNvSpPr txBox="1"/>
          <p:nvPr/>
        </p:nvSpPr>
        <p:spPr>
          <a:xfrm>
            <a:off x="311700" y="1172300"/>
            <a:ext cx="4260300" cy="3646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None/>
            </a:pPr>
            <a:r>
              <a:rPr lang="ru" sz="1600">
                <a:solidFill>
                  <a:srgbClr val="616161"/>
                </a:solidFill>
                <a:latin typeface="Proxima Nova"/>
                <a:ea typeface="Proxima Nova"/>
                <a:cs typeface="Proxima Nova"/>
                <a:sym typeface="Proxima Nova"/>
              </a:rPr>
              <a:t>In this example, the getData() function is declared as </a:t>
            </a:r>
            <a:r>
              <a:rPr b="1" lang="ru" sz="1600">
                <a:solidFill>
                  <a:srgbClr val="616161"/>
                </a:solidFill>
                <a:latin typeface="Proxima Nova"/>
                <a:ea typeface="Proxima Nova"/>
                <a:cs typeface="Proxima Nova"/>
                <a:sym typeface="Proxima Nova"/>
              </a:rPr>
              <a:t>async</a:t>
            </a:r>
            <a:r>
              <a:rPr lang="ru" sz="1600">
                <a:solidFill>
                  <a:srgbClr val="616161"/>
                </a:solidFill>
                <a:latin typeface="Proxima Nova"/>
                <a:ea typeface="Proxima Nova"/>
                <a:cs typeface="Proxima Nova"/>
                <a:sym typeface="Proxima Nova"/>
              </a:rPr>
              <a:t>, which allows the use of the </a:t>
            </a:r>
            <a:r>
              <a:rPr b="1" lang="ru" sz="1600">
                <a:solidFill>
                  <a:srgbClr val="616161"/>
                </a:solidFill>
                <a:latin typeface="Proxima Nova"/>
                <a:ea typeface="Proxima Nova"/>
                <a:cs typeface="Proxima Nova"/>
                <a:sym typeface="Proxima Nova"/>
              </a:rPr>
              <a:t>await</a:t>
            </a:r>
            <a:r>
              <a:rPr lang="ru" sz="1600">
                <a:solidFill>
                  <a:srgbClr val="616161"/>
                </a:solidFill>
                <a:latin typeface="Proxima Nova"/>
                <a:ea typeface="Proxima Nova"/>
                <a:cs typeface="Proxima Nova"/>
                <a:sym typeface="Proxima Nova"/>
              </a:rPr>
              <a:t> keyword inside the function. The fetch() function is called and the result is assigned to the response variable. </a:t>
            </a:r>
            <a:r>
              <a:rPr b="1" lang="ru" sz="1600">
                <a:solidFill>
                  <a:srgbClr val="616161"/>
                </a:solidFill>
                <a:latin typeface="Proxima Nova"/>
                <a:ea typeface="Proxima Nova"/>
                <a:cs typeface="Proxima Nova"/>
                <a:sym typeface="Proxima Nova"/>
              </a:rPr>
              <a:t>The await keyword is used to wait for the response to be received before proceeding with the rest of the code.</a:t>
            </a:r>
            <a:endParaRPr b="1" sz="16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ru" sz="1600">
                <a:solidFill>
                  <a:schemeClr val="accent3"/>
                </a:solidFill>
                <a:latin typeface="Proxima Nova"/>
                <a:ea typeface="Proxima Nova"/>
                <a:cs typeface="Proxima Nova"/>
                <a:sym typeface="Proxima Nova"/>
              </a:rPr>
              <a:t>Using </a:t>
            </a:r>
            <a:r>
              <a:rPr b="1" lang="ru" sz="1600">
                <a:solidFill>
                  <a:schemeClr val="accent3"/>
                </a:solidFill>
                <a:latin typeface="Proxima Nova"/>
                <a:ea typeface="Proxima Nova"/>
                <a:cs typeface="Proxima Nova"/>
                <a:sym typeface="Proxima Nova"/>
              </a:rPr>
              <a:t>async/await</a:t>
            </a:r>
            <a:r>
              <a:rPr lang="ru" sz="1600">
                <a:solidFill>
                  <a:schemeClr val="accent3"/>
                </a:solidFill>
                <a:latin typeface="Proxima Nova"/>
                <a:ea typeface="Proxima Nova"/>
                <a:cs typeface="Proxima Nova"/>
                <a:sym typeface="Proxima Nova"/>
              </a:rPr>
              <a:t> to handle the fetch() response is a cleaner and easier to understand approach compared to using </a:t>
            </a:r>
            <a:r>
              <a:rPr b="1" lang="ru" sz="1600">
                <a:solidFill>
                  <a:schemeClr val="accent3"/>
                </a:solidFill>
                <a:latin typeface="Proxima Nova"/>
                <a:ea typeface="Proxima Nova"/>
                <a:cs typeface="Proxima Nova"/>
                <a:sym typeface="Proxima Nova"/>
              </a:rPr>
              <a:t>Promises</a:t>
            </a:r>
            <a:r>
              <a:rPr lang="ru" sz="1600">
                <a:solidFill>
                  <a:schemeClr val="accent3"/>
                </a:solidFill>
                <a:latin typeface="Proxima Nova"/>
                <a:ea typeface="Proxima Nova"/>
                <a:cs typeface="Proxima Nova"/>
                <a:sym typeface="Proxima Nova"/>
              </a:rPr>
              <a:t>. It makes the code more readable and reduces the amount of code needed to handle the response. The code is also easier to understand, especially for developers who are new to JavaScript or Promises.</a:t>
            </a:r>
            <a:endParaRPr b="1" sz="1600">
              <a:solidFill>
                <a:srgbClr val="616161"/>
              </a:solidFill>
              <a:latin typeface="Proxima Nova"/>
              <a:ea typeface="Proxima Nova"/>
              <a:cs typeface="Proxima Nova"/>
              <a:sym typeface="Proxima Nova"/>
            </a:endParaRPr>
          </a:p>
        </p:txBody>
      </p:sp>
      <p:pic>
        <p:nvPicPr>
          <p:cNvPr id="94" name="Google Shape;94;p18"/>
          <p:cNvPicPr preferRelativeResize="0"/>
          <p:nvPr/>
        </p:nvPicPr>
        <p:blipFill>
          <a:blip r:embed="rId3">
            <a:alphaModFix/>
          </a:blip>
          <a:stretch>
            <a:fillRect/>
          </a:stretch>
        </p:blipFill>
        <p:spPr>
          <a:xfrm>
            <a:off x="4572000" y="1726337"/>
            <a:ext cx="4587351" cy="253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Fetch methods</a:t>
            </a:r>
            <a:endParaRPr b="1"/>
          </a:p>
        </p:txBody>
      </p:sp>
      <p:pic>
        <p:nvPicPr>
          <p:cNvPr id="100" name="Google Shape;100;p19"/>
          <p:cNvPicPr preferRelativeResize="0"/>
          <p:nvPr/>
        </p:nvPicPr>
        <p:blipFill>
          <a:blip r:embed="rId3">
            <a:alphaModFix/>
          </a:blip>
          <a:stretch>
            <a:fillRect/>
          </a:stretch>
        </p:blipFill>
        <p:spPr>
          <a:xfrm>
            <a:off x="1454100" y="1198775"/>
            <a:ext cx="6235800" cy="3087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Headers</a:t>
            </a:r>
            <a:endParaRPr b="1"/>
          </a:p>
        </p:txBody>
      </p:sp>
      <p:sp>
        <p:nvSpPr>
          <p:cNvPr id="106" name="Google Shape;106;p20"/>
          <p:cNvSpPr txBox="1"/>
          <p:nvPr/>
        </p:nvSpPr>
        <p:spPr>
          <a:xfrm>
            <a:off x="311700" y="1172300"/>
            <a:ext cx="8465400" cy="36468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lang="ru" sz="1600">
                <a:solidFill>
                  <a:srgbClr val="616161"/>
                </a:solidFill>
                <a:latin typeface="Proxima Nova"/>
                <a:ea typeface="Proxima Nova"/>
                <a:cs typeface="Proxima Nova"/>
                <a:sym typeface="Proxima Nova"/>
              </a:rPr>
              <a:t>In the context of HTTP requests and responses, headers define the operating parameters of the HTTP transaction. They carry information about the request or the response, or about the object sent in the message body. HTTP headers are made up of a case-insensitive header field followed by a colon (:), then by its value (without line breaks). Multiple extra spaces before or after the colon are ignored. Here are some common HTTP headers: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1200"/>
              </a:spcBef>
              <a:spcAft>
                <a:spcPts val="0"/>
              </a:spcAft>
              <a:buClr>
                <a:srgbClr val="616161"/>
              </a:buClr>
              <a:buSzPct val="100000"/>
              <a:buFont typeface="Proxima Nova"/>
              <a:buAutoNum type="arabicParenR"/>
            </a:pPr>
            <a:r>
              <a:rPr b="1" lang="ru" sz="1600">
                <a:solidFill>
                  <a:srgbClr val="616161"/>
                </a:solidFill>
                <a:latin typeface="Proxima Nova"/>
                <a:ea typeface="Proxima Nova"/>
                <a:cs typeface="Proxima Nova"/>
                <a:sym typeface="Proxima Nova"/>
              </a:rPr>
              <a:t>Content-Type</a:t>
            </a:r>
            <a:r>
              <a:rPr lang="ru" sz="1600">
                <a:solidFill>
                  <a:srgbClr val="616161"/>
                </a:solidFill>
                <a:latin typeface="Proxima Nova"/>
                <a:ea typeface="Proxima Nova"/>
                <a:cs typeface="Proxima Nova"/>
                <a:sym typeface="Proxima Nova"/>
              </a:rPr>
              <a:t>: This defines the media type of the resource, for example: "text/html", "application/json", etc.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b="1" lang="ru" sz="1600">
                <a:solidFill>
                  <a:srgbClr val="616161"/>
                </a:solidFill>
                <a:latin typeface="Proxima Nova"/>
                <a:ea typeface="Proxima Nova"/>
                <a:cs typeface="Proxima Nova"/>
                <a:sym typeface="Proxima Nova"/>
              </a:rPr>
              <a:t>Content-Length:</a:t>
            </a:r>
            <a:r>
              <a:rPr lang="ru" sz="1600">
                <a:solidFill>
                  <a:srgbClr val="616161"/>
                </a:solidFill>
                <a:latin typeface="Proxima Nova"/>
                <a:ea typeface="Proxima Nova"/>
                <a:cs typeface="Proxima Nova"/>
                <a:sym typeface="Proxima Nova"/>
              </a:rPr>
              <a:t> This indicates the size of the entity-body in bytes, sent to the recipient.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b="1" lang="ru" sz="1600">
                <a:solidFill>
                  <a:srgbClr val="616161"/>
                </a:solidFill>
                <a:latin typeface="Proxima Nova"/>
                <a:ea typeface="Proxima Nova"/>
                <a:cs typeface="Proxima Nova"/>
                <a:sym typeface="Proxima Nova"/>
              </a:rPr>
              <a:t>Accept</a:t>
            </a:r>
            <a:r>
              <a:rPr lang="ru" sz="1600">
                <a:solidFill>
                  <a:srgbClr val="616161"/>
                </a:solidFill>
                <a:latin typeface="Proxima Nova"/>
                <a:ea typeface="Proxima Nova"/>
                <a:cs typeface="Proxima Nova"/>
                <a:sym typeface="Proxima Nova"/>
              </a:rPr>
              <a:t>: This indicates the media types which are acceptable for the response from the server.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b="1" lang="ru" sz="1600">
                <a:solidFill>
                  <a:srgbClr val="616161"/>
                </a:solidFill>
                <a:latin typeface="Proxima Nova"/>
                <a:ea typeface="Proxima Nova"/>
                <a:cs typeface="Proxima Nova"/>
                <a:sym typeface="Proxima Nova"/>
              </a:rPr>
              <a:t>Authorization</a:t>
            </a:r>
            <a:r>
              <a:rPr lang="ru" sz="1600">
                <a:solidFill>
                  <a:srgbClr val="616161"/>
                </a:solidFill>
                <a:latin typeface="Proxima Nova"/>
                <a:ea typeface="Proxima Nova"/>
                <a:cs typeface="Proxima Nova"/>
                <a:sym typeface="Proxima Nova"/>
              </a:rPr>
              <a:t>: This carries credentials containing the authentication information of the client for the request.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b="1" lang="ru" sz="1600">
                <a:solidFill>
                  <a:srgbClr val="616161"/>
                </a:solidFill>
                <a:latin typeface="Proxima Nova"/>
                <a:ea typeface="Proxima Nova"/>
                <a:cs typeface="Proxima Nova"/>
                <a:sym typeface="Proxima Nova"/>
              </a:rPr>
              <a:t>User-Agent</a:t>
            </a:r>
            <a:r>
              <a:rPr lang="ru" sz="1600">
                <a:solidFill>
                  <a:srgbClr val="616161"/>
                </a:solidFill>
                <a:latin typeface="Proxima Nova"/>
                <a:ea typeface="Proxima Nova"/>
                <a:cs typeface="Proxima Nova"/>
                <a:sym typeface="Proxima Nova"/>
              </a:rPr>
              <a:t>: This contains a characteristic string that allows the network protocol peers to identify the application type, operating system, software vendor, or software version of the requesting software user agent.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b="1" lang="ru" sz="1600">
                <a:solidFill>
                  <a:srgbClr val="616161"/>
                </a:solidFill>
                <a:latin typeface="Proxima Nova"/>
                <a:ea typeface="Proxima Nova"/>
                <a:cs typeface="Proxima Nova"/>
                <a:sym typeface="Proxima Nova"/>
              </a:rPr>
              <a:t>Host</a:t>
            </a:r>
            <a:r>
              <a:rPr lang="ru" sz="1600">
                <a:solidFill>
                  <a:srgbClr val="616161"/>
                </a:solidFill>
                <a:latin typeface="Proxima Nova"/>
                <a:ea typeface="Proxima Nova"/>
                <a:cs typeface="Proxima Nova"/>
                <a:sym typeface="Proxima Nova"/>
              </a:rPr>
              <a:t>: This specifies the domain name of the server (for virtual hosting), and (optionally) the TCP port number on which the server is listening.</a:t>
            </a:r>
            <a:endParaRPr b="1" sz="1600">
              <a:solidFill>
                <a:srgbClr val="616161"/>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a:t>
            </a:r>
            <a:r>
              <a:rPr b="1" lang="ru"/>
              <a:t> for async/await</a:t>
            </a:r>
            <a:endParaRPr b="1"/>
          </a:p>
        </p:txBody>
      </p:sp>
      <p:sp>
        <p:nvSpPr>
          <p:cNvPr id="112" name="Google Shape;112;p21"/>
          <p:cNvSpPr txBox="1"/>
          <p:nvPr/>
        </p:nvSpPr>
        <p:spPr>
          <a:xfrm>
            <a:off x="311700" y="1172300"/>
            <a:ext cx="8520600" cy="36468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lang="ru" sz="1600">
                <a:solidFill>
                  <a:srgbClr val="616161"/>
                </a:solidFill>
                <a:latin typeface="Proxima Nova"/>
                <a:ea typeface="Proxima Nova"/>
                <a:cs typeface="Proxima Nova"/>
                <a:sym typeface="Proxima Nova"/>
              </a:rPr>
              <a:t>Task: Display the titles of the latest 10 articles from a mock news API using async/await and fetch() </a:t>
            </a:r>
            <a:endParaRPr sz="16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ru" sz="1600">
                <a:solidFill>
                  <a:srgbClr val="616161"/>
                </a:solidFill>
                <a:latin typeface="Proxima Nova"/>
                <a:ea typeface="Proxima Nova"/>
                <a:cs typeface="Proxima Nova"/>
                <a:sym typeface="Proxima Nova"/>
              </a:rPr>
              <a:t>Instructions: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120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Use the following API endpoint to retrieve the latest 10 articles: https://jsonplaceholder.typicode.com/posts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Create a function called getArticles that will make a GET request to the API endpoint.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Inside the getArticles function, use fetch() to make a GET request to the API endpoint and store the response in a variable called response.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Use the await keyword to wait for the response to be received before proceeding with the rest of the code.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Check if the response was successful (status code 200) by calling response.ok. If it's not successful, throw an error with a message "Network response was not ok".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Extract the JSON data from the response by calling response.json() and store the result in a variable called data.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Use a for loop to iterate over the data array and log the title property of each article to the console.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Call the getArticles function to start the process.</a:t>
            </a:r>
            <a:endParaRPr sz="1600">
              <a:solidFill>
                <a:srgbClr val="616161"/>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