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de2f7e61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de2f7e61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50d7779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50d7779b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50d7779b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50d7779b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50b8cd7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50b8cd7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50d7779b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50d7779b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50d7779b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50d7779b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50d7779b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50d7779b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50d7779b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50d7779b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50d7779b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50d7779b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50d7779b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50d7779b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50d7779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50d7779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50d7779b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50d7779b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ad22503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fad22503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50d7779b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50d7779b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50d7779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50d7779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50d7779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50d7779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50d7779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50d7779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ad22503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ad22503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e2f7e61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e2f7e61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e2f7e61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de2f7e61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e2f7e61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e2f7e61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HTML&amp;CSS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Quiz</a:t>
            </a:r>
            <a:endParaRPr b="1"/>
          </a:p>
        </p:txBody>
      </p:sp>
      <p:sp>
        <p:nvSpPr>
          <p:cNvPr id="123" name="Google Shape;123;p22"/>
          <p:cNvSpPr txBox="1"/>
          <p:nvPr>
            <p:ph idx="1" type="body"/>
          </p:nvPr>
        </p:nvSpPr>
        <p:spPr>
          <a:xfrm>
            <a:off x="262050" y="1170025"/>
            <a:ext cx="4310100" cy="3718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ru"/>
              <a:t>Which tag is used to create a form in HTML? </a:t>
            </a:r>
            <a:endParaRPr b="1"/>
          </a:p>
          <a:p>
            <a:pPr indent="0" lvl="0" marL="0" rtl="0" algn="l">
              <a:spcBef>
                <a:spcPts val="1200"/>
              </a:spcBef>
              <a:spcAft>
                <a:spcPts val="0"/>
              </a:spcAft>
              <a:buNone/>
            </a:pPr>
            <a:r>
              <a:rPr lang="ru"/>
              <a:t>a) &lt;input&gt; </a:t>
            </a:r>
            <a:endParaRPr/>
          </a:p>
          <a:p>
            <a:pPr indent="0" lvl="0" marL="0" rtl="0" algn="l">
              <a:spcBef>
                <a:spcPts val="1200"/>
              </a:spcBef>
              <a:spcAft>
                <a:spcPts val="0"/>
              </a:spcAft>
              <a:buNone/>
            </a:pPr>
            <a:r>
              <a:rPr lang="ru"/>
              <a:t>b) &lt;form&gt;</a:t>
            </a:r>
            <a:endParaRPr/>
          </a:p>
          <a:p>
            <a:pPr indent="0" lvl="0" marL="0" rtl="0" algn="l">
              <a:spcBef>
                <a:spcPts val="1200"/>
              </a:spcBef>
              <a:spcAft>
                <a:spcPts val="0"/>
              </a:spcAft>
              <a:buNone/>
            </a:pPr>
            <a:r>
              <a:rPr lang="ru"/>
              <a:t>c) &lt;select&gt; </a:t>
            </a:r>
            <a:endParaRPr/>
          </a:p>
          <a:p>
            <a:pPr indent="0" lvl="0" marL="0" rtl="0" algn="l">
              <a:spcBef>
                <a:spcPts val="1200"/>
              </a:spcBef>
              <a:spcAft>
                <a:spcPts val="0"/>
              </a:spcAft>
              <a:buNone/>
            </a:pPr>
            <a:r>
              <a:rPr lang="ru"/>
              <a:t>d) &lt;textarea&gt; </a:t>
            </a:r>
            <a:endParaRPr/>
          </a:p>
          <a:p>
            <a:pPr indent="0" lvl="0" marL="0" rtl="0" algn="l">
              <a:spcBef>
                <a:spcPts val="1200"/>
              </a:spcBef>
              <a:spcAft>
                <a:spcPts val="0"/>
              </a:spcAft>
              <a:buNone/>
            </a:pPr>
            <a:r>
              <a:rPr b="1" lang="ru"/>
              <a:t>Which attribute is used to specify the type of form element in HTML? </a:t>
            </a:r>
            <a:endParaRPr b="1"/>
          </a:p>
          <a:p>
            <a:pPr indent="0" lvl="0" marL="0" rtl="0" algn="l">
              <a:spcBef>
                <a:spcPts val="1200"/>
              </a:spcBef>
              <a:spcAft>
                <a:spcPts val="0"/>
              </a:spcAft>
              <a:buNone/>
            </a:pPr>
            <a:r>
              <a:rPr lang="ru"/>
              <a:t>a) class </a:t>
            </a:r>
            <a:endParaRPr/>
          </a:p>
          <a:p>
            <a:pPr indent="0" lvl="0" marL="0" rtl="0" algn="l">
              <a:spcBef>
                <a:spcPts val="1200"/>
              </a:spcBef>
              <a:spcAft>
                <a:spcPts val="0"/>
              </a:spcAft>
              <a:buNone/>
            </a:pPr>
            <a:r>
              <a:rPr lang="ru"/>
              <a:t>b) id </a:t>
            </a:r>
            <a:endParaRPr/>
          </a:p>
          <a:p>
            <a:pPr indent="0" lvl="0" marL="0" rtl="0" algn="l">
              <a:spcBef>
                <a:spcPts val="1200"/>
              </a:spcBef>
              <a:spcAft>
                <a:spcPts val="0"/>
              </a:spcAft>
              <a:buNone/>
            </a:pPr>
            <a:r>
              <a:rPr lang="ru"/>
              <a:t>c) type </a:t>
            </a:r>
            <a:endParaRPr/>
          </a:p>
          <a:p>
            <a:pPr indent="0" lvl="0" marL="0" rtl="0" algn="l">
              <a:spcBef>
                <a:spcPts val="1200"/>
              </a:spcBef>
              <a:spcAft>
                <a:spcPts val="1200"/>
              </a:spcAft>
              <a:buNone/>
            </a:pPr>
            <a:r>
              <a:rPr lang="ru"/>
              <a:t>d) name</a:t>
            </a:r>
            <a:endParaRPr/>
          </a:p>
        </p:txBody>
      </p:sp>
      <p:sp>
        <p:nvSpPr>
          <p:cNvPr id="124" name="Google Shape;124;p22"/>
          <p:cNvSpPr txBox="1"/>
          <p:nvPr>
            <p:ph idx="1" type="body"/>
          </p:nvPr>
        </p:nvSpPr>
        <p:spPr>
          <a:xfrm>
            <a:off x="4735450" y="1170025"/>
            <a:ext cx="4310100" cy="3718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ru"/>
              <a:t>Which of the following input types will create a text box in HTML? </a:t>
            </a:r>
            <a:endParaRPr b="1"/>
          </a:p>
          <a:p>
            <a:pPr indent="0" lvl="0" marL="0" rtl="0" algn="l">
              <a:spcBef>
                <a:spcPts val="1200"/>
              </a:spcBef>
              <a:spcAft>
                <a:spcPts val="0"/>
              </a:spcAft>
              <a:buNone/>
            </a:pPr>
            <a:r>
              <a:rPr lang="ru"/>
              <a:t>a) text</a:t>
            </a:r>
            <a:endParaRPr/>
          </a:p>
          <a:p>
            <a:pPr indent="0" lvl="0" marL="0" rtl="0" algn="l">
              <a:spcBef>
                <a:spcPts val="1200"/>
              </a:spcBef>
              <a:spcAft>
                <a:spcPts val="0"/>
              </a:spcAft>
              <a:buNone/>
            </a:pPr>
            <a:r>
              <a:rPr lang="ru"/>
              <a:t>b) checkbox </a:t>
            </a:r>
            <a:endParaRPr/>
          </a:p>
          <a:p>
            <a:pPr indent="0" lvl="0" marL="0" rtl="0" algn="l">
              <a:spcBef>
                <a:spcPts val="1200"/>
              </a:spcBef>
              <a:spcAft>
                <a:spcPts val="0"/>
              </a:spcAft>
              <a:buNone/>
            </a:pPr>
            <a:r>
              <a:rPr lang="ru"/>
              <a:t>c) radio </a:t>
            </a:r>
            <a:endParaRPr/>
          </a:p>
          <a:p>
            <a:pPr indent="0" lvl="0" marL="0" rtl="0" algn="l">
              <a:spcBef>
                <a:spcPts val="1200"/>
              </a:spcBef>
              <a:spcAft>
                <a:spcPts val="0"/>
              </a:spcAft>
              <a:buNone/>
            </a:pPr>
            <a:r>
              <a:rPr lang="ru"/>
              <a:t>d) select </a:t>
            </a:r>
            <a:endParaRPr/>
          </a:p>
          <a:p>
            <a:pPr indent="0" lvl="0" marL="0" rtl="0" algn="l">
              <a:spcBef>
                <a:spcPts val="1200"/>
              </a:spcBef>
              <a:spcAft>
                <a:spcPts val="0"/>
              </a:spcAft>
              <a:buNone/>
            </a:pPr>
            <a:r>
              <a:rPr b="1" lang="ru"/>
              <a:t>Which tag is used to create a dropdown list in HTML? </a:t>
            </a:r>
            <a:endParaRPr b="1"/>
          </a:p>
          <a:p>
            <a:pPr indent="0" lvl="0" marL="0" rtl="0" algn="l">
              <a:spcBef>
                <a:spcPts val="1200"/>
              </a:spcBef>
              <a:spcAft>
                <a:spcPts val="0"/>
              </a:spcAft>
              <a:buNone/>
            </a:pPr>
            <a:r>
              <a:rPr lang="ru"/>
              <a:t>a) &lt;input&gt; </a:t>
            </a:r>
            <a:endParaRPr/>
          </a:p>
          <a:p>
            <a:pPr indent="0" lvl="0" marL="0" rtl="0" algn="l">
              <a:spcBef>
                <a:spcPts val="1200"/>
              </a:spcBef>
              <a:spcAft>
                <a:spcPts val="0"/>
              </a:spcAft>
              <a:buNone/>
            </a:pPr>
            <a:r>
              <a:rPr lang="ru"/>
              <a:t>b) &lt;select&gt;</a:t>
            </a:r>
            <a:endParaRPr/>
          </a:p>
          <a:p>
            <a:pPr indent="0" lvl="0" marL="0" rtl="0" algn="l">
              <a:spcBef>
                <a:spcPts val="1200"/>
              </a:spcBef>
              <a:spcAft>
                <a:spcPts val="0"/>
              </a:spcAft>
              <a:buNone/>
            </a:pPr>
            <a:r>
              <a:rPr lang="ru"/>
              <a:t>c) &lt;option&gt; </a:t>
            </a:r>
            <a:endParaRPr/>
          </a:p>
          <a:p>
            <a:pPr indent="0" lvl="0" marL="0" rtl="0" algn="l">
              <a:spcBef>
                <a:spcPts val="1200"/>
              </a:spcBef>
              <a:spcAft>
                <a:spcPts val="1200"/>
              </a:spcAft>
              <a:buNone/>
            </a:pPr>
            <a:r>
              <a:rPr lang="ru"/>
              <a:t>d) &lt;textarea&gt;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CSS</a:t>
            </a:r>
            <a:endParaRPr b="1"/>
          </a:p>
        </p:txBody>
      </p:sp>
      <p:sp>
        <p:nvSpPr>
          <p:cNvPr id="130" name="Google Shape;130;p23"/>
          <p:cNvSpPr txBox="1"/>
          <p:nvPr>
            <p:ph idx="1" type="body"/>
          </p:nvPr>
        </p:nvSpPr>
        <p:spPr>
          <a:xfrm>
            <a:off x="311700" y="1152475"/>
            <a:ext cx="55152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CSS stands for Cascading Style Sheets. It is a styling language used to describe the presentation of a document written in a markup language. With CSS, you can control the layout, colors, fonts, and other visual elements of a webpage. It is separate from the HTML, which is used to structure the content of the page. Using CSS, you can create visually appealing and consistent designs across multiple web pages.</a:t>
            </a:r>
            <a:endParaRPr/>
          </a:p>
        </p:txBody>
      </p:sp>
      <p:pic>
        <p:nvPicPr>
          <p:cNvPr id="131" name="Google Shape;131;p23"/>
          <p:cNvPicPr preferRelativeResize="0"/>
          <p:nvPr/>
        </p:nvPicPr>
        <p:blipFill>
          <a:blip r:embed="rId3">
            <a:alphaModFix/>
          </a:blip>
          <a:stretch>
            <a:fillRect/>
          </a:stretch>
        </p:blipFill>
        <p:spPr>
          <a:xfrm>
            <a:off x="6159423" y="874375"/>
            <a:ext cx="2672874" cy="3771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syntax</a:t>
            </a:r>
            <a:endParaRPr b="1"/>
          </a:p>
        </p:txBody>
      </p:sp>
      <p:pic>
        <p:nvPicPr>
          <p:cNvPr id="137" name="Google Shape;137;p24"/>
          <p:cNvPicPr preferRelativeResize="0"/>
          <p:nvPr/>
        </p:nvPicPr>
        <p:blipFill>
          <a:blip r:embed="rId3">
            <a:alphaModFix/>
          </a:blip>
          <a:stretch>
            <a:fillRect/>
          </a:stretch>
        </p:blipFill>
        <p:spPr>
          <a:xfrm>
            <a:off x="3036925" y="164638"/>
            <a:ext cx="5419725" cy="1133475"/>
          </a:xfrm>
          <a:prstGeom prst="rect">
            <a:avLst/>
          </a:prstGeom>
          <a:noFill/>
          <a:ln>
            <a:noFill/>
          </a:ln>
        </p:spPr>
      </p:pic>
      <p:pic>
        <p:nvPicPr>
          <p:cNvPr id="138" name="Google Shape;138;p24"/>
          <p:cNvPicPr preferRelativeResize="0"/>
          <p:nvPr/>
        </p:nvPicPr>
        <p:blipFill>
          <a:blip r:embed="rId4">
            <a:alphaModFix/>
          </a:blip>
          <a:stretch>
            <a:fillRect/>
          </a:stretch>
        </p:blipFill>
        <p:spPr>
          <a:xfrm>
            <a:off x="1404475" y="1380988"/>
            <a:ext cx="6335048" cy="35405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box model</a:t>
            </a:r>
            <a:endParaRPr b="1"/>
          </a:p>
        </p:txBody>
      </p:sp>
      <p:sp>
        <p:nvSpPr>
          <p:cNvPr id="144" name="Google Shape;144;p25"/>
          <p:cNvSpPr txBox="1"/>
          <p:nvPr>
            <p:ph idx="1" type="body"/>
          </p:nvPr>
        </p:nvSpPr>
        <p:spPr>
          <a:xfrm>
            <a:off x="262050" y="1112100"/>
            <a:ext cx="5518500" cy="3741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The CSS box model is a layout model that defines how the dimensions of elements on a web page are calculated. It describes how an element is sized, positioned, and rendered on a web page, including how the element's content, padding, border, and margin are handled. The box model consists of the following parts: </a:t>
            </a:r>
            <a:endParaRPr/>
          </a:p>
          <a:p>
            <a:pPr indent="-325755" lvl="0" marL="457200" rtl="0" algn="l">
              <a:spcBef>
                <a:spcPts val="1200"/>
              </a:spcBef>
              <a:spcAft>
                <a:spcPts val="0"/>
              </a:spcAft>
              <a:buSzPct val="100000"/>
              <a:buAutoNum type="arabicPeriod"/>
            </a:pPr>
            <a:r>
              <a:rPr lang="ru"/>
              <a:t>Content: This is the actual content of the element, such as text or images. </a:t>
            </a:r>
            <a:endParaRPr/>
          </a:p>
          <a:p>
            <a:pPr indent="-325755" lvl="0" marL="457200" rtl="0" algn="l">
              <a:spcBef>
                <a:spcPts val="0"/>
              </a:spcBef>
              <a:spcAft>
                <a:spcPts val="0"/>
              </a:spcAft>
              <a:buSzPct val="100000"/>
              <a:buAutoNum type="arabicPeriod"/>
            </a:pPr>
            <a:r>
              <a:rPr lang="ru"/>
              <a:t>Padding: This is the space between the content and the border. It can be set using the padding property in CSS. </a:t>
            </a:r>
            <a:endParaRPr/>
          </a:p>
          <a:p>
            <a:pPr indent="-325755" lvl="0" marL="457200" rtl="0" algn="l">
              <a:spcBef>
                <a:spcPts val="0"/>
              </a:spcBef>
              <a:spcAft>
                <a:spcPts val="0"/>
              </a:spcAft>
              <a:buSzPct val="100000"/>
              <a:buAutoNum type="arabicPeriod"/>
            </a:pPr>
            <a:r>
              <a:rPr lang="ru"/>
              <a:t>Border: This is a line that surrounds the padding and content. It can be set using the border property in CSS. </a:t>
            </a:r>
            <a:endParaRPr/>
          </a:p>
          <a:p>
            <a:pPr indent="-325755" lvl="0" marL="457200" rtl="0" algn="l">
              <a:spcBef>
                <a:spcPts val="0"/>
              </a:spcBef>
              <a:spcAft>
                <a:spcPts val="0"/>
              </a:spcAft>
              <a:buSzPct val="100000"/>
              <a:buAutoNum type="arabicPeriod"/>
            </a:pPr>
            <a:r>
              <a:rPr lang="ru"/>
              <a:t>Margin: This is the space between the border and the other elements on the page. It can be set using the margin property in CSS.</a:t>
            </a:r>
            <a:endParaRPr/>
          </a:p>
        </p:txBody>
      </p:sp>
      <p:pic>
        <p:nvPicPr>
          <p:cNvPr id="145" name="Google Shape;145;p25"/>
          <p:cNvPicPr preferRelativeResize="0"/>
          <p:nvPr/>
        </p:nvPicPr>
        <p:blipFill>
          <a:blip r:embed="rId3">
            <a:alphaModFix/>
          </a:blip>
          <a:stretch>
            <a:fillRect/>
          </a:stretch>
        </p:blipFill>
        <p:spPr>
          <a:xfrm>
            <a:off x="5603350" y="2351650"/>
            <a:ext cx="3415224" cy="238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selectors</a:t>
            </a:r>
            <a:endParaRPr b="1"/>
          </a:p>
        </p:txBody>
      </p:sp>
      <p:sp>
        <p:nvSpPr>
          <p:cNvPr id="151" name="Google Shape;151;p26"/>
          <p:cNvSpPr txBox="1"/>
          <p:nvPr>
            <p:ph idx="1" type="body"/>
          </p:nvPr>
        </p:nvSpPr>
        <p:spPr>
          <a:xfrm>
            <a:off x="311700" y="1152475"/>
            <a:ext cx="58875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CSS selectors are used to select the HTML elements that you want to style.</a:t>
            </a:r>
            <a:endParaRPr/>
          </a:p>
          <a:p>
            <a:pPr indent="0" lvl="0" marL="0" rtl="0" algn="l">
              <a:spcBef>
                <a:spcPts val="1200"/>
              </a:spcBef>
              <a:spcAft>
                <a:spcPts val="0"/>
              </a:spcAft>
              <a:buNone/>
            </a:pPr>
            <a:r>
              <a:rPr lang="ru"/>
              <a:t>There are several types of selectors: </a:t>
            </a:r>
            <a:endParaRPr/>
          </a:p>
          <a:p>
            <a:pPr indent="-342900" lvl="0" marL="457200" rtl="0" algn="l">
              <a:spcBef>
                <a:spcPts val="1200"/>
              </a:spcBef>
              <a:spcAft>
                <a:spcPts val="0"/>
              </a:spcAft>
              <a:buSzPts val="1800"/>
              <a:buAutoNum type="arabicParenR"/>
            </a:pPr>
            <a:r>
              <a:rPr lang="ru"/>
              <a:t>Element Selector: Selects all elements with the given tag name, for example "p" will select all the &lt;p&gt; elements on the page.</a:t>
            </a:r>
            <a:endParaRPr/>
          </a:p>
          <a:p>
            <a:pPr indent="-342900" lvl="0" marL="457200" rtl="0" algn="l">
              <a:spcBef>
                <a:spcPts val="0"/>
              </a:spcBef>
              <a:spcAft>
                <a:spcPts val="0"/>
              </a:spcAft>
              <a:buSzPts val="1800"/>
              <a:buAutoNum type="arabicParenR"/>
            </a:pPr>
            <a:r>
              <a:rPr lang="ru"/>
              <a:t>Class Selector: Selects all elements with the given class name, for example ".my-class" will select all elements with class name "my-class".</a:t>
            </a:r>
            <a:endParaRPr/>
          </a:p>
        </p:txBody>
      </p:sp>
      <p:pic>
        <p:nvPicPr>
          <p:cNvPr id="152" name="Google Shape;152;p26"/>
          <p:cNvPicPr preferRelativeResize="0"/>
          <p:nvPr/>
        </p:nvPicPr>
        <p:blipFill>
          <a:blip r:embed="rId3">
            <a:alphaModFix/>
          </a:blip>
          <a:stretch>
            <a:fillRect/>
          </a:stretch>
        </p:blipFill>
        <p:spPr>
          <a:xfrm>
            <a:off x="6070125" y="1823763"/>
            <a:ext cx="3073775" cy="1725287"/>
          </a:xfrm>
          <a:prstGeom prst="rect">
            <a:avLst/>
          </a:prstGeom>
          <a:noFill/>
          <a:ln>
            <a:noFill/>
          </a:ln>
        </p:spPr>
      </p:pic>
      <p:pic>
        <p:nvPicPr>
          <p:cNvPr id="153" name="Google Shape;153;p26"/>
          <p:cNvPicPr preferRelativeResize="0"/>
          <p:nvPr/>
        </p:nvPicPr>
        <p:blipFill>
          <a:blip r:embed="rId4">
            <a:alphaModFix/>
          </a:blip>
          <a:stretch>
            <a:fillRect/>
          </a:stretch>
        </p:blipFill>
        <p:spPr>
          <a:xfrm>
            <a:off x="6070125" y="3792325"/>
            <a:ext cx="3073775" cy="113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selectors 2</a:t>
            </a:r>
            <a:endParaRPr b="1"/>
          </a:p>
        </p:txBody>
      </p:sp>
      <p:sp>
        <p:nvSpPr>
          <p:cNvPr id="159" name="Google Shape;159;p27"/>
          <p:cNvSpPr txBox="1"/>
          <p:nvPr>
            <p:ph idx="1" type="body"/>
          </p:nvPr>
        </p:nvSpPr>
        <p:spPr>
          <a:xfrm>
            <a:off x="311700" y="1152475"/>
            <a:ext cx="58875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ID Selector: Selects the element with the given ID, for example "#my-id" will select the element with id "my-id".</a:t>
            </a:r>
            <a:endParaRPr/>
          </a:p>
          <a:p>
            <a:pPr indent="0" lvl="0" marL="0" rtl="0" algn="l">
              <a:spcBef>
                <a:spcPts val="1200"/>
              </a:spcBef>
              <a:spcAft>
                <a:spcPts val="0"/>
              </a:spcAft>
              <a:buNone/>
            </a:pPr>
            <a:r>
              <a:rPr lang="ru"/>
              <a:t>4) Descendant Selector: Selects all elements that are descendants of a given element. for example "div p" will select all &lt;p&gt; elements inside &lt;div&gt;</a:t>
            </a:r>
            <a:endParaRPr/>
          </a:p>
          <a:p>
            <a:pPr indent="0" lvl="0" marL="0" rtl="0" algn="l">
              <a:spcBef>
                <a:spcPts val="1200"/>
              </a:spcBef>
              <a:spcAft>
                <a:spcPts val="1200"/>
              </a:spcAft>
              <a:buNone/>
            </a:pPr>
            <a:r>
              <a:rPr lang="ru"/>
              <a:t>5) Child Selector: Selects all direct children of a given element. for example "div &gt; p" will select all &lt;p&gt; elements that are direct children of &lt;div&gt;</a:t>
            </a:r>
            <a:endParaRPr/>
          </a:p>
        </p:txBody>
      </p:sp>
      <p:pic>
        <p:nvPicPr>
          <p:cNvPr id="160" name="Google Shape;160;p27"/>
          <p:cNvPicPr preferRelativeResize="0"/>
          <p:nvPr/>
        </p:nvPicPr>
        <p:blipFill>
          <a:blip r:embed="rId3">
            <a:alphaModFix/>
          </a:blip>
          <a:stretch>
            <a:fillRect/>
          </a:stretch>
        </p:blipFill>
        <p:spPr>
          <a:xfrm>
            <a:off x="6339200" y="287900"/>
            <a:ext cx="2804800" cy="1364900"/>
          </a:xfrm>
          <a:prstGeom prst="rect">
            <a:avLst/>
          </a:prstGeom>
          <a:noFill/>
          <a:ln>
            <a:noFill/>
          </a:ln>
        </p:spPr>
      </p:pic>
      <p:pic>
        <p:nvPicPr>
          <p:cNvPr id="161" name="Google Shape;161;p27"/>
          <p:cNvPicPr preferRelativeResize="0"/>
          <p:nvPr/>
        </p:nvPicPr>
        <p:blipFill>
          <a:blip r:embed="rId4">
            <a:alphaModFix/>
          </a:blip>
          <a:stretch>
            <a:fillRect/>
          </a:stretch>
        </p:blipFill>
        <p:spPr>
          <a:xfrm>
            <a:off x="6339200" y="1750488"/>
            <a:ext cx="2804800" cy="1583650"/>
          </a:xfrm>
          <a:prstGeom prst="rect">
            <a:avLst/>
          </a:prstGeom>
          <a:noFill/>
          <a:ln>
            <a:noFill/>
          </a:ln>
        </p:spPr>
      </p:pic>
      <p:pic>
        <p:nvPicPr>
          <p:cNvPr id="162" name="Google Shape;162;p27"/>
          <p:cNvPicPr preferRelativeResize="0"/>
          <p:nvPr/>
        </p:nvPicPr>
        <p:blipFill>
          <a:blip r:embed="rId5">
            <a:alphaModFix/>
          </a:blip>
          <a:stretch>
            <a:fillRect/>
          </a:stretch>
        </p:blipFill>
        <p:spPr>
          <a:xfrm>
            <a:off x="6339200" y="3461325"/>
            <a:ext cx="2831150" cy="157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selectors 3</a:t>
            </a:r>
            <a:endParaRPr b="1"/>
          </a:p>
        </p:txBody>
      </p:sp>
      <p:sp>
        <p:nvSpPr>
          <p:cNvPr id="168" name="Google Shape;168;p28"/>
          <p:cNvSpPr txBox="1"/>
          <p:nvPr>
            <p:ph idx="1" type="body"/>
          </p:nvPr>
        </p:nvSpPr>
        <p:spPr>
          <a:xfrm>
            <a:off x="311700" y="1356175"/>
            <a:ext cx="58875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6) Adjacent Sibling Selector: Selects all elements that are next to a given element. for example "h1 + p" will select all &lt;p&gt; elements that immediately follow an &lt;h1&gt;</a:t>
            </a:r>
            <a:endParaRPr/>
          </a:p>
          <a:p>
            <a:pPr indent="0" lvl="0" marL="0" rtl="0" algn="l">
              <a:spcBef>
                <a:spcPts val="1200"/>
              </a:spcBef>
              <a:spcAft>
                <a:spcPts val="0"/>
              </a:spcAft>
              <a:buNone/>
            </a:pPr>
            <a:r>
              <a:rPr lang="ru"/>
              <a:t>7) Attribute Selector: Selects all elements with a given attribute, for example "[type='text']" will select all elements with an attribute "type" and value "text"</a:t>
            </a:r>
            <a:endParaRPr/>
          </a:p>
          <a:p>
            <a:pPr indent="0" lvl="0" marL="0" rtl="0" algn="l">
              <a:spcBef>
                <a:spcPts val="1200"/>
              </a:spcBef>
              <a:spcAft>
                <a:spcPts val="1200"/>
              </a:spcAft>
              <a:buNone/>
            </a:pPr>
            <a:r>
              <a:rPr lang="ru"/>
              <a:t>These are just a few examples of the many types of selectors available in CSS. Each selector has its own specific use cases and can be combined with other selectors to create more complex selectors.</a:t>
            </a:r>
            <a:endParaRPr/>
          </a:p>
        </p:txBody>
      </p:sp>
      <p:pic>
        <p:nvPicPr>
          <p:cNvPr id="169" name="Google Shape;169;p28"/>
          <p:cNvPicPr preferRelativeResize="0"/>
          <p:nvPr/>
        </p:nvPicPr>
        <p:blipFill>
          <a:blip r:embed="rId3">
            <a:alphaModFix/>
          </a:blip>
          <a:stretch>
            <a:fillRect/>
          </a:stretch>
        </p:blipFill>
        <p:spPr>
          <a:xfrm>
            <a:off x="5591450" y="99968"/>
            <a:ext cx="3552550" cy="1262819"/>
          </a:xfrm>
          <a:prstGeom prst="rect">
            <a:avLst/>
          </a:prstGeom>
          <a:noFill/>
          <a:ln>
            <a:noFill/>
          </a:ln>
        </p:spPr>
      </p:pic>
      <p:pic>
        <p:nvPicPr>
          <p:cNvPr id="170" name="Google Shape;170;p28"/>
          <p:cNvPicPr preferRelativeResize="0"/>
          <p:nvPr/>
        </p:nvPicPr>
        <p:blipFill>
          <a:blip r:embed="rId4">
            <a:alphaModFix/>
          </a:blip>
          <a:stretch>
            <a:fillRect/>
          </a:stretch>
        </p:blipFill>
        <p:spPr>
          <a:xfrm>
            <a:off x="6093500" y="2558188"/>
            <a:ext cx="3050500" cy="136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CSS selectors</a:t>
            </a:r>
            <a:endParaRPr b="1"/>
          </a:p>
        </p:txBody>
      </p:sp>
      <p:sp>
        <p:nvSpPr>
          <p:cNvPr id="176" name="Google Shape;176;p29"/>
          <p:cNvSpPr txBox="1"/>
          <p:nvPr>
            <p:ph idx="1" type="body"/>
          </p:nvPr>
        </p:nvSpPr>
        <p:spPr>
          <a:xfrm>
            <a:off x="262050" y="1112100"/>
            <a:ext cx="8570400" cy="374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Open a text editor and create two new files, one with the HTML extension and one with the CSS extension. </a:t>
            </a:r>
            <a:endParaRPr/>
          </a:p>
          <a:p>
            <a:pPr indent="-342900" lvl="0" marL="457200" rtl="0" algn="l">
              <a:spcBef>
                <a:spcPts val="0"/>
              </a:spcBef>
              <a:spcAft>
                <a:spcPts val="0"/>
              </a:spcAft>
              <a:buSzPts val="1800"/>
              <a:buAutoNum type="arabicParenR"/>
            </a:pPr>
            <a:r>
              <a:rPr lang="ru"/>
              <a:t>In the HTML file, create a basic HTML structure</a:t>
            </a:r>
            <a:endParaRPr/>
          </a:p>
          <a:p>
            <a:pPr indent="-342900" lvl="0" marL="457200" rtl="0" algn="l">
              <a:spcBef>
                <a:spcPts val="0"/>
              </a:spcBef>
              <a:spcAft>
                <a:spcPts val="0"/>
              </a:spcAft>
              <a:buSzPts val="1800"/>
              <a:buAutoNum type="arabicParenR"/>
            </a:pPr>
            <a:r>
              <a:rPr lang="ru"/>
              <a:t>Link the CSS file to the HTML file using the &lt;link&gt; element in the &lt;head&gt; section of the HTML file</a:t>
            </a:r>
            <a:endParaRPr/>
          </a:p>
          <a:p>
            <a:pPr indent="0" lvl="0" marL="0" rtl="0" algn="l">
              <a:spcBef>
                <a:spcPts val="1200"/>
              </a:spcBef>
              <a:spcAft>
                <a:spcPts val="1200"/>
              </a:spcAft>
              <a:buNone/>
            </a:pPr>
            <a:r>
              <a:rPr lang="ru"/>
              <a:t>Expected outcome: The HTML file should display a blue &lt;h1&gt; heading, green paragraphs, a yellow highlighted paragraph with a class of "highlight", and a special paragraph with larger font size and an id of "special".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CSS selectors - solution</a:t>
            </a:r>
            <a:endParaRPr b="1"/>
          </a:p>
        </p:txBody>
      </p:sp>
      <p:pic>
        <p:nvPicPr>
          <p:cNvPr id="182" name="Google Shape;182;p30"/>
          <p:cNvPicPr preferRelativeResize="0"/>
          <p:nvPr/>
        </p:nvPicPr>
        <p:blipFill>
          <a:blip r:embed="rId3">
            <a:alphaModFix/>
          </a:blip>
          <a:stretch>
            <a:fillRect/>
          </a:stretch>
        </p:blipFill>
        <p:spPr>
          <a:xfrm>
            <a:off x="439147" y="1529150"/>
            <a:ext cx="4309649" cy="2571750"/>
          </a:xfrm>
          <a:prstGeom prst="rect">
            <a:avLst/>
          </a:prstGeom>
          <a:noFill/>
          <a:ln>
            <a:noFill/>
          </a:ln>
        </p:spPr>
      </p:pic>
      <p:pic>
        <p:nvPicPr>
          <p:cNvPr id="183" name="Google Shape;183;p30"/>
          <p:cNvPicPr preferRelativeResize="0"/>
          <p:nvPr/>
        </p:nvPicPr>
        <p:blipFill>
          <a:blip r:embed="rId4">
            <a:alphaModFix/>
          </a:blip>
          <a:stretch>
            <a:fillRect/>
          </a:stretch>
        </p:blipFill>
        <p:spPr>
          <a:xfrm>
            <a:off x="6089401" y="301725"/>
            <a:ext cx="2905100" cy="454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 combination</a:t>
            </a:r>
            <a:endParaRPr b="1"/>
          </a:p>
        </p:txBody>
      </p:sp>
      <p:sp>
        <p:nvSpPr>
          <p:cNvPr id="189" name="Google Shape;189;p31"/>
          <p:cNvSpPr txBox="1"/>
          <p:nvPr/>
        </p:nvSpPr>
        <p:spPr>
          <a:xfrm>
            <a:off x="602400" y="4031375"/>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90" name="Google Shape;190;p31"/>
          <p:cNvSpPr txBox="1"/>
          <p:nvPr>
            <p:ph idx="1" type="body"/>
          </p:nvPr>
        </p:nvSpPr>
        <p:spPr>
          <a:xfrm>
            <a:off x="311700" y="1066600"/>
            <a:ext cx="5887500" cy="377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CSS allows you to combine selectors to create more specific and powerful styles. There are several ways to combine selectors, including:</a:t>
            </a:r>
            <a:endParaRPr/>
          </a:p>
          <a:p>
            <a:pPr indent="-342900" lvl="0" marL="457200" rtl="0" algn="l">
              <a:spcBef>
                <a:spcPts val="1200"/>
              </a:spcBef>
              <a:spcAft>
                <a:spcPts val="0"/>
              </a:spcAft>
              <a:buSzPts val="1800"/>
              <a:buAutoNum type="arabicParenR"/>
            </a:pPr>
            <a:r>
              <a:rPr lang="ru"/>
              <a:t>Combining classes: You can combine multiple class selectors to apply the same styles to multiple elements. For example, you can use two classes to style two different elements in the same way</a:t>
            </a:r>
            <a:endParaRPr/>
          </a:p>
          <a:p>
            <a:pPr indent="-342900" lvl="0" marL="457200" rtl="0" algn="l">
              <a:spcBef>
                <a:spcPts val="0"/>
              </a:spcBef>
              <a:spcAft>
                <a:spcPts val="0"/>
              </a:spcAft>
              <a:buSzPts val="1800"/>
              <a:buAutoNum type="arabicParenR"/>
            </a:pPr>
            <a:r>
              <a:rPr lang="ru"/>
              <a:t>Class and ID: You can combine a class and an ID selector to apply styles to a specific element with a specific class. For example, you can use the following CSS to style a specific element with the ID "my-id" and the class "my-class"</a:t>
            </a:r>
            <a:endParaRPr/>
          </a:p>
        </p:txBody>
      </p:sp>
      <p:pic>
        <p:nvPicPr>
          <p:cNvPr id="191" name="Google Shape;191;p31"/>
          <p:cNvPicPr preferRelativeResize="0"/>
          <p:nvPr/>
        </p:nvPicPr>
        <p:blipFill>
          <a:blip r:embed="rId3">
            <a:alphaModFix/>
          </a:blip>
          <a:stretch>
            <a:fillRect/>
          </a:stretch>
        </p:blipFill>
        <p:spPr>
          <a:xfrm>
            <a:off x="6264775" y="1146850"/>
            <a:ext cx="2879225" cy="1656325"/>
          </a:xfrm>
          <a:prstGeom prst="rect">
            <a:avLst/>
          </a:prstGeom>
          <a:noFill/>
          <a:ln>
            <a:noFill/>
          </a:ln>
        </p:spPr>
      </p:pic>
      <p:pic>
        <p:nvPicPr>
          <p:cNvPr id="192" name="Google Shape;192;p31"/>
          <p:cNvPicPr preferRelativeResize="0"/>
          <p:nvPr/>
        </p:nvPicPr>
        <p:blipFill>
          <a:blip r:embed="rId4">
            <a:alphaModFix/>
          </a:blip>
          <a:stretch>
            <a:fillRect/>
          </a:stretch>
        </p:blipFill>
        <p:spPr>
          <a:xfrm>
            <a:off x="6264775" y="3137575"/>
            <a:ext cx="2879225" cy="951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and Why HTML Semantic Elements</a:t>
            </a:r>
            <a:endParaRPr b="1"/>
          </a:p>
        </p:txBody>
      </p:sp>
      <p:sp>
        <p:nvSpPr>
          <p:cNvPr id="66" name="Google Shape;66;p14"/>
          <p:cNvSpPr txBox="1"/>
          <p:nvPr>
            <p:ph idx="1" type="body"/>
          </p:nvPr>
        </p:nvSpPr>
        <p:spPr>
          <a:xfrm>
            <a:off x="262050" y="1204800"/>
            <a:ext cx="8619900" cy="3660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ru"/>
              <a:t>Semantic elements </a:t>
            </a:r>
            <a:r>
              <a:rPr lang="ru"/>
              <a:t>are needed for several reasons: </a:t>
            </a:r>
            <a:endParaRPr/>
          </a:p>
          <a:p>
            <a:pPr indent="-325755" lvl="0" marL="457200" rtl="0" algn="l">
              <a:spcBef>
                <a:spcPts val="1200"/>
              </a:spcBef>
              <a:spcAft>
                <a:spcPts val="0"/>
              </a:spcAft>
              <a:buSzPct val="100000"/>
              <a:buAutoNum type="arabicParenR"/>
            </a:pPr>
            <a:r>
              <a:rPr b="1" lang="ru"/>
              <a:t>Improved accessibility</a:t>
            </a:r>
            <a:r>
              <a:rPr lang="ru"/>
              <a:t>: Semantic elements provide a clear structure to the content on a web page, making it easier for screen readers and other assistive technologies to understand and navigate the content. </a:t>
            </a:r>
            <a:endParaRPr/>
          </a:p>
          <a:p>
            <a:pPr indent="-325755" lvl="0" marL="457200" rtl="0" algn="l">
              <a:spcBef>
                <a:spcPts val="0"/>
              </a:spcBef>
              <a:spcAft>
                <a:spcPts val="0"/>
              </a:spcAft>
              <a:buSzPct val="100000"/>
              <a:buAutoNum type="arabicParenR"/>
            </a:pPr>
            <a:r>
              <a:rPr b="1" lang="ru"/>
              <a:t>Better SEO</a:t>
            </a:r>
            <a:r>
              <a:rPr lang="ru"/>
              <a:t>: Search engines use the structure of a web page to better understand its content and relevance to search queries. By using semantic elements, you can help search engines understand the hierarchy and importance of your content, improving its visibility in search results. </a:t>
            </a:r>
            <a:endParaRPr/>
          </a:p>
          <a:p>
            <a:pPr indent="-325755" lvl="0" marL="457200" rtl="0" algn="l">
              <a:spcBef>
                <a:spcPts val="0"/>
              </a:spcBef>
              <a:spcAft>
                <a:spcPts val="0"/>
              </a:spcAft>
              <a:buSzPct val="100000"/>
              <a:buAutoNum type="arabicParenR"/>
            </a:pPr>
            <a:r>
              <a:rPr b="1" lang="ru"/>
              <a:t>Better code readability and maintainability</a:t>
            </a:r>
            <a:r>
              <a:rPr lang="ru"/>
              <a:t>: Semantic elements make the code more readable and easier to maintain, as they provide a clear structure to the content. This makes it easier for developers to understand the content and make changes to it, improving the overall quality and maintainability of the code. </a:t>
            </a:r>
            <a:endParaRPr/>
          </a:p>
          <a:p>
            <a:pPr indent="-325755" lvl="0" marL="457200" rtl="0" algn="l">
              <a:spcBef>
                <a:spcPts val="0"/>
              </a:spcBef>
              <a:spcAft>
                <a:spcPts val="0"/>
              </a:spcAft>
              <a:buSzPct val="100000"/>
              <a:buAutoNum type="arabicParenR"/>
            </a:pPr>
            <a:r>
              <a:rPr b="1" lang="ru"/>
              <a:t>Improved user experience</a:t>
            </a:r>
            <a:r>
              <a:rPr lang="ru"/>
              <a:t>: Semantic elements help to make the content on a web page more intuitive and easy to understand for users, improving their overall experience and making it more likely that they will stay on the site and engage with the content.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 combination 2</a:t>
            </a:r>
            <a:endParaRPr b="1"/>
          </a:p>
        </p:txBody>
      </p:sp>
      <p:sp>
        <p:nvSpPr>
          <p:cNvPr id="198" name="Google Shape;198;p32"/>
          <p:cNvSpPr txBox="1"/>
          <p:nvPr/>
        </p:nvSpPr>
        <p:spPr>
          <a:xfrm>
            <a:off x="602400" y="4031375"/>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99" name="Google Shape;199;p32"/>
          <p:cNvSpPr txBox="1"/>
          <p:nvPr>
            <p:ph idx="1" type="body"/>
          </p:nvPr>
        </p:nvSpPr>
        <p:spPr>
          <a:xfrm>
            <a:off x="311700" y="1066600"/>
            <a:ext cx="58875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Class and attribute: You can combine a class selector and an attribute selector to apply styles to elements with a specific attribute and class. For example, you can use the following CSS to style all input elements with the class "my-class" and type attribute "text"</a:t>
            </a:r>
            <a:endParaRPr/>
          </a:p>
          <a:p>
            <a:pPr indent="0" lvl="0" marL="0" rtl="0" algn="l">
              <a:spcBef>
                <a:spcPts val="1200"/>
              </a:spcBef>
              <a:spcAft>
                <a:spcPts val="1200"/>
              </a:spcAft>
              <a:buNone/>
            </a:pPr>
            <a:r>
              <a:rPr lang="ru"/>
              <a:t>4) Descendant selector and class: You can combine a descendant selector and a class selector to select all elements with a specific class that are descendants of a specific element. For example, you can use the following CSS to select all &lt;p&gt; elements with the class "my-class" that are inside a &lt;div&gt; element</a:t>
            </a:r>
            <a:endParaRPr/>
          </a:p>
        </p:txBody>
      </p:sp>
      <p:pic>
        <p:nvPicPr>
          <p:cNvPr id="200" name="Google Shape;200;p32"/>
          <p:cNvPicPr preferRelativeResize="0"/>
          <p:nvPr/>
        </p:nvPicPr>
        <p:blipFill>
          <a:blip r:embed="rId3">
            <a:alphaModFix/>
          </a:blip>
          <a:stretch>
            <a:fillRect/>
          </a:stretch>
        </p:blipFill>
        <p:spPr>
          <a:xfrm>
            <a:off x="6265000" y="1378575"/>
            <a:ext cx="2879000" cy="913625"/>
          </a:xfrm>
          <a:prstGeom prst="rect">
            <a:avLst/>
          </a:prstGeom>
          <a:noFill/>
          <a:ln>
            <a:noFill/>
          </a:ln>
        </p:spPr>
      </p:pic>
      <p:pic>
        <p:nvPicPr>
          <p:cNvPr id="201" name="Google Shape;201;p32"/>
          <p:cNvPicPr preferRelativeResize="0"/>
          <p:nvPr/>
        </p:nvPicPr>
        <p:blipFill>
          <a:blip r:embed="rId4">
            <a:alphaModFix/>
          </a:blip>
          <a:stretch>
            <a:fillRect/>
          </a:stretch>
        </p:blipFill>
        <p:spPr>
          <a:xfrm>
            <a:off x="6199200" y="3050166"/>
            <a:ext cx="2944800" cy="15408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Can I use?</a:t>
            </a:r>
            <a:endParaRPr b="1"/>
          </a:p>
        </p:txBody>
      </p:sp>
      <p:pic>
        <p:nvPicPr>
          <p:cNvPr id="207" name="Google Shape;207;p33"/>
          <p:cNvPicPr preferRelativeResize="0"/>
          <p:nvPr/>
        </p:nvPicPr>
        <p:blipFill rotWithShape="1">
          <a:blip r:embed="rId3">
            <a:alphaModFix/>
          </a:blip>
          <a:srcRect b="0" l="0" r="0" t="0"/>
          <a:stretch/>
        </p:blipFill>
        <p:spPr>
          <a:xfrm>
            <a:off x="594138" y="1705973"/>
            <a:ext cx="7955725" cy="17315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Add css styling to created portfolio</a:t>
            </a:r>
            <a:endParaRPr/>
          </a:p>
          <a:p>
            <a:pPr indent="-317500" lvl="1" marL="914400" rtl="0" algn="l">
              <a:spcBef>
                <a:spcPts val="0"/>
              </a:spcBef>
              <a:spcAft>
                <a:spcPts val="0"/>
              </a:spcAft>
              <a:buSzPts val="1400"/>
              <a:buAutoNum type="alphaLcParenR"/>
            </a:pPr>
            <a:r>
              <a:rPr lang="ru"/>
              <a:t>Add responsive design to portfolio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Portfolio ideas - https://bashooka.com/html/free-html-css-portfolio-web-design-templates/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Semantic Elements</a:t>
            </a:r>
            <a:endParaRPr b="1"/>
          </a:p>
        </p:txBody>
      </p:sp>
      <p:sp>
        <p:nvSpPr>
          <p:cNvPr id="72" name="Google Shape;72;p15"/>
          <p:cNvSpPr txBox="1"/>
          <p:nvPr>
            <p:ph idx="1" type="body"/>
          </p:nvPr>
        </p:nvSpPr>
        <p:spPr>
          <a:xfrm>
            <a:off x="262050" y="1274300"/>
            <a:ext cx="8619900" cy="29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Header element: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ru"/>
              <a:t>Nav element:</a:t>
            </a:r>
            <a:endParaRPr b="1"/>
          </a:p>
        </p:txBody>
      </p:sp>
      <p:pic>
        <p:nvPicPr>
          <p:cNvPr id="73" name="Google Shape;73;p15"/>
          <p:cNvPicPr preferRelativeResize="0"/>
          <p:nvPr/>
        </p:nvPicPr>
        <p:blipFill>
          <a:blip r:embed="rId3">
            <a:alphaModFix/>
          </a:blip>
          <a:stretch>
            <a:fillRect/>
          </a:stretch>
        </p:blipFill>
        <p:spPr>
          <a:xfrm>
            <a:off x="5287425" y="208525"/>
            <a:ext cx="3881324" cy="2604972"/>
          </a:xfrm>
          <a:prstGeom prst="rect">
            <a:avLst/>
          </a:prstGeom>
          <a:noFill/>
          <a:ln>
            <a:noFill/>
          </a:ln>
        </p:spPr>
      </p:pic>
      <p:pic>
        <p:nvPicPr>
          <p:cNvPr id="74" name="Google Shape;74;p15"/>
          <p:cNvPicPr preferRelativeResize="0"/>
          <p:nvPr/>
        </p:nvPicPr>
        <p:blipFill>
          <a:blip r:embed="rId4">
            <a:alphaModFix/>
          </a:blip>
          <a:stretch>
            <a:fillRect/>
          </a:stretch>
        </p:blipFill>
        <p:spPr>
          <a:xfrm>
            <a:off x="5287425" y="2994235"/>
            <a:ext cx="3881325" cy="19510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Semantic Elements 2</a:t>
            </a:r>
            <a:endParaRPr b="1"/>
          </a:p>
        </p:txBody>
      </p:sp>
      <p:sp>
        <p:nvSpPr>
          <p:cNvPr id="80" name="Google Shape;80;p16"/>
          <p:cNvSpPr txBox="1"/>
          <p:nvPr>
            <p:ph idx="1" type="body"/>
          </p:nvPr>
        </p:nvSpPr>
        <p:spPr>
          <a:xfrm>
            <a:off x="262050" y="1274300"/>
            <a:ext cx="8619900" cy="29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Main element: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ru"/>
              <a:t>Article element:</a:t>
            </a:r>
            <a:endParaRPr b="1"/>
          </a:p>
        </p:txBody>
      </p:sp>
      <p:pic>
        <p:nvPicPr>
          <p:cNvPr id="81" name="Google Shape;81;p16"/>
          <p:cNvPicPr preferRelativeResize="0"/>
          <p:nvPr/>
        </p:nvPicPr>
        <p:blipFill>
          <a:blip r:embed="rId3">
            <a:alphaModFix/>
          </a:blip>
          <a:stretch>
            <a:fillRect/>
          </a:stretch>
        </p:blipFill>
        <p:spPr>
          <a:xfrm>
            <a:off x="4629500" y="278025"/>
            <a:ext cx="4514500" cy="2038100"/>
          </a:xfrm>
          <a:prstGeom prst="rect">
            <a:avLst/>
          </a:prstGeom>
          <a:noFill/>
          <a:ln>
            <a:noFill/>
          </a:ln>
        </p:spPr>
      </p:pic>
      <p:pic>
        <p:nvPicPr>
          <p:cNvPr id="82" name="Google Shape;82;p16"/>
          <p:cNvPicPr preferRelativeResize="0"/>
          <p:nvPr/>
        </p:nvPicPr>
        <p:blipFill>
          <a:blip r:embed="rId4">
            <a:alphaModFix/>
          </a:blip>
          <a:stretch>
            <a:fillRect/>
          </a:stretch>
        </p:blipFill>
        <p:spPr>
          <a:xfrm>
            <a:off x="4629501" y="2642785"/>
            <a:ext cx="4514499" cy="22817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Semantic Elements 3</a:t>
            </a:r>
            <a:endParaRPr b="1"/>
          </a:p>
        </p:txBody>
      </p:sp>
      <p:sp>
        <p:nvSpPr>
          <p:cNvPr id="88" name="Google Shape;88;p17"/>
          <p:cNvSpPr txBox="1"/>
          <p:nvPr>
            <p:ph idx="1" type="body"/>
          </p:nvPr>
        </p:nvSpPr>
        <p:spPr>
          <a:xfrm>
            <a:off x="262050" y="1274300"/>
            <a:ext cx="8619900" cy="29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Footer element: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89" name="Google Shape;89;p17"/>
          <p:cNvPicPr preferRelativeResize="0"/>
          <p:nvPr/>
        </p:nvPicPr>
        <p:blipFill>
          <a:blip r:embed="rId3">
            <a:alphaModFix/>
          </a:blip>
          <a:stretch>
            <a:fillRect/>
          </a:stretch>
        </p:blipFill>
        <p:spPr>
          <a:xfrm>
            <a:off x="2629675" y="1395325"/>
            <a:ext cx="6013100" cy="338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Devtools</a:t>
            </a:r>
            <a:endParaRPr b="1"/>
          </a:p>
        </p:txBody>
      </p:sp>
      <p:pic>
        <p:nvPicPr>
          <p:cNvPr id="95" name="Google Shape;95;p18"/>
          <p:cNvPicPr preferRelativeResize="0"/>
          <p:nvPr/>
        </p:nvPicPr>
        <p:blipFill>
          <a:blip r:embed="rId3">
            <a:alphaModFix/>
          </a:blip>
          <a:stretch>
            <a:fillRect/>
          </a:stretch>
        </p:blipFill>
        <p:spPr>
          <a:xfrm>
            <a:off x="2504075" y="382375"/>
            <a:ext cx="5998925" cy="3517924"/>
          </a:xfrm>
          <a:prstGeom prst="rect">
            <a:avLst/>
          </a:prstGeom>
          <a:noFill/>
          <a:ln>
            <a:noFill/>
          </a:ln>
        </p:spPr>
      </p:pic>
      <p:sp>
        <p:nvSpPr>
          <p:cNvPr id="96" name="Google Shape;96;p18"/>
          <p:cNvSpPr txBox="1"/>
          <p:nvPr/>
        </p:nvSpPr>
        <p:spPr>
          <a:xfrm>
            <a:off x="602400" y="4031375"/>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Proxima Nova"/>
                <a:ea typeface="Proxima Nova"/>
                <a:cs typeface="Proxima Nova"/>
                <a:sym typeface="Proxima Nova"/>
              </a:rPr>
              <a:t>https://developer.chrome.com/docs/devtools/</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Quiz</a:t>
            </a:r>
            <a:endParaRPr b="1"/>
          </a:p>
        </p:txBody>
      </p:sp>
      <p:sp>
        <p:nvSpPr>
          <p:cNvPr id="102" name="Google Shape;102;p19"/>
          <p:cNvSpPr txBox="1"/>
          <p:nvPr>
            <p:ph idx="1" type="body"/>
          </p:nvPr>
        </p:nvSpPr>
        <p:spPr>
          <a:xfrm>
            <a:off x="262050" y="1170025"/>
            <a:ext cx="4309800" cy="3718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ru"/>
              <a:t>Which tag is used to define a paragraph in HTML? </a:t>
            </a:r>
            <a:endParaRPr b="1"/>
          </a:p>
          <a:p>
            <a:pPr indent="0" lvl="0" marL="0" rtl="0" algn="l">
              <a:spcBef>
                <a:spcPts val="1200"/>
              </a:spcBef>
              <a:spcAft>
                <a:spcPts val="0"/>
              </a:spcAft>
              <a:buNone/>
            </a:pPr>
            <a:r>
              <a:rPr lang="ru"/>
              <a:t>a. &lt;p&gt; </a:t>
            </a:r>
            <a:endParaRPr/>
          </a:p>
          <a:p>
            <a:pPr indent="0" lvl="0" marL="0" rtl="0" algn="l">
              <a:spcBef>
                <a:spcPts val="1200"/>
              </a:spcBef>
              <a:spcAft>
                <a:spcPts val="0"/>
              </a:spcAft>
              <a:buNone/>
            </a:pPr>
            <a:r>
              <a:rPr lang="ru"/>
              <a:t>b. &lt;br&gt; </a:t>
            </a:r>
            <a:endParaRPr/>
          </a:p>
          <a:p>
            <a:pPr indent="0" lvl="0" marL="0" rtl="0" algn="l">
              <a:spcBef>
                <a:spcPts val="1200"/>
              </a:spcBef>
              <a:spcAft>
                <a:spcPts val="0"/>
              </a:spcAft>
              <a:buNone/>
            </a:pPr>
            <a:r>
              <a:rPr lang="ru"/>
              <a:t>c. &lt;a&gt; </a:t>
            </a:r>
            <a:endParaRPr/>
          </a:p>
          <a:p>
            <a:pPr indent="0" lvl="0" marL="0" rtl="0" algn="l">
              <a:spcBef>
                <a:spcPts val="1200"/>
              </a:spcBef>
              <a:spcAft>
                <a:spcPts val="0"/>
              </a:spcAft>
              <a:buNone/>
            </a:pPr>
            <a:r>
              <a:rPr lang="ru"/>
              <a:t>d. &lt;div&gt; </a:t>
            </a:r>
            <a:endParaRPr/>
          </a:p>
          <a:p>
            <a:pPr indent="0" lvl="0" marL="0" rtl="0" algn="l">
              <a:spcBef>
                <a:spcPts val="1200"/>
              </a:spcBef>
              <a:spcAft>
                <a:spcPts val="0"/>
              </a:spcAft>
              <a:buNone/>
            </a:pPr>
            <a:r>
              <a:rPr b="1" lang="ru"/>
              <a:t>Which tag is used to add an image in HTML? </a:t>
            </a:r>
            <a:endParaRPr b="1"/>
          </a:p>
          <a:p>
            <a:pPr indent="0" lvl="0" marL="0" rtl="0" algn="l">
              <a:spcBef>
                <a:spcPts val="1200"/>
              </a:spcBef>
              <a:spcAft>
                <a:spcPts val="0"/>
              </a:spcAft>
              <a:buNone/>
            </a:pPr>
            <a:r>
              <a:rPr lang="ru"/>
              <a:t>a. &lt;img&gt; </a:t>
            </a:r>
            <a:endParaRPr/>
          </a:p>
          <a:p>
            <a:pPr indent="0" lvl="0" marL="0" rtl="0" algn="l">
              <a:spcBef>
                <a:spcPts val="1200"/>
              </a:spcBef>
              <a:spcAft>
                <a:spcPts val="0"/>
              </a:spcAft>
              <a:buNone/>
            </a:pPr>
            <a:r>
              <a:rPr lang="ru"/>
              <a:t>b. &lt;picture&gt; </a:t>
            </a:r>
            <a:endParaRPr/>
          </a:p>
          <a:p>
            <a:pPr indent="0" lvl="0" marL="0" rtl="0" algn="l">
              <a:spcBef>
                <a:spcPts val="1200"/>
              </a:spcBef>
              <a:spcAft>
                <a:spcPts val="0"/>
              </a:spcAft>
              <a:buNone/>
            </a:pPr>
            <a:r>
              <a:rPr lang="ru"/>
              <a:t>c. &lt;imgsrc&gt; </a:t>
            </a:r>
            <a:endParaRPr/>
          </a:p>
          <a:p>
            <a:pPr indent="0" lvl="0" marL="0" rtl="0" algn="l">
              <a:spcBef>
                <a:spcPts val="1200"/>
              </a:spcBef>
              <a:spcAft>
                <a:spcPts val="1200"/>
              </a:spcAft>
              <a:buNone/>
            </a:pPr>
            <a:r>
              <a:rPr lang="ru"/>
              <a:t>d. &lt;image&gt; </a:t>
            </a:r>
            <a:endParaRPr/>
          </a:p>
        </p:txBody>
      </p:sp>
      <p:sp>
        <p:nvSpPr>
          <p:cNvPr id="103" name="Google Shape;103;p19"/>
          <p:cNvSpPr txBox="1"/>
          <p:nvPr>
            <p:ph idx="1" type="body"/>
          </p:nvPr>
        </p:nvSpPr>
        <p:spPr>
          <a:xfrm>
            <a:off x="4735450" y="1170025"/>
            <a:ext cx="43098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What is the correct way to create a hyperlink in HTML? </a:t>
            </a:r>
            <a:endParaRPr b="1"/>
          </a:p>
          <a:p>
            <a:pPr indent="0" lvl="0" marL="0" rtl="0" algn="l">
              <a:spcBef>
                <a:spcPts val="1200"/>
              </a:spcBef>
              <a:spcAft>
                <a:spcPts val="0"/>
              </a:spcAft>
              <a:buNone/>
            </a:pPr>
            <a:r>
              <a:rPr lang="ru"/>
              <a:t>a. &lt;link href="url"&gt;link text&lt;/link&gt; </a:t>
            </a:r>
            <a:endParaRPr/>
          </a:p>
          <a:p>
            <a:pPr indent="0" lvl="0" marL="0" rtl="0" algn="l">
              <a:spcBef>
                <a:spcPts val="1200"/>
              </a:spcBef>
              <a:spcAft>
                <a:spcPts val="0"/>
              </a:spcAft>
              <a:buNone/>
            </a:pPr>
            <a:r>
              <a:rPr lang="ru"/>
              <a:t>b. &lt;a href="url"&gt;link text&lt;/a&gt; </a:t>
            </a:r>
            <a:endParaRPr/>
          </a:p>
          <a:p>
            <a:pPr indent="0" lvl="0" marL="0" rtl="0" algn="l">
              <a:spcBef>
                <a:spcPts val="1200"/>
              </a:spcBef>
              <a:spcAft>
                <a:spcPts val="0"/>
              </a:spcAft>
              <a:buNone/>
            </a:pPr>
            <a:r>
              <a:rPr lang="ru"/>
              <a:t>c. &lt;hyperlink href="url"&gt;link text&lt;/hyperlink&gt; d</a:t>
            </a:r>
            <a:endParaRPr/>
          </a:p>
          <a:p>
            <a:pPr indent="0" lvl="0" marL="0" rtl="0" algn="l">
              <a:spcBef>
                <a:spcPts val="1200"/>
              </a:spcBef>
              <a:spcAft>
                <a:spcPts val="1200"/>
              </a:spcAft>
              <a:buNone/>
            </a:pPr>
            <a:r>
              <a:rPr lang="ru"/>
              <a:t>d. &lt;a src="url"&gt;link text&lt;/a&gt;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Quiz</a:t>
            </a:r>
            <a:endParaRPr b="1"/>
          </a:p>
        </p:txBody>
      </p:sp>
      <p:sp>
        <p:nvSpPr>
          <p:cNvPr id="109" name="Google Shape;109;p20"/>
          <p:cNvSpPr txBox="1"/>
          <p:nvPr>
            <p:ph idx="1" type="body"/>
          </p:nvPr>
        </p:nvSpPr>
        <p:spPr>
          <a:xfrm>
            <a:off x="262050" y="1170025"/>
            <a:ext cx="43101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What is the correct way to add a background color to an HTML element? </a:t>
            </a:r>
            <a:endParaRPr b="1"/>
          </a:p>
          <a:p>
            <a:pPr indent="0" lvl="0" marL="0" rtl="0" algn="l">
              <a:spcBef>
                <a:spcPts val="1200"/>
              </a:spcBef>
              <a:spcAft>
                <a:spcPts val="0"/>
              </a:spcAft>
              <a:buNone/>
            </a:pPr>
            <a:r>
              <a:rPr lang="ru"/>
              <a:t>a. &lt;body color="red"&gt; </a:t>
            </a:r>
            <a:endParaRPr/>
          </a:p>
          <a:p>
            <a:pPr indent="0" lvl="0" marL="0" rtl="0" algn="l">
              <a:spcBef>
                <a:spcPts val="1200"/>
              </a:spcBef>
              <a:spcAft>
                <a:spcPts val="0"/>
              </a:spcAft>
              <a:buNone/>
            </a:pPr>
            <a:r>
              <a:rPr lang="ru"/>
              <a:t>b. &lt;div style="background-color:red;"&gt; </a:t>
            </a:r>
            <a:endParaRPr/>
          </a:p>
          <a:p>
            <a:pPr indent="0" lvl="0" marL="0" rtl="0" algn="l">
              <a:spcBef>
                <a:spcPts val="1200"/>
              </a:spcBef>
              <a:spcAft>
                <a:spcPts val="0"/>
              </a:spcAft>
              <a:buNone/>
            </a:pPr>
            <a:r>
              <a:rPr lang="ru"/>
              <a:t>c. &lt;background color="red"&gt; </a:t>
            </a:r>
            <a:endParaRPr/>
          </a:p>
          <a:p>
            <a:pPr indent="0" lvl="0" marL="0" rtl="0" algn="l">
              <a:spcBef>
                <a:spcPts val="1200"/>
              </a:spcBef>
              <a:spcAft>
                <a:spcPts val="0"/>
              </a:spcAft>
              <a:buNone/>
            </a:pPr>
            <a:r>
              <a:rPr lang="ru"/>
              <a:t>d. &lt;color="red"&gt;element&lt;/color&gt;</a:t>
            </a:r>
            <a:endParaRPr/>
          </a:p>
          <a:p>
            <a:pPr indent="0" lvl="0" marL="0" rtl="0" algn="l">
              <a:spcBef>
                <a:spcPts val="1200"/>
              </a:spcBef>
              <a:spcAft>
                <a:spcPts val="1200"/>
              </a:spcAft>
              <a:buNone/>
            </a:pPr>
            <a:r>
              <a:t/>
            </a:r>
            <a:endParaRPr/>
          </a:p>
        </p:txBody>
      </p:sp>
      <p:sp>
        <p:nvSpPr>
          <p:cNvPr id="110" name="Google Shape;110;p20"/>
          <p:cNvSpPr txBox="1"/>
          <p:nvPr>
            <p:ph idx="1" type="body"/>
          </p:nvPr>
        </p:nvSpPr>
        <p:spPr>
          <a:xfrm>
            <a:off x="4735450" y="1170025"/>
            <a:ext cx="43101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Which attribute is used to specify the URL of the page the link goes to? </a:t>
            </a:r>
            <a:endParaRPr b="1"/>
          </a:p>
          <a:p>
            <a:pPr indent="0" lvl="0" marL="0" rtl="0" algn="l">
              <a:spcBef>
                <a:spcPts val="1200"/>
              </a:spcBef>
              <a:spcAft>
                <a:spcPts val="0"/>
              </a:spcAft>
              <a:buNone/>
            </a:pPr>
            <a:r>
              <a:rPr lang="ru"/>
              <a:t>a. href </a:t>
            </a:r>
            <a:endParaRPr/>
          </a:p>
          <a:p>
            <a:pPr indent="0" lvl="0" marL="0" rtl="0" algn="l">
              <a:spcBef>
                <a:spcPts val="1200"/>
              </a:spcBef>
              <a:spcAft>
                <a:spcPts val="0"/>
              </a:spcAft>
              <a:buNone/>
            </a:pPr>
            <a:r>
              <a:rPr lang="ru"/>
              <a:t>b. url </a:t>
            </a:r>
            <a:endParaRPr/>
          </a:p>
          <a:p>
            <a:pPr indent="0" lvl="0" marL="0" rtl="0" algn="l">
              <a:spcBef>
                <a:spcPts val="1200"/>
              </a:spcBef>
              <a:spcAft>
                <a:spcPts val="0"/>
              </a:spcAft>
              <a:buNone/>
            </a:pPr>
            <a:r>
              <a:rPr lang="ru"/>
              <a:t>c. link </a:t>
            </a:r>
            <a:endParaRPr/>
          </a:p>
          <a:p>
            <a:pPr indent="0" lvl="0" marL="0" rtl="0" algn="l">
              <a:spcBef>
                <a:spcPts val="1200"/>
              </a:spcBef>
              <a:spcAft>
                <a:spcPts val="1200"/>
              </a:spcAft>
              <a:buNone/>
            </a:pPr>
            <a:r>
              <a:rPr lang="ru"/>
              <a:t>d. src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Quiz</a:t>
            </a:r>
            <a:endParaRPr b="1"/>
          </a:p>
        </p:txBody>
      </p:sp>
      <p:sp>
        <p:nvSpPr>
          <p:cNvPr id="116" name="Google Shape;116;p21"/>
          <p:cNvSpPr txBox="1"/>
          <p:nvPr>
            <p:ph idx="1" type="body"/>
          </p:nvPr>
        </p:nvSpPr>
        <p:spPr>
          <a:xfrm>
            <a:off x="262050" y="1170025"/>
            <a:ext cx="43101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What is the correct way to start an HTML document? </a:t>
            </a:r>
            <a:endParaRPr b="1"/>
          </a:p>
          <a:p>
            <a:pPr indent="0" lvl="0" marL="0" rtl="0" algn="l">
              <a:spcBef>
                <a:spcPts val="1200"/>
              </a:spcBef>
              <a:spcAft>
                <a:spcPts val="0"/>
              </a:spcAft>
              <a:buNone/>
            </a:pPr>
            <a:r>
              <a:rPr lang="ru"/>
              <a:t>a) &lt;!DOCTYPE html&gt; </a:t>
            </a:r>
            <a:endParaRPr/>
          </a:p>
          <a:p>
            <a:pPr indent="0" lvl="0" marL="0" rtl="0" algn="l">
              <a:spcBef>
                <a:spcPts val="1200"/>
              </a:spcBef>
              <a:spcAft>
                <a:spcPts val="0"/>
              </a:spcAft>
              <a:buNone/>
            </a:pPr>
            <a:r>
              <a:rPr lang="ru"/>
              <a:t>b) &lt;html&gt; </a:t>
            </a:r>
            <a:endParaRPr/>
          </a:p>
          <a:p>
            <a:pPr indent="0" lvl="0" marL="0" rtl="0" algn="l">
              <a:spcBef>
                <a:spcPts val="1200"/>
              </a:spcBef>
              <a:spcAft>
                <a:spcPts val="0"/>
              </a:spcAft>
              <a:buNone/>
            </a:pPr>
            <a:r>
              <a:rPr lang="ru"/>
              <a:t>c) &lt;head&gt; </a:t>
            </a:r>
            <a:endParaRPr/>
          </a:p>
          <a:p>
            <a:pPr indent="0" lvl="0" marL="0" rtl="0" algn="l">
              <a:spcBef>
                <a:spcPts val="1200"/>
              </a:spcBef>
              <a:spcAft>
                <a:spcPts val="0"/>
              </a:spcAft>
              <a:buNone/>
            </a:pPr>
            <a:r>
              <a:rPr lang="ru"/>
              <a:t>d) &lt;!DOCTYPE html&gt;&lt;html&gt;&lt;head&gt; </a:t>
            </a:r>
            <a:endParaRPr/>
          </a:p>
          <a:p>
            <a:pPr indent="0" lvl="0" marL="0" rtl="0" algn="l">
              <a:spcBef>
                <a:spcPts val="1200"/>
              </a:spcBef>
              <a:spcAft>
                <a:spcPts val="1200"/>
              </a:spcAft>
              <a:buNone/>
            </a:pPr>
            <a:r>
              <a:t/>
            </a:r>
            <a:endParaRPr/>
          </a:p>
        </p:txBody>
      </p:sp>
      <p:sp>
        <p:nvSpPr>
          <p:cNvPr id="117" name="Google Shape;117;p21"/>
          <p:cNvSpPr txBox="1"/>
          <p:nvPr>
            <p:ph idx="1" type="body"/>
          </p:nvPr>
        </p:nvSpPr>
        <p:spPr>
          <a:xfrm>
            <a:off x="4735450" y="1170025"/>
            <a:ext cx="43101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Which of the following is an example of an ordered list in HTML? </a:t>
            </a:r>
            <a:endParaRPr b="1"/>
          </a:p>
          <a:p>
            <a:pPr indent="0" lvl="0" marL="0" rtl="0" algn="l">
              <a:spcBef>
                <a:spcPts val="1200"/>
              </a:spcBef>
              <a:spcAft>
                <a:spcPts val="0"/>
              </a:spcAft>
              <a:buNone/>
            </a:pPr>
            <a:r>
              <a:rPr lang="ru"/>
              <a:t>a) &lt;ul&gt; &lt;li&gt;Item 1&lt;/li&gt; &lt;li&gt;Item 2&lt;/li&gt; &lt;/ul&gt; </a:t>
            </a:r>
            <a:endParaRPr/>
          </a:p>
          <a:p>
            <a:pPr indent="0" lvl="0" marL="0" rtl="0" algn="l">
              <a:spcBef>
                <a:spcPts val="1200"/>
              </a:spcBef>
              <a:spcAft>
                <a:spcPts val="0"/>
              </a:spcAft>
              <a:buNone/>
            </a:pPr>
            <a:r>
              <a:rPr lang="ru"/>
              <a:t>b) &lt;ol&gt;&lt;li&gt;Item 1&lt;/li&gt; &lt;li&gt;Item 2&lt;/li&gt; &lt;/ol&gt; </a:t>
            </a:r>
            <a:endParaRPr/>
          </a:p>
          <a:p>
            <a:pPr indent="0" lvl="0" marL="0" rtl="0" algn="l">
              <a:spcBef>
                <a:spcPts val="1200"/>
              </a:spcBef>
              <a:spcAft>
                <a:spcPts val="0"/>
              </a:spcAft>
              <a:buNone/>
            </a:pPr>
            <a:r>
              <a:rPr lang="ru"/>
              <a:t>c) &lt;li&gt;Item 1&lt;/li&gt; &lt;li&gt;Item 2&lt;/li&gt; </a:t>
            </a:r>
            <a:endParaRPr/>
          </a:p>
          <a:p>
            <a:pPr indent="0" lvl="0" marL="0" rtl="0" algn="l">
              <a:spcBef>
                <a:spcPts val="1200"/>
              </a:spcBef>
              <a:spcAft>
                <a:spcPts val="1200"/>
              </a:spcAft>
              <a:buNone/>
            </a:pPr>
            <a:r>
              <a:rPr lang="ru"/>
              <a:t>d) &lt;dl&gt; &lt;dt&gt;Item 1&lt;/dt&gt; &lt;dd&gt;Description 1&lt;/dd&gt; &lt;dt&gt;Item 2&lt;/dt&gt; &lt;dd&gt;Description 2&lt;/dd&gt; &lt;/dl&gt;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