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roxima Nov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34ff65a2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34ff65a2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34ff65a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34ff65a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34ff65a2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34ff65a2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34ff65a2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34ff65a2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34ff65a2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34ff65a2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34ff65a2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34ff65a2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34ff65a2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034ff65a2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034ff65a2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034ff65a2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034ff65a2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034ff65a2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34ff65a2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34ff65a2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ba9e9073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ba9e9073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34ff65a2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34ff65a2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34ff65a2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034ff65a2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034ff65a2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034ff65a2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34ff65a2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034ff65a2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fad22503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fad22503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34ff65a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34ff65a2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34ff65a2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34ff65a2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34ff65a2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34ff65a2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34ff65a2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34ff65a2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24c5587a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024c5587a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34ff65a2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34ff65a2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34ff65a2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34ff65a2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api.github.com/us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Web development basics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Introduction to React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Virtual DOM</a:t>
            </a:r>
            <a:endParaRPr b="1"/>
          </a:p>
        </p:txBody>
      </p:sp>
      <p:sp>
        <p:nvSpPr>
          <p:cNvPr id="116" name="Google Shape;116;p22"/>
          <p:cNvSpPr txBox="1"/>
          <p:nvPr>
            <p:ph idx="1" type="body"/>
          </p:nvPr>
        </p:nvSpPr>
        <p:spPr>
          <a:xfrm>
            <a:off x="311700" y="1172300"/>
            <a:ext cx="4869900" cy="39711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ru"/>
              <a:t>The </a:t>
            </a:r>
            <a:r>
              <a:rPr b="1" lang="ru"/>
              <a:t>Virtual DOM</a:t>
            </a:r>
            <a:r>
              <a:rPr lang="ru"/>
              <a:t> is a virtual representation of the actual DOM in a web page. In React, it acts as an intermediary between the components and the actual DOM. When a component’s state changes, React updates the virtual DOM and then calculates the most efficient way to update the real DOM. </a:t>
            </a:r>
            <a:endParaRPr/>
          </a:p>
          <a:p>
            <a:pPr indent="0" lvl="0" marL="0" rtl="0" algn="l">
              <a:spcBef>
                <a:spcPts val="1200"/>
              </a:spcBef>
              <a:spcAft>
                <a:spcPts val="0"/>
              </a:spcAft>
              <a:buNone/>
            </a:pPr>
            <a:r>
              <a:rPr lang="ru"/>
              <a:t>This process is faster than directly manipulating the real DOM because the virtual DOM can be updated quickly in memory, whereas updating the real DOM is much slower due to the time it takes to update the actual page. The Virtual DOM only updates the parts of the real DOM that have changed, reducing the amount of work that needs to be done to update the page. </a:t>
            </a:r>
            <a:endParaRPr/>
          </a:p>
          <a:p>
            <a:pPr indent="0" lvl="0" marL="0" rtl="0" algn="l">
              <a:spcBef>
                <a:spcPts val="1200"/>
              </a:spcBef>
              <a:spcAft>
                <a:spcPts val="1200"/>
              </a:spcAft>
              <a:buNone/>
            </a:pPr>
            <a:r>
              <a:rPr lang="ru"/>
              <a:t>The React Virtual DOM is also designed to handle all the logic for rendering components and updating the UI, freeing up developers from having to manually manipulate the DOM. This makes it easier to develop complex applications, and it also ensures that the application remains fast and responsive, even as it grows in size.</a:t>
            </a:r>
            <a:endParaRPr/>
          </a:p>
        </p:txBody>
      </p:sp>
      <p:pic>
        <p:nvPicPr>
          <p:cNvPr id="117" name="Google Shape;117;p22"/>
          <p:cNvPicPr preferRelativeResize="0"/>
          <p:nvPr/>
        </p:nvPicPr>
        <p:blipFill>
          <a:blip r:embed="rId3">
            <a:alphaModFix/>
          </a:blip>
          <a:stretch>
            <a:fillRect/>
          </a:stretch>
        </p:blipFill>
        <p:spPr>
          <a:xfrm>
            <a:off x="5277900" y="1347875"/>
            <a:ext cx="3657602" cy="24477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Components</a:t>
            </a:r>
            <a:endParaRPr b="1"/>
          </a:p>
        </p:txBody>
      </p:sp>
      <p:sp>
        <p:nvSpPr>
          <p:cNvPr id="123" name="Google Shape;123;p23"/>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React functional components are a simpler way to define components in React, as opposed to using class components. They are just JavaScript functions that receive props as an argument and return React elements to describe the component's UI. </a:t>
            </a:r>
            <a:endParaRPr/>
          </a:p>
          <a:p>
            <a:pPr indent="0" lvl="0" marL="0" rtl="0" algn="l">
              <a:spcBef>
                <a:spcPts val="1200"/>
              </a:spcBef>
              <a:spcAft>
                <a:spcPts val="1200"/>
              </a:spcAft>
              <a:buNone/>
            </a:pPr>
            <a:r>
              <a:rPr lang="ru"/>
              <a:t>Functional components are usually preferred for stateless components, which don't manage internal state, but only receive data from their parent component via props.</a:t>
            </a:r>
            <a:endParaRPr/>
          </a:p>
        </p:txBody>
      </p:sp>
      <p:pic>
        <p:nvPicPr>
          <p:cNvPr id="124" name="Google Shape;124;p23"/>
          <p:cNvPicPr preferRelativeResize="0"/>
          <p:nvPr/>
        </p:nvPicPr>
        <p:blipFill>
          <a:blip r:embed="rId3">
            <a:alphaModFix/>
          </a:blip>
          <a:stretch>
            <a:fillRect/>
          </a:stretch>
        </p:blipFill>
        <p:spPr>
          <a:xfrm>
            <a:off x="5491025" y="645375"/>
            <a:ext cx="3652976" cy="941950"/>
          </a:xfrm>
          <a:prstGeom prst="rect">
            <a:avLst/>
          </a:prstGeom>
          <a:noFill/>
          <a:ln>
            <a:noFill/>
          </a:ln>
        </p:spPr>
      </p:pic>
      <p:pic>
        <p:nvPicPr>
          <p:cNvPr id="125" name="Google Shape;125;p23"/>
          <p:cNvPicPr preferRelativeResize="0"/>
          <p:nvPr/>
        </p:nvPicPr>
        <p:blipFill>
          <a:blip r:embed="rId4">
            <a:alphaModFix/>
          </a:blip>
          <a:stretch>
            <a:fillRect/>
          </a:stretch>
        </p:blipFill>
        <p:spPr>
          <a:xfrm>
            <a:off x="5491025" y="1924458"/>
            <a:ext cx="3652975" cy="970892"/>
          </a:xfrm>
          <a:prstGeom prst="rect">
            <a:avLst/>
          </a:prstGeom>
          <a:noFill/>
          <a:ln>
            <a:noFill/>
          </a:ln>
        </p:spPr>
      </p:pic>
      <p:pic>
        <p:nvPicPr>
          <p:cNvPr id="126" name="Google Shape;126;p23"/>
          <p:cNvPicPr preferRelativeResize="0"/>
          <p:nvPr/>
        </p:nvPicPr>
        <p:blipFill>
          <a:blip r:embed="rId5">
            <a:alphaModFix/>
          </a:blip>
          <a:stretch>
            <a:fillRect/>
          </a:stretch>
        </p:blipFill>
        <p:spPr>
          <a:xfrm>
            <a:off x="5488713" y="3232475"/>
            <a:ext cx="3657600" cy="7770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Props</a:t>
            </a:r>
            <a:endParaRPr b="1"/>
          </a:p>
        </p:txBody>
      </p:sp>
      <p:sp>
        <p:nvSpPr>
          <p:cNvPr id="132" name="Google Shape;132;p24"/>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React </a:t>
            </a:r>
            <a:r>
              <a:rPr b="1" lang="ru"/>
              <a:t>props</a:t>
            </a:r>
            <a:r>
              <a:rPr lang="ru"/>
              <a:t> are the data that is passed from a </a:t>
            </a:r>
            <a:r>
              <a:rPr b="1" lang="ru"/>
              <a:t>parent component</a:t>
            </a:r>
            <a:r>
              <a:rPr lang="ru"/>
              <a:t> to its </a:t>
            </a:r>
            <a:r>
              <a:rPr b="1" lang="ru"/>
              <a:t>child component</a:t>
            </a:r>
            <a:r>
              <a:rPr lang="ru"/>
              <a:t>. Props allow components to receive and render data, and they are often used to create </a:t>
            </a:r>
            <a:r>
              <a:rPr b="1" lang="ru"/>
              <a:t>reusable</a:t>
            </a:r>
            <a:r>
              <a:rPr lang="ru"/>
              <a:t>, </a:t>
            </a:r>
            <a:r>
              <a:rPr b="1" lang="ru"/>
              <a:t>composable</a:t>
            </a:r>
            <a:r>
              <a:rPr lang="ru"/>
              <a:t> components. In functional components, props are passed </a:t>
            </a:r>
            <a:r>
              <a:rPr b="1" lang="ru"/>
              <a:t>as an argument</a:t>
            </a:r>
            <a:r>
              <a:rPr lang="ru"/>
              <a:t> to the function. In the previous slide you can see an example of a functional component receiving and using props. Here are more advanced examples with multiple props and props </a:t>
            </a:r>
            <a:r>
              <a:rPr b="1" lang="ru"/>
              <a:t>destructurization</a:t>
            </a:r>
            <a:r>
              <a:rPr lang="ru"/>
              <a:t> (es6)</a:t>
            </a:r>
            <a:endParaRPr/>
          </a:p>
        </p:txBody>
      </p:sp>
      <p:pic>
        <p:nvPicPr>
          <p:cNvPr id="133" name="Google Shape;133;p24"/>
          <p:cNvPicPr preferRelativeResize="0"/>
          <p:nvPr/>
        </p:nvPicPr>
        <p:blipFill>
          <a:blip r:embed="rId3">
            <a:alphaModFix/>
          </a:blip>
          <a:stretch>
            <a:fillRect/>
          </a:stretch>
        </p:blipFill>
        <p:spPr>
          <a:xfrm>
            <a:off x="5362575" y="695075"/>
            <a:ext cx="3781426" cy="1471225"/>
          </a:xfrm>
          <a:prstGeom prst="rect">
            <a:avLst/>
          </a:prstGeom>
          <a:noFill/>
          <a:ln>
            <a:noFill/>
          </a:ln>
        </p:spPr>
      </p:pic>
      <p:pic>
        <p:nvPicPr>
          <p:cNvPr id="134" name="Google Shape;134;p24"/>
          <p:cNvPicPr preferRelativeResize="0"/>
          <p:nvPr/>
        </p:nvPicPr>
        <p:blipFill>
          <a:blip r:embed="rId4">
            <a:alphaModFix/>
          </a:blip>
          <a:stretch>
            <a:fillRect/>
          </a:stretch>
        </p:blipFill>
        <p:spPr>
          <a:xfrm>
            <a:off x="5362575" y="2307100"/>
            <a:ext cx="3781425" cy="21771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 create components with props</a:t>
            </a:r>
            <a:endParaRPr b="1"/>
          </a:p>
        </p:txBody>
      </p:sp>
      <p:sp>
        <p:nvSpPr>
          <p:cNvPr id="140" name="Google Shape;140;p25"/>
          <p:cNvSpPr txBox="1"/>
          <p:nvPr>
            <p:ph idx="1" type="body"/>
          </p:nvPr>
        </p:nvSpPr>
        <p:spPr>
          <a:xfrm>
            <a:off x="311700" y="1172300"/>
            <a:ext cx="8550300" cy="3739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Steps: </a:t>
            </a:r>
            <a:endParaRPr/>
          </a:p>
          <a:p>
            <a:pPr indent="-342900" lvl="0" marL="457200" rtl="0" algn="l">
              <a:spcBef>
                <a:spcPts val="1200"/>
              </a:spcBef>
              <a:spcAft>
                <a:spcPts val="0"/>
              </a:spcAft>
              <a:buSzPts val="1800"/>
              <a:buAutoNum type="arabicParenR"/>
            </a:pPr>
            <a:r>
              <a:rPr lang="ru"/>
              <a:t>Create a new React project using npx create-react-app app-name (if you didn't do that already)</a:t>
            </a:r>
            <a:endParaRPr/>
          </a:p>
          <a:p>
            <a:pPr indent="-342900" lvl="0" marL="457200" rtl="0" algn="l">
              <a:spcBef>
                <a:spcPts val="0"/>
              </a:spcBef>
              <a:spcAft>
                <a:spcPts val="0"/>
              </a:spcAft>
              <a:buSzPts val="1800"/>
              <a:buAutoNum type="arabicParenR"/>
            </a:pPr>
            <a:r>
              <a:rPr lang="ru"/>
              <a:t>In the src directory, create a new file Person.js. </a:t>
            </a:r>
            <a:endParaRPr/>
          </a:p>
          <a:p>
            <a:pPr indent="-342900" lvl="0" marL="457200" rtl="0" algn="l">
              <a:spcBef>
                <a:spcPts val="0"/>
              </a:spcBef>
              <a:spcAft>
                <a:spcPts val="0"/>
              </a:spcAft>
              <a:buSzPts val="1800"/>
              <a:buAutoNum type="arabicParenR"/>
            </a:pPr>
            <a:r>
              <a:rPr lang="ru"/>
              <a:t>In Person.js, create a functional component Person that takes in multiple props: name, age, and location. </a:t>
            </a:r>
            <a:endParaRPr/>
          </a:p>
          <a:p>
            <a:pPr indent="-342900" lvl="0" marL="457200" rtl="0" algn="l">
              <a:spcBef>
                <a:spcPts val="0"/>
              </a:spcBef>
              <a:spcAft>
                <a:spcPts val="0"/>
              </a:spcAft>
              <a:buSzPts val="1800"/>
              <a:buAutoNum type="arabicParenR"/>
            </a:pPr>
            <a:r>
              <a:rPr lang="ru"/>
              <a:t>Use destructuring to extract the props from the props object and assign them to variables name, age, and location. </a:t>
            </a:r>
            <a:endParaRPr/>
          </a:p>
          <a:p>
            <a:pPr indent="-342900" lvl="0" marL="457200" rtl="0" algn="l">
              <a:spcBef>
                <a:spcPts val="0"/>
              </a:spcBef>
              <a:spcAft>
                <a:spcPts val="0"/>
              </a:spcAft>
              <a:buSzPts val="1800"/>
              <a:buAutoNum type="arabicParenR"/>
            </a:pPr>
            <a:r>
              <a:rPr lang="ru"/>
              <a:t>In the component return statement, use the variables to display information about the person. </a:t>
            </a:r>
            <a:endParaRPr/>
          </a:p>
          <a:p>
            <a:pPr indent="-342900" lvl="0" marL="457200" rtl="0" algn="l">
              <a:spcBef>
                <a:spcPts val="0"/>
              </a:spcBef>
              <a:spcAft>
                <a:spcPts val="0"/>
              </a:spcAft>
              <a:buSzPts val="1800"/>
              <a:buAutoNum type="arabicParenR"/>
            </a:pPr>
            <a:r>
              <a:rPr lang="ru"/>
              <a:t>In the component return statement, log the values of the destructured props using console.log to make sure they're being passed correctly.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 create components with props - solution</a:t>
            </a:r>
            <a:endParaRPr b="1"/>
          </a:p>
        </p:txBody>
      </p:sp>
      <p:pic>
        <p:nvPicPr>
          <p:cNvPr id="146" name="Google Shape;146;p26"/>
          <p:cNvPicPr preferRelativeResize="0"/>
          <p:nvPr/>
        </p:nvPicPr>
        <p:blipFill>
          <a:blip r:embed="rId3">
            <a:alphaModFix/>
          </a:blip>
          <a:stretch>
            <a:fillRect/>
          </a:stretch>
        </p:blipFill>
        <p:spPr>
          <a:xfrm>
            <a:off x="311700" y="1077450"/>
            <a:ext cx="4133803" cy="3820974"/>
          </a:xfrm>
          <a:prstGeom prst="rect">
            <a:avLst/>
          </a:prstGeom>
          <a:noFill/>
          <a:ln>
            <a:noFill/>
          </a:ln>
        </p:spPr>
      </p:pic>
      <p:pic>
        <p:nvPicPr>
          <p:cNvPr id="147" name="Google Shape;147;p26"/>
          <p:cNvPicPr preferRelativeResize="0"/>
          <p:nvPr/>
        </p:nvPicPr>
        <p:blipFill>
          <a:blip r:embed="rId4">
            <a:alphaModFix/>
          </a:blip>
          <a:stretch>
            <a:fillRect/>
          </a:stretch>
        </p:blipFill>
        <p:spPr>
          <a:xfrm>
            <a:off x="4572003" y="1816850"/>
            <a:ext cx="4393698" cy="234216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State</a:t>
            </a:r>
            <a:endParaRPr b="1"/>
          </a:p>
        </p:txBody>
      </p:sp>
      <p:sp>
        <p:nvSpPr>
          <p:cNvPr id="153" name="Google Shape;153;p27"/>
          <p:cNvSpPr txBox="1"/>
          <p:nvPr>
            <p:ph idx="1" type="body"/>
          </p:nvPr>
        </p:nvSpPr>
        <p:spPr>
          <a:xfrm>
            <a:off x="311700" y="1172300"/>
            <a:ext cx="4869900" cy="397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t>React state is a way of keeping track of dynamic information within a component. Unlike props, state </a:t>
            </a:r>
            <a:r>
              <a:rPr b="1" lang="ru"/>
              <a:t>can be changed within the component</a:t>
            </a:r>
            <a:r>
              <a:rPr lang="ru"/>
              <a:t>, and it will trigger a </a:t>
            </a:r>
            <a:r>
              <a:rPr b="1" lang="ru"/>
              <a:t>re-render</a:t>
            </a:r>
            <a:r>
              <a:rPr lang="ru"/>
              <a:t> of the component when it </a:t>
            </a:r>
            <a:r>
              <a:rPr b="1" lang="ru"/>
              <a:t>updates</a:t>
            </a:r>
            <a:r>
              <a:rPr lang="ru"/>
              <a:t>. In functional components, state is declared as an object within the component, and can be accessed and updated using the </a:t>
            </a:r>
            <a:r>
              <a:rPr b="1" lang="ru"/>
              <a:t>useState</a:t>
            </a:r>
            <a:r>
              <a:rPr lang="ru"/>
              <a:t> hook. </a:t>
            </a:r>
            <a:endParaRPr/>
          </a:p>
          <a:p>
            <a:pPr indent="0" lvl="0" marL="0" rtl="0" algn="l">
              <a:spcBef>
                <a:spcPts val="1200"/>
              </a:spcBef>
              <a:spcAft>
                <a:spcPts val="1200"/>
              </a:spcAft>
              <a:buNone/>
            </a:pPr>
            <a:r>
              <a:rPr lang="ru"/>
              <a:t>In this example, the component is using useState to initialize the isToggled state to false. The component also receives a function setToggled that can be used to update the state. When the button is clicked, the component calls setToggled with the opposite of the current value of isToggled to toggle the state. The component then uses the value of isToggled to determine what text to display on the button.</a:t>
            </a:r>
            <a:endParaRPr/>
          </a:p>
        </p:txBody>
      </p:sp>
      <p:pic>
        <p:nvPicPr>
          <p:cNvPr id="154" name="Google Shape;154;p27"/>
          <p:cNvPicPr preferRelativeResize="0"/>
          <p:nvPr/>
        </p:nvPicPr>
        <p:blipFill>
          <a:blip r:embed="rId3">
            <a:alphaModFix/>
          </a:blip>
          <a:stretch>
            <a:fillRect/>
          </a:stretch>
        </p:blipFill>
        <p:spPr>
          <a:xfrm>
            <a:off x="5334000" y="1170125"/>
            <a:ext cx="3657601" cy="29295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State example 2</a:t>
            </a:r>
            <a:endParaRPr b="1"/>
          </a:p>
        </p:txBody>
      </p:sp>
      <p:sp>
        <p:nvSpPr>
          <p:cNvPr id="160" name="Google Shape;160;p28"/>
          <p:cNvSpPr txBox="1"/>
          <p:nvPr>
            <p:ph idx="1" type="body"/>
          </p:nvPr>
        </p:nvSpPr>
        <p:spPr>
          <a:xfrm>
            <a:off x="311700" y="1079625"/>
            <a:ext cx="39774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In this example, the component is using useState to initialize the person state to an object with properties for name, age, and location. The component also receives a function setPerson that can be used to update the state. The component uses the handleChange function to update the state whenever the user changes the value of one of the input fields. The component then uses the values of the person state to render the form.</a:t>
            </a:r>
            <a:endParaRPr/>
          </a:p>
        </p:txBody>
      </p:sp>
      <p:pic>
        <p:nvPicPr>
          <p:cNvPr id="161" name="Google Shape;161;p28"/>
          <p:cNvPicPr preferRelativeResize="0"/>
          <p:nvPr/>
        </p:nvPicPr>
        <p:blipFill>
          <a:blip r:embed="rId3">
            <a:alphaModFix/>
          </a:blip>
          <a:stretch>
            <a:fillRect/>
          </a:stretch>
        </p:blipFill>
        <p:spPr>
          <a:xfrm>
            <a:off x="5284250" y="139000"/>
            <a:ext cx="2934725" cy="2218950"/>
          </a:xfrm>
          <a:prstGeom prst="rect">
            <a:avLst/>
          </a:prstGeom>
          <a:noFill/>
          <a:ln>
            <a:noFill/>
          </a:ln>
        </p:spPr>
      </p:pic>
      <p:pic>
        <p:nvPicPr>
          <p:cNvPr id="162" name="Google Shape;162;p28"/>
          <p:cNvPicPr preferRelativeResize="0"/>
          <p:nvPr/>
        </p:nvPicPr>
        <p:blipFill>
          <a:blip r:embed="rId4">
            <a:alphaModFix/>
          </a:blip>
          <a:stretch>
            <a:fillRect/>
          </a:stretch>
        </p:blipFill>
        <p:spPr>
          <a:xfrm>
            <a:off x="4494775" y="2469525"/>
            <a:ext cx="4513676" cy="2518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Other Hooks - useEffect</a:t>
            </a:r>
            <a:endParaRPr b="1"/>
          </a:p>
        </p:txBody>
      </p:sp>
      <p:sp>
        <p:nvSpPr>
          <p:cNvPr id="168" name="Google Shape;168;p29"/>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useEffect: The useEffect hook is used to run side effects in a functional component. It allows you to perform operations that don't relate directly to rendering, such as fetching data or updating the title of a document. Here's an example of how you might use useEffect to log a message when a component is mounted:</a:t>
            </a:r>
            <a:endParaRPr/>
          </a:p>
        </p:txBody>
      </p:sp>
      <p:pic>
        <p:nvPicPr>
          <p:cNvPr id="169" name="Google Shape;169;p29"/>
          <p:cNvPicPr preferRelativeResize="0"/>
          <p:nvPr/>
        </p:nvPicPr>
        <p:blipFill>
          <a:blip r:embed="rId3">
            <a:alphaModFix/>
          </a:blip>
          <a:stretch>
            <a:fillRect/>
          </a:stretch>
        </p:blipFill>
        <p:spPr>
          <a:xfrm>
            <a:off x="5277900" y="1017725"/>
            <a:ext cx="3657600" cy="32870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Other Hooks - useRef</a:t>
            </a:r>
            <a:endParaRPr b="1"/>
          </a:p>
        </p:txBody>
      </p:sp>
      <p:sp>
        <p:nvSpPr>
          <p:cNvPr id="175" name="Google Shape;175;p30"/>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useRef: The useRef hook is used to access the value of a DOM element or a JavaScript object that doesn't change. It is often used to store a reference to a DOM element so that you can manipulate it directly in response to events. Here's an example of how you might use useRef to focus an input field when a component is mounted:</a:t>
            </a:r>
            <a:endParaRPr/>
          </a:p>
        </p:txBody>
      </p:sp>
      <p:pic>
        <p:nvPicPr>
          <p:cNvPr id="176" name="Google Shape;176;p30"/>
          <p:cNvPicPr preferRelativeResize="0"/>
          <p:nvPr/>
        </p:nvPicPr>
        <p:blipFill>
          <a:blip r:embed="rId3">
            <a:alphaModFix/>
          </a:blip>
          <a:stretch>
            <a:fillRect/>
          </a:stretch>
        </p:blipFill>
        <p:spPr>
          <a:xfrm>
            <a:off x="5334000" y="1170125"/>
            <a:ext cx="3657599" cy="317609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Other Hooks - custom Hooks</a:t>
            </a:r>
            <a:endParaRPr b="1"/>
          </a:p>
        </p:txBody>
      </p:sp>
      <p:sp>
        <p:nvSpPr>
          <p:cNvPr id="182" name="Google Shape;182;p31"/>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Custom Hooks: Custom hooks are a way to extract logic from a component into a reusable function. They allow you to reuse stateful logic across many components without having to write the same code multiple times. Here's an example of how you might create a custom hook to manage the state of a toggle:</a:t>
            </a:r>
            <a:endParaRPr/>
          </a:p>
        </p:txBody>
      </p:sp>
      <p:pic>
        <p:nvPicPr>
          <p:cNvPr id="183" name="Google Shape;183;p31"/>
          <p:cNvPicPr preferRelativeResize="0"/>
          <p:nvPr/>
        </p:nvPicPr>
        <p:blipFill>
          <a:blip r:embed="rId3">
            <a:alphaModFix/>
          </a:blip>
          <a:stretch>
            <a:fillRect/>
          </a:stretch>
        </p:blipFill>
        <p:spPr>
          <a:xfrm>
            <a:off x="5334000" y="1170125"/>
            <a:ext cx="3657599" cy="23635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What is React?</a:t>
            </a:r>
            <a:endParaRPr b="1"/>
          </a:p>
        </p:txBody>
      </p:sp>
      <p:sp>
        <p:nvSpPr>
          <p:cNvPr id="66" name="Google Shape;66;p14"/>
          <p:cNvSpPr txBox="1"/>
          <p:nvPr>
            <p:ph idx="1" type="body"/>
          </p:nvPr>
        </p:nvSpPr>
        <p:spPr>
          <a:xfrm>
            <a:off x="311700" y="1227950"/>
            <a:ext cx="5202600" cy="3695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ru"/>
              <a:t>React is a </a:t>
            </a:r>
            <a:r>
              <a:rPr b="1" lang="ru"/>
              <a:t>JavaScript library</a:t>
            </a:r>
            <a:r>
              <a:rPr lang="ru"/>
              <a:t> for building user interfaces. It was developed and is maintained by Facebook, and it is used to build</a:t>
            </a:r>
            <a:r>
              <a:rPr b="1" lang="ru"/>
              <a:t> single-page applications</a:t>
            </a:r>
            <a:r>
              <a:rPr lang="ru"/>
              <a:t> and</a:t>
            </a:r>
            <a:r>
              <a:rPr b="1" lang="ru"/>
              <a:t> mobile applications</a:t>
            </a:r>
            <a:r>
              <a:rPr lang="ru"/>
              <a:t>. React allows developers to create</a:t>
            </a:r>
            <a:r>
              <a:rPr b="1" lang="ru"/>
              <a:t> reusable UI components </a:t>
            </a:r>
            <a:r>
              <a:rPr lang="ru"/>
              <a:t>and manage the </a:t>
            </a:r>
            <a:r>
              <a:rPr b="1" lang="ru"/>
              <a:t>state</a:t>
            </a:r>
            <a:r>
              <a:rPr lang="ru"/>
              <a:t> of their applications. The </a:t>
            </a:r>
            <a:r>
              <a:rPr b="1" lang="ru"/>
              <a:t>components</a:t>
            </a:r>
            <a:r>
              <a:rPr lang="ru"/>
              <a:t> in React are </a:t>
            </a:r>
            <a:r>
              <a:rPr b="1" lang="ru"/>
              <a:t>self-contained</a:t>
            </a:r>
            <a:r>
              <a:rPr lang="ru"/>
              <a:t> and manage their own state, making it easier to build complex applications with a clear structure. The library uses a </a:t>
            </a:r>
            <a:r>
              <a:rPr b="1" lang="ru"/>
              <a:t>virtual DOM</a:t>
            </a:r>
            <a:r>
              <a:rPr lang="ru"/>
              <a:t>, which allows it to efficiently update the view when the state of the application changes, making it a fast and performant choice for building modern web applications.</a:t>
            </a:r>
            <a:endParaRPr/>
          </a:p>
        </p:txBody>
      </p:sp>
      <p:pic>
        <p:nvPicPr>
          <p:cNvPr id="67" name="Google Shape;67;p14"/>
          <p:cNvPicPr preferRelativeResize="0"/>
          <p:nvPr/>
        </p:nvPicPr>
        <p:blipFill>
          <a:blip r:embed="rId3">
            <a:alphaModFix/>
          </a:blip>
          <a:stretch>
            <a:fillRect/>
          </a:stretch>
        </p:blipFill>
        <p:spPr>
          <a:xfrm>
            <a:off x="5610600" y="1636325"/>
            <a:ext cx="3324900" cy="187084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useState - update previous value</a:t>
            </a:r>
            <a:endParaRPr b="1"/>
          </a:p>
        </p:txBody>
      </p:sp>
      <p:sp>
        <p:nvSpPr>
          <p:cNvPr id="189" name="Google Shape;189;p32"/>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When updating the state, it is important to note that React batches updates and only updates the state after rendering has been completed. This means that if you need to update the state based on its previous value, you should pass a callback to the setter function instead of directly updating the state.</a:t>
            </a:r>
            <a:endParaRPr/>
          </a:p>
          <a:p>
            <a:pPr indent="0" lvl="0" marL="0" rtl="0" algn="l">
              <a:spcBef>
                <a:spcPts val="1200"/>
              </a:spcBef>
              <a:spcAft>
                <a:spcPts val="1200"/>
              </a:spcAft>
              <a:buNone/>
            </a:pPr>
            <a:r>
              <a:rPr lang="ru"/>
              <a:t>Here is how you update </a:t>
            </a:r>
            <a:r>
              <a:rPr lang="ru"/>
              <a:t>previous state value:</a:t>
            </a:r>
            <a:endParaRPr/>
          </a:p>
        </p:txBody>
      </p:sp>
      <p:pic>
        <p:nvPicPr>
          <p:cNvPr id="190" name="Google Shape;190;p32"/>
          <p:cNvPicPr preferRelativeResize="0"/>
          <p:nvPr/>
        </p:nvPicPr>
        <p:blipFill>
          <a:blip r:embed="rId3">
            <a:alphaModFix/>
          </a:blip>
          <a:stretch>
            <a:fillRect/>
          </a:stretch>
        </p:blipFill>
        <p:spPr>
          <a:xfrm>
            <a:off x="5334000" y="1170125"/>
            <a:ext cx="3657600" cy="331393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useEffect</a:t>
            </a:r>
            <a:r>
              <a:rPr b="1" lang="ru"/>
              <a:t> - how to cleanup</a:t>
            </a:r>
            <a:endParaRPr b="1"/>
          </a:p>
        </p:txBody>
      </p:sp>
      <p:sp>
        <p:nvSpPr>
          <p:cNvPr id="196" name="Google Shape;196;p33"/>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useEffect is a hook in React that allows you to perform side effects in your functional components. It runs after every render of your component, including the first render. In some cases, you may want to perform some cleanup when your component is unmounting, for example, to cancel a network request or remove an event listener. </a:t>
            </a:r>
            <a:endParaRPr/>
          </a:p>
          <a:p>
            <a:pPr indent="0" lvl="0" marL="0" rtl="0" algn="l">
              <a:spcBef>
                <a:spcPts val="1200"/>
              </a:spcBef>
              <a:spcAft>
                <a:spcPts val="1200"/>
              </a:spcAft>
              <a:buNone/>
            </a:pPr>
            <a:r>
              <a:rPr lang="ru"/>
              <a:t>In these cases, you should return a cleanup function from your useEffect callback.</a:t>
            </a:r>
            <a:endParaRPr/>
          </a:p>
        </p:txBody>
      </p:sp>
      <p:pic>
        <p:nvPicPr>
          <p:cNvPr id="197" name="Google Shape;197;p33"/>
          <p:cNvPicPr preferRelativeResize="0"/>
          <p:nvPr/>
        </p:nvPicPr>
        <p:blipFill>
          <a:blip r:embed="rId3">
            <a:alphaModFix/>
          </a:blip>
          <a:stretch>
            <a:fillRect/>
          </a:stretch>
        </p:blipFill>
        <p:spPr>
          <a:xfrm>
            <a:off x="5950913" y="0"/>
            <a:ext cx="2216500" cy="1537250"/>
          </a:xfrm>
          <a:prstGeom prst="rect">
            <a:avLst/>
          </a:prstGeom>
          <a:noFill/>
          <a:ln>
            <a:noFill/>
          </a:ln>
        </p:spPr>
      </p:pic>
      <p:pic>
        <p:nvPicPr>
          <p:cNvPr id="198" name="Google Shape;198;p33"/>
          <p:cNvPicPr preferRelativeResize="0"/>
          <p:nvPr/>
        </p:nvPicPr>
        <p:blipFill>
          <a:blip r:embed="rId4">
            <a:alphaModFix/>
          </a:blip>
          <a:stretch>
            <a:fillRect/>
          </a:stretch>
        </p:blipFill>
        <p:spPr>
          <a:xfrm>
            <a:off x="5332201" y="1583605"/>
            <a:ext cx="3453925" cy="343174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hooks</a:t>
            </a:r>
            <a:endParaRPr b="1"/>
          </a:p>
        </p:txBody>
      </p:sp>
      <p:sp>
        <p:nvSpPr>
          <p:cNvPr id="204" name="Google Shape;204;p34"/>
          <p:cNvSpPr txBox="1"/>
          <p:nvPr>
            <p:ph idx="1" type="body"/>
          </p:nvPr>
        </p:nvSpPr>
        <p:spPr>
          <a:xfrm>
            <a:off x="311700" y="1017725"/>
            <a:ext cx="8623800" cy="4125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ru"/>
              <a:t>Task: Create a simple React component that displays the current time and updates it every second using the useState and useEffect hooks.</a:t>
            </a:r>
            <a:endParaRPr/>
          </a:p>
          <a:p>
            <a:pPr indent="0" lvl="0" marL="0" rtl="0" algn="l">
              <a:spcBef>
                <a:spcPts val="1200"/>
              </a:spcBef>
              <a:spcAft>
                <a:spcPts val="0"/>
              </a:spcAft>
              <a:buNone/>
            </a:pPr>
            <a:r>
              <a:rPr lang="ru"/>
              <a:t>Instructions: </a:t>
            </a:r>
            <a:endParaRPr/>
          </a:p>
          <a:p>
            <a:pPr indent="-334327" lvl="0" marL="457200" rtl="0" algn="l">
              <a:spcBef>
                <a:spcPts val="1200"/>
              </a:spcBef>
              <a:spcAft>
                <a:spcPts val="0"/>
              </a:spcAft>
              <a:buSzPct val="100000"/>
              <a:buAutoNum type="arabicParenR"/>
            </a:pPr>
            <a:r>
              <a:rPr lang="ru"/>
              <a:t>Create a new React project using npx create-react-app my-app. </a:t>
            </a:r>
            <a:endParaRPr/>
          </a:p>
          <a:p>
            <a:pPr indent="-334327" lvl="0" marL="457200" rtl="0" algn="l">
              <a:spcBef>
                <a:spcPts val="0"/>
              </a:spcBef>
              <a:spcAft>
                <a:spcPts val="0"/>
              </a:spcAft>
              <a:buSzPct val="100000"/>
              <a:buAutoNum type="arabicParenR"/>
            </a:pPr>
            <a:r>
              <a:rPr lang="ru"/>
              <a:t>Open the project in your preferred text editor. </a:t>
            </a:r>
            <a:endParaRPr/>
          </a:p>
          <a:p>
            <a:pPr indent="-334327" lvl="0" marL="457200" rtl="0" algn="l">
              <a:spcBef>
                <a:spcPts val="0"/>
              </a:spcBef>
              <a:spcAft>
                <a:spcPts val="0"/>
              </a:spcAft>
              <a:buSzPct val="100000"/>
              <a:buAutoNum type="arabicParenR"/>
            </a:pPr>
            <a:r>
              <a:rPr lang="ru"/>
              <a:t>In the src folder, create a new file called Clock.js. </a:t>
            </a:r>
            <a:endParaRPr/>
          </a:p>
          <a:p>
            <a:pPr indent="-334327" lvl="0" marL="457200" rtl="0" algn="l">
              <a:spcBef>
                <a:spcPts val="0"/>
              </a:spcBef>
              <a:spcAft>
                <a:spcPts val="0"/>
              </a:spcAft>
              <a:buSzPct val="100000"/>
              <a:buAutoNum type="arabicParenR"/>
            </a:pPr>
            <a:r>
              <a:rPr lang="ru"/>
              <a:t>In the Clock.js file, import the React and useState and useEffect hooks. </a:t>
            </a:r>
            <a:endParaRPr/>
          </a:p>
          <a:p>
            <a:pPr indent="-334327" lvl="0" marL="457200" rtl="0" algn="l">
              <a:spcBef>
                <a:spcPts val="0"/>
              </a:spcBef>
              <a:spcAft>
                <a:spcPts val="0"/>
              </a:spcAft>
              <a:buSzPct val="100000"/>
              <a:buAutoNum type="arabicParenR"/>
            </a:pPr>
            <a:r>
              <a:rPr lang="ru"/>
              <a:t>Create a new functional component called Clock that returns the current time. </a:t>
            </a:r>
            <a:endParaRPr/>
          </a:p>
          <a:p>
            <a:pPr indent="-334327" lvl="0" marL="457200" rtl="0" algn="l">
              <a:spcBef>
                <a:spcPts val="0"/>
              </a:spcBef>
              <a:spcAft>
                <a:spcPts val="0"/>
              </a:spcAft>
              <a:buSzPct val="100000"/>
              <a:buAutoNum type="arabicParenR"/>
            </a:pPr>
            <a:r>
              <a:rPr lang="ru"/>
              <a:t>In the Clock component, use the useState hook to store the current time. </a:t>
            </a:r>
            <a:endParaRPr/>
          </a:p>
          <a:p>
            <a:pPr indent="-334327" lvl="0" marL="457200" rtl="0" algn="l">
              <a:spcBef>
                <a:spcPts val="0"/>
              </a:spcBef>
              <a:spcAft>
                <a:spcPts val="0"/>
              </a:spcAft>
              <a:buSzPct val="100000"/>
              <a:buAutoNum type="arabicParenR"/>
            </a:pPr>
            <a:r>
              <a:rPr lang="ru"/>
              <a:t>In the Clock component, use the useEffect hook to update the time every second. </a:t>
            </a:r>
            <a:endParaRPr/>
          </a:p>
          <a:p>
            <a:pPr indent="-334327" lvl="0" marL="457200" rtl="0" algn="l">
              <a:spcBef>
                <a:spcPts val="0"/>
              </a:spcBef>
              <a:spcAft>
                <a:spcPts val="0"/>
              </a:spcAft>
              <a:buSzPct val="100000"/>
              <a:buAutoNum type="arabicParenR"/>
            </a:pPr>
            <a:r>
              <a:rPr lang="ru"/>
              <a:t>In the render function, display the current time using the state from the useState hook. </a:t>
            </a:r>
            <a:endParaRPr/>
          </a:p>
          <a:p>
            <a:pPr indent="-334327" lvl="0" marL="457200" rtl="0" algn="l">
              <a:spcBef>
                <a:spcPts val="0"/>
              </a:spcBef>
              <a:spcAft>
                <a:spcPts val="0"/>
              </a:spcAft>
              <a:buSzPct val="100000"/>
              <a:buAutoNum type="arabicParenR"/>
            </a:pPr>
            <a:r>
              <a:rPr lang="ru"/>
              <a:t>In the App.js file, import the Clock component. </a:t>
            </a:r>
            <a:endParaRPr/>
          </a:p>
          <a:p>
            <a:pPr indent="-334327" lvl="0" marL="457200" rtl="0" algn="l">
              <a:spcBef>
                <a:spcPts val="0"/>
              </a:spcBef>
              <a:spcAft>
                <a:spcPts val="0"/>
              </a:spcAft>
              <a:buSzPct val="100000"/>
              <a:buAutoNum type="arabicParenR"/>
            </a:pPr>
            <a:r>
              <a:rPr lang="ru"/>
              <a:t>In the App component, render the Clock component.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hooks - solution</a:t>
            </a:r>
            <a:endParaRPr b="1"/>
          </a:p>
        </p:txBody>
      </p:sp>
      <p:pic>
        <p:nvPicPr>
          <p:cNvPr id="210" name="Google Shape;210;p35"/>
          <p:cNvPicPr preferRelativeResize="0"/>
          <p:nvPr/>
        </p:nvPicPr>
        <p:blipFill>
          <a:blip r:embed="rId3">
            <a:alphaModFix/>
          </a:blip>
          <a:stretch>
            <a:fillRect/>
          </a:stretch>
        </p:blipFill>
        <p:spPr>
          <a:xfrm>
            <a:off x="2359163" y="1170125"/>
            <a:ext cx="4528878" cy="38209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Homework</a:t>
            </a:r>
            <a:endParaRPr b="1"/>
          </a:p>
        </p:txBody>
      </p:sp>
      <p:sp>
        <p:nvSpPr>
          <p:cNvPr id="216" name="Google Shape;216;p36"/>
          <p:cNvSpPr txBox="1"/>
          <p:nvPr>
            <p:ph idx="1" type="body"/>
          </p:nvPr>
        </p:nvSpPr>
        <p:spPr>
          <a:xfrm>
            <a:off x="311700" y="1152475"/>
            <a:ext cx="8520600" cy="36666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ru"/>
              <a:t>Task: Create a simple React component that allows users to search for Github users and display their profile information.</a:t>
            </a:r>
            <a:endParaRPr/>
          </a:p>
          <a:p>
            <a:pPr indent="-308610" lvl="0" marL="457200" rtl="0" algn="l">
              <a:spcBef>
                <a:spcPts val="1200"/>
              </a:spcBef>
              <a:spcAft>
                <a:spcPts val="0"/>
              </a:spcAft>
              <a:buSzPct val="100000"/>
              <a:buAutoNum type="arabicParenR"/>
            </a:pPr>
            <a:r>
              <a:rPr lang="ru"/>
              <a:t>Create a new React project using npx create-react-app my-app. </a:t>
            </a:r>
            <a:endParaRPr/>
          </a:p>
          <a:p>
            <a:pPr indent="-308610" lvl="0" marL="457200" rtl="0" algn="l">
              <a:spcBef>
                <a:spcPts val="0"/>
              </a:spcBef>
              <a:spcAft>
                <a:spcPts val="0"/>
              </a:spcAft>
              <a:buSzPct val="100000"/>
              <a:buAutoNum type="arabicParenR"/>
            </a:pPr>
            <a:r>
              <a:rPr lang="ru"/>
              <a:t>Open the project in your preferred text editor. </a:t>
            </a:r>
            <a:endParaRPr/>
          </a:p>
          <a:p>
            <a:pPr indent="-308610" lvl="0" marL="457200" rtl="0" algn="l">
              <a:spcBef>
                <a:spcPts val="0"/>
              </a:spcBef>
              <a:spcAft>
                <a:spcPts val="0"/>
              </a:spcAft>
              <a:buSzPct val="100000"/>
              <a:buAutoNum type="arabicParenR"/>
            </a:pPr>
            <a:r>
              <a:rPr lang="ru"/>
              <a:t>In the src folder, create a new file called GithubProfile.js. </a:t>
            </a:r>
            <a:endParaRPr/>
          </a:p>
          <a:p>
            <a:pPr indent="-308610" lvl="0" marL="457200" rtl="0" algn="l">
              <a:spcBef>
                <a:spcPts val="0"/>
              </a:spcBef>
              <a:spcAft>
                <a:spcPts val="0"/>
              </a:spcAft>
              <a:buSzPct val="100000"/>
              <a:buAutoNum type="arabicParenR"/>
            </a:pPr>
            <a:r>
              <a:rPr lang="ru"/>
              <a:t>In the GithubProfile.js file, import the React and useState and useEffect hooks. </a:t>
            </a:r>
            <a:endParaRPr/>
          </a:p>
          <a:p>
            <a:pPr indent="-308610" lvl="0" marL="457200" rtl="0" algn="l">
              <a:spcBef>
                <a:spcPts val="0"/>
              </a:spcBef>
              <a:spcAft>
                <a:spcPts val="0"/>
              </a:spcAft>
              <a:buSzPct val="100000"/>
              <a:buAutoNum type="arabicParenR"/>
            </a:pPr>
            <a:r>
              <a:rPr lang="ru"/>
              <a:t>Create a new functional component called GithubProfile that allows users to search for Github users and display their profile information. </a:t>
            </a:r>
            <a:endParaRPr/>
          </a:p>
          <a:p>
            <a:pPr indent="-308610" lvl="0" marL="457200" rtl="0" algn="l">
              <a:spcBef>
                <a:spcPts val="0"/>
              </a:spcBef>
              <a:spcAft>
                <a:spcPts val="0"/>
              </a:spcAft>
              <a:buSzPct val="100000"/>
              <a:buAutoNum type="arabicParenR"/>
            </a:pPr>
            <a:r>
              <a:rPr lang="ru"/>
              <a:t>In the GithubProfile component, use the useState hook to store the search input and profile information. </a:t>
            </a:r>
            <a:endParaRPr/>
          </a:p>
          <a:p>
            <a:pPr indent="-308610" lvl="0" marL="457200" rtl="0" algn="l">
              <a:spcBef>
                <a:spcPts val="0"/>
              </a:spcBef>
              <a:spcAft>
                <a:spcPts val="0"/>
              </a:spcAft>
              <a:buSzPct val="100000"/>
              <a:buAutoNum type="arabicParenR"/>
            </a:pPr>
            <a:r>
              <a:rPr lang="ru"/>
              <a:t>In the GithubProfile component, use the useEffect hook to fetch the Github user's profile information based on the search input. </a:t>
            </a:r>
            <a:endParaRPr/>
          </a:p>
          <a:p>
            <a:pPr indent="-308610" lvl="0" marL="457200" rtl="0" algn="l">
              <a:spcBef>
                <a:spcPts val="0"/>
              </a:spcBef>
              <a:spcAft>
                <a:spcPts val="0"/>
              </a:spcAft>
              <a:buSzPct val="100000"/>
              <a:buAutoNum type="arabicParenR"/>
            </a:pPr>
            <a:r>
              <a:rPr lang="ru"/>
              <a:t>In the render function, display a form with a text input for the user to search for Github users. </a:t>
            </a:r>
            <a:endParaRPr/>
          </a:p>
          <a:p>
            <a:pPr indent="-308610" lvl="0" marL="457200" rtl="0" algn="l">
              <a:spcBef>
                <a:spcPts val="0"/>
              </a:spcBef>
              <a:spcAft>
                <a:spcPts val="0"/>
              </a:spcAft>
              <a:buSzPct val="100000"/>
              <a:buAutoNum type="arabicParenR"/>
            </a:pPr>
            <a:r>
              <a:rPr lang="ru"/>
              <a:t>When the user submits the form, send a GET request to the Github API to retrieve the profile information for the given username.  (</a:t>
            </a:r>
            <a:r>
              <a:rPr lang="ru" u="sng">
                <a:solidFill>
                  <a:schemeClr val="hlink"/>
                </a:solidFill>
                <a:hlinkClick r:id="rId3"/>
              </a:rPr>
              <a:t>https://api.github.com/users</a:t>
            </a:r>
            <a:r>
              <a:rPr lang="ru"/>
              <a:t>) </a:t>
            </a:r>
            <a:r>
              <a:rPr b="1" lang="ru"/>
              <a:t>(optional - next lectures' topic)</a:t>
            </a:r>
            <a:endParaRPr b="1"/>
          </a:p>
          <a:p>
            <a:pPr indent="-308610" lvl="0" marL="457200" rtl="0" algn="l">
              <a:spcBef>
                <a:spcPts val="0"/>
              </a:spcBef>
              <a:spcAft>
                <a:spcPts val="0"/>
              </a:spcAft>
              <a:buSzPct val="100000"/>
              <a:buAutoNum type="arabicParenR"/>
            </a:pPr>
            <a:r>
              <a:rPr lang="ru"/>
              <a:t>Display the profile information, including the user's avatar, name, username, and location, if available. </a:t>
            </a:r>
            <a:r>
              <a:rPr b="1" lang="ru"/>
              <a:t>(optional)</a:t>
            </a:r>
            <a:endParaRPr b="1"/>
          </a:p>
          <a:p>
            <a:pPr indent="-308610" lvl="0" marL="457200" rtl="0" algn="l">
              <a:spcBef>
                <a:spcPts val="0"/>
              </a:spcBef>
              <a:spcAft>
                <a:spcPts val="0"/>
              </a:spcAft>
              <a:buSzPct val="100000"/>
              <a:buAutoNum type="arabicParenR"/>
            </a:pPr>
            <a:r>
              <a:rPr lang="ru"/>
              <a:t>Handle errors if the API request fails or the user does not exist</a:t>
            </a:r>
            <a:r>
              <a:rPr b="1" lang="ru"/>
              <a:t>. (optional)</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Why use React?</a:t>
            </a:r>
            <a:endParaRPr b="1"/>
          </a:p>
        </p:txBody>
      </p:sp>
      <p:sp>
        <p:nvSpPr>
          <p:cNvPr id="73" name="Google Shape;73;p15"/>
          <p:cNvSpPr txBox="1"/>
          <p:nvPr>
            <p:ph idx="1" type="body"/>
          </p:nvPr>
        </p:nvSpPr>
        <p:spPr>
          <a:xfrm>
            <a:off x="311700" y="1227950"/>
            <a:ext cx="8386800" cy="3695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AutoNum type="arabicParenR"/>
            </a:pPr>
            <a:r>
              <a:rPr b="1" lang="ru"/>
              <a:t>Reusable Components</a:t>
            </a:r>
            <a:r>
              <a:rPr lang="ru"/>
              <a:t>: React allows developers to create reusable UI components that can be easily composed to build complex applications. </a:t>
            </a:r>
            <a:endParaRPr/>
          </a:p>
          <a:p>
            <a:pPr indent="-334327" lvl="0" marL="457200" rtl="0" algn="l">
              <a:spcBef>
                <a:spcPts val="0"/>
              </a:spcBef>
              <a:spcAft>
                <a:spcPts val="0"/>
              </a:spcAft>
              <a:buSzPct val="100000"/>
              <a:buAutoNum type="arabicParenR"/>
            </a:pPr>
            <a:r>
              <a:rPr b="1" lang="ru"/>
              <a:t>Virtual DOM</a:t>
            </a:r>
            <a:r>
              <a:rPr lang="ru"/>
              <a:t>: React uses a virtual DOM, which makes it fast and efficient in rendering updates to the user interface. </a:t>
            </a:r>
            <a:endParaRPr/>
          </a:p>
          <a:p>
            <a:pPr indent="-334327" lvl="0" marL="457200" rtl="0" algn="l">
              <a:spcBef>
                <a:spcPts val="0"/>
              </a:spcBef>
              <a:spcAft>
                <a:spcPts val="0"/>
              </a:spcAft>
              <a:buSzPct val="100000"/>
              <a:buAutoNum type="arabicParenR"/>
            </a:pPr>
            <a:r>
              <a:rPr b="1" lang="ru"/>
              <a:t>Declarative Programming</a:t>
            </a:r>
            <a:r>
              <a:rPr lang="ru"/>
              <a:t>: React uses a declarative programming approach, making it easier to understand and debug code. </a:t>
            </a:r>
            <a:endParaRPr/>
          </a:p>
          <a:p>
            <a:pPr indent="-334327" lvl="0" marL="457200" rtl="0" algn="l">
              <a:spcBef>
                <a:spcPts val="0"/>
              </a:spcBef>
              <a:spcAft>
                <a:spcPts val="0"/>
              </a:spcAft>
              <a:buSzPct val="100000"/>
              <a:buAutoNum type="arabicParenR"/>
            </a:pPr>
            <a:r>
              <a:rPr b="1" lang="ru"/>
              <a:t>Large Community</a:t>
            </a:r>
            <a:r>
              <a:rPr lang="ru"/>
              <a:t>: React has a large and active community of developers, which provides a wealth of resources, including tutorials, packages, and libraries. </a:t>
            </a:r>
            <a:endParaRPr/>
          </a:p>
          <a:p>
            <a:pPr indent="-334327" lvl="0" marL="457200" rtl="0" algn="l">
              <a:spcBef>
                <a:spcPts val="0"/>
              </a:spcBef>
              <a:spcAft>
                <a:spcPts val="0"/>
              </a:spcAft>
              <a:buSzPct val="100000"/>
              <a:buAutoNum type="arabicParenR"/>
            </a:pPr>
            <a:r>
              <a:rPr b="1" lang="ru"/>
              <a:t>SEO-friendly</a:t>
            </a:r>
            <a:r>
              <a:rPr lang="ru"/>
              <a:t>: React applications can be easily optimized for search engines, making it a good choice for building applications that need to be discoverable. </a:t>
            </a:r>
            <a:endParaRPr/>
          </a:p>
          <a:p>
            <a:pPr indent="-334327" lvl="0" marL="457200" rtl="0" algn="l">
              <a:spcBef>
                <a:spcPts val="0"/>
              </a:spcBef>
              <a:spcAft>
                <a:spcPts val="0"/>
              </a:spcAft>
              <a:buSzPct val="100000"/>
              <a:buAutoNum type="arabicParenR"/>
            </a:pPr>
            <a:r>
              <a:rPr b="1" lang="ru"/>
              <a:t>Support for Mobile Development</a:t>
            </a:r>
            <a:r>
              <a:rPr lang="ru"/>
              <a:t>: React Native, a platform for building native mobile applications using React, allows developers to reuse code from their web applications to build high-performance mobile apps.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Why use React?</a:t>
            </a:r>
            <a:endParaRPr b="1"/>
          </a:p>
        </p:txBody>
      </p:sp>
      <p:pic>
        <p:nvPicPr>
          <p:cNvPr id="79" name="Google Shape;79;p16"/>
          <p:cNvPicPr preferRelativeResize="0"/>
          <p:nvPr/>
        </p:nvPicPr>
        <p:blipFill>
          <a:blip r:embed="rId3">
            <a:alphaModFix/>
          </a:blip>
          <a:stretch>
            <a:fillRect/>
          </a:stretch>
        </p:blipFill>
        <p:spPr>
          <a:xfrm>
            <a:off x="1376825" y="1149606"/>
            <a:ext cx="6493544" cy="375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Create New React App</a:t>
            </a:r>
            <a:endParaRPr b="1"/>
          </a:p>
        </p:txBody>
      </p:sp>
      <p:sp>
        <p:nvSpPr>
          <p:cNvPr id="85" name="Google Shape;85;p17"/>
          <p:cNvSpPr txBox="1"/>
          <p:nvPr>
            <p:ph idx="1" type="body"/>
          </p:nvPr>
        </p:nvSpPr>
        <p:spPr>
          <a:xfrm>
            <a:off x="311700" y="1227950"/>
            <a:ext cx="8386800" cy="3695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ru"/>
              <a:t>To create a new React app using create-react-app, you will need to have </a:t>
            </a:r>
            <a:r>
              <a:rPr b="1" lang="ru"/>
              <a:t>Node.js</a:t>
            </a:r>
            <a:r>
              <a:rPr lang="ru"/>
              <a:t> and </a:t>
            </a:r>
            <a:r>
              <a:rPr b="1" lang="ru"/>
              <a:t>npm</a:t>
            </a:r>
            <a:r>
              <a:rPr lang="ru"/>
              <a:t> (Node Package Manager) installed on your computer. </a:t>
            </a:r>
            <a:endParaRPr/>
          </a:p>
          <a:p>
            <a:pPr indent="0" lvl="0" marL="0" rtl="0" algn="l">
              <a:spcBef>
                <a:spcPts val="1200"/>
              </a:spcBef>
              <a:spcAft>
                <a:spcPts val="0"/>
              </a:spcAft>
              <a:buNone/>
            </a:pPr>
            <a:r>
              <a:rPr lang="ru"/>
              <a:t>Follow these steps to create a new React app: </a:t>
            </a:r>
            <a:endParaRPr/>
          </a:p>
          <a:p>
            <a:pPr indent="-334327" lvl="0" marL="457200" rtl="0" algn="l">
              <a:spcBef>
                <a:spcPts val="1200"/>
              </a:spcBef>
              <a:spcAft>
                <a:spcPts val="0"/>
              </a:spcAft>
              <a:buSzPct val="100000"/>
              <a:buAutoNum type="arabicParenR"/>
            </a:pPr>
            <a:r>
              <a:rPr lang="ru"/>
              <a:t>Open a command line terminal (such as </a:t>
            </a:r>
            <a:r>
              <a:rPr b="1" lang="ru"/>
              <a:t>Terminal</a:t>
            </a:r>
            <a:r>
              <a:rPr lang="ru"/>
              <a:t> on Mac or </a:t>
            </a:r>
            <a:r>
              <a:rPr b="1" lang="ru"/>
              <a:t>Command Prompt</a:t>
            </a:r>
            <a:r>
              <a:rPr lang="ru"/>
              <a:t> on Windows) </a:t>
            </a:r>
            <a:endParaRPr/>
          </a:p>
          <a:p>
            <a:pPr indent="-334327" lvl="0" marL="457200" rtl="0" algn="l">
              <a:spcBef>
                <a:spcPts val="0"/>
              </a:spcBef>
              <a:spcAft>
                <a:spcPts val="0"/>
              </a:spcAft>
              <a:buSzPct val="100000"/>
              <a:buAutoNum type="arabicParenR"/>
            </a:pPr>
            <a:r>
              <a:rPr lang="ru"/>
              <a:t>Type </a:t>
            </a:r>
            <a:r>
              <a:rPr b="1" lang="ru"/>
              <a:t>npx create-react-app my-app</a:t>
            </a:r>
            <a:r>
              <a:rPr lang="ru"/>
              <a:t> and hit enter, where "my-app" is the name of your new app. </a:t>
            </a:r>
            <a:endParaRPr/>
          </a:p>
          <a:p>
            <a:pPr indent="-334327" lvl="0" marL="457200" rtl="0" algn="l">
              <a:spcBef>
                <a:spcPts val="0"/>
              </a:spcBef>
              <a:spcAft>
                <a:spcPts val="0"/>
              </a:spcAft>
              <a:buSzPct val="100000"/>
              <a:buAutoNum type="arabicParenR"/>
            </a:pPr>
            <a:r>
              <a:rPr lang="ru"/>
              <a:t>Wait for the process to finish, which could take a few minutes. </a:t>
            </a:r>
            <a:endParaRPr/>
          </a:p>
          <a:p>
            <a:pPr indent="-334327" lvl="0" marL="457200" rtl="0" algn="l">
              <a:spcBef>
                <a:spcPts val="0"/>
              </a:spcBef>
              <a:spcAft>
                <a:spcPts val="0"/>
              </a:spcAft>
              <a:buSzPct val="100000"/>
              <a:buAutoNum type="arabicParenR"/>
            </a:pPr>
            <a:r>
              <a:rPr lang="ru"/>
              <a:t>Once the process is complete, navigate into the newly created app directory by typing cd my-app in the terminal. </a:t>
            </a:r>
            <a:endParaRPr/>
          </a:p>
          <a:p>
            <a:pPr indent="-334327" lvl="0" marL="457200" rtl="0" algn="l">
              <a:spcBef>
                <a:spcPts val="0"/>
              </a:spcBef>
              <a:spcAft>
                <a:spcPts val="0"/>
              </a:spcAft>
              <a:buSzPct val="100000"/>
              <a:buAutoNum type="arabicParenR"/>
            </a:pPr>
            <a:r>
              <a:rPr lang="ru"/>
              <a:t>Type </a:t>
            </a:r>
            <a:r>
              <a:rPr b="1" lang="ru"/>
              <a:t>npm start</a:t>
            </a:r>
            <a:r>
              <a:rPr lang="ru"/>
              <a:t> to start the development server and run the app in your browser. </a:t>
            </a:r>
            <a:endParaRPr/>
          </a:p>
          <a:p>
            <a:pPr indent="-334327" lvl="0" marL="457200" rtl="0" algn="l">
              <a:spcBef>
                <a:spcPts val="0"/>
              </a:spcBef>
              <a:spcAft>
                <a:spcPts val="0"/>
              </a:spcAft>
              <a:buSzPct val="100000"/>
              <a:buAutoNum type="arabicParenR"/>
            </a:pPr>
            <a:r>
              <a:rPr lang="ru"/>
              <a:t>Open your browser to </a:t>
            </a:r>
            <a:r>
              <a:rPr b="1" lang="ru"/>
              <a:t>http://localhost:3000/</a:t>
            </a:r>
            <a:r>
              <a:rPr lang="ru"/>
              <a:t> to see your new React app in action.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application structure</a:t>
            </a:r>
            <a:endParaRPr b="1"/>
          </a:p>
        </p:txBody>
      </p:sp>
      <p:sp>
        <p:nvSpPr>
          <p:cNvPr id="91" name="Google Shape;91;p18"/>
          <p:cNvSpPr txBox="1"/>
          <p:nvPr>
            <p:ph idx="1" type="body"/>
          </p:nvPr>
        </p:nvSpPr>
        <p:spPr>
          <a:xfrm>
            <a:off x="311700" y="1227950"/>
            <a:ext cx="8386800" cy="3695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ru"/>
              <a:t>A React application typically has the following structure: </a:t>
            </a:r>
            <a:endParaRPr/>
          </a:p>
          <a:p>
            <a:pPr indent="-334327" lvl="0" marL="457200" rtl="0" algn="l">
              <a:spcBef>
                <a:spcPts val="1200"/>
              </a:spcBef>
              <a:spcAft>
                <a:spcPts val="0"/>
              </a:spcAft>
              <a:buSzPct val="100000"/>
              <a:buAutoNum type="arabicParenR"/>
            </a:pPr>
            <a:r>
              <a:rPr b="1" lang="ru"/>
              <a:t>public</a:t>
            </a:r>
            <a:r>
              <a:rPr lang="ru"/>
              <a:t> directory: contains the index.html file, which is the entry point for the application, and other static assets like images and icons. </a:t>
            </a:r>
            <a:endParaRPr/>
          </a:p>
          <a:p>
            <a:pPr indent="-334327" lvl="0" marL="457200" rtl="0" algn="l">
              <a:spcBef>
                <a:spcPts val="0"/>
              </a:spcBef>
              <a:spcAft>
                <a:spcPts val="0"/>
              </a:spcAft>
              <a:buSzPct val="100000"/>
              <a:buAutoNum type="arabicParenR"/>
            </a:pPr>
            <a:r>
              <a:rPr b="1" lang="ru"/>
              <a:t>src</a:t>
            </a:r>
            <a:r>
              <a:rPr lang="ru"/>
              <a:t> directory: contains the main source code for the application.	</a:t>
            </a:r>
            <a:endParaRPr/>
          </a:p>
          <a:p>
            <a:pPr indent="-310832" lvl="1" marL="914400" rtl="0" algn="l">
              <a:spcBef>
                <a:spcPts val="0"/>
              </a:spcBef>
              <a:spcAft>
                <a:spcPts val="0"/>
              </a:spcAft>
              <a:buSzPct val="100000"/>
              <a:buAutoNum type="alphaLcParenR"/>
            </a:pPr>
            <a:r>
              <a:rPr b="1" lang="ru"/>
              <a:t>index.js</a:t>
            </a:r>
            <a:r>
              <a:rPr lang="ru"/>
              <a:t>: the entry point for the React application, which renders the root component to the DOM. </a:t>
            </a:r>
            <a:endParaRPr/>
          </a:p>
          <a:p>
            <a:pPr indent="-310832" lvl="1" marL="914400" rtl="0" algn="l">
              <a:spcBef>
                <a:spcPts val="0"/>
              </a:spcBef>
              <a:spcAft>
                <a:spcPts val="0"/>
              </a:spcAft>
              <a:buSzPct val="100000"/>
              <a:buAutoNum type="alphaLcParenR"/>
            </a:pPr>
            <a:r>
              <a:rPr b="1" lang="ru"/>
              <a:t>App.js</a:t>
            </a:r>
            <a:r>
              <a:rPr lang="ru"/>
              <a:t>: the root component of the application, which contains other nested components. </a:t>
            </a:r>
            <a:endParaRPr/>
          </a:p>
          <a:p>
            <a:pPr indent="-310832" lvl="1" marL="914400" rtl="0" algn="l">
              <a:spcBef>
                <a:spcPts val="0"/>
              </a:spcBef>
              <a:spcAft>
                <a:spcPts val="0"/>
              </a:spcAft>
              <a:buSzPct val="100000"/>
              <a:buAutoNum type="alphaLcParenR"/>
            </a:pPr>
            <a:r>
              <a:rPr b="1" lang="ru"/>
              <a:t>components</a:t>
            </a:r>
            <a:r>
              <a:rPr lang="ru"/>
              <a:t> directory: contains the individual components that make up the UI of the application. </a:t>
            </a:r>
            <a:endParaRPr/>
          </a:p>
          <a:p>
            <a:pPr indent="-310832" lvl="1" marL="914400" rtl="0" algn="l">
              <a:spcBef>
                <a:spcPts val="0"/>
              </a:spcBef>
              <a:spcAft>
                <a:spcPts val="0"/>
              </a:spcAft>
              <a:buSzPct val="100000"/>
              <a:buAutoNum type="alphaLcParenR"/>
            </a:pPr>
            <a:r>
              <a:rPr b="1" lang="ru"/>
              <a:t>styles</a:t>
            </a:r>
            <a:r>
              <a:rPr lang="ru"/>
              <a:t> directory: contains CSS files for styling the application. </a:t>
            </a:r>
            <a:endParaRPr/>
          </a:p>
          <a:p>
            <a:pPr indent="-334327" lvl="0" marL="457200" rtl="0" algn="l">
              <a:spcBef>
                <a:spcPts val="0"/>
              </a:spcBef>
              <a:spcAft>
                <a:spcPts val="0"/>
              </a:spcAft>
              <a:buSzPct val="100000"/>
              <a:buAutoNum type="arabicParenR"/>
            </a:pPr>
            <a:r>
              <a:rPr b="1" lang="ru"/>
              <a:t>node_modules</a:t>
            </a:r>
            <a:r>
              <a:rPr lang="ru"/>
              <a:t> directory: contains the dependencies and libraries used by the application, installed through npm. </a:t>
            </a:r>
            <a:endParaRPr/>
          </a:p>
          <a:p>
            <a:pPr indent="-334327" lvl="0" marL="457200" rtl="0" algn="l">
              <a:spcBef>
                <a:spcPts val="0"/>
              </a:spcBef>
              <a:spcAft>
                <a:spcPts val="0"/>
              </a:spcAft>
              <a:buSzPct val="100000"/>
              <a:buAutoNum type="arabicParenR"/>
            </a:pPr>
            <a:r>
              <a:rPr b="1" lang="ru"/>
              <a:t>package.json</a:t>
            </a:r>
            <a:r>
              <a:rPr lang="ru"/>
              <a:t>: lists the dependencies and scripts needed for the application. </a:t>
            </a:r>
            <a:endParaRPr/>
          </a:p>
          <a:p>
            <a:pPr indent="-334327" lvl="0" marL="457200" rtl="0" algn="l">
              <a:spcBef>
                <a:spcPts val="0"/>
              </a:spcBef>
              <a:spcAft>
                <a:spcPts val="0"/>
              </a:spcAft>
              <a:buSzPct val="100000"/>
              <a:buAutoNum type="arabicParenR"/>
            </a:pPr>
            <a:r>
              <a:rPr b="1" lang="ru"/>
              <a:t>package-lock.json (or yarn.lock)</a:t>
            </a:r>
            <a:r>
              <a:rPr lang="ru"/>
              <a:t>: a file that ensures that the exact version of dependencies is installed when the application is built.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JSX</a:t>
            </a:r>
            <a:endParaRPr b="1"/>
          </a:p>
        </p:txBody>
      </p:sp>
      <p:sp>
        <p:nvSpPr>
          <p:cNvPr id="97" name="Google Shape;97;p19"/>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ru"/>
              <a:t>JSX</a:t>
            </a:r>
            <a:r>
              <a:rPr lang="ru"/>
              <a:t> is a </a:t>
            </a:r>
            <a:r>
              <a:rPr b="1" lang="ru"/>
              <a:t>syntax extension</a:t>
            </a:r>
            <a:r>
              <a:rPr lang="ru"/>
              <a:t> for JavaScript that allows for writing HTML-like code within JavaScript. It is used in React to define and render components. </a:t>
            </a:r>
            <a:r>
              <a:rPr b="1" lang="ru"/>
              <a:t>JSX elements</a:t>
            </a:r>
            <a:r>
              <a:rPr lang="ru"/>
              <a:t> are transformed into </a:t>
            </a:r>
            <a:r>
              <a:rPr b="1" lang="ru"/>
              <a:t>React elements</a:t>
            </a:r>
            <a:r>
              <a:rPr lang="ru"/>
              <a:t> that can be processed and rendered by the browser. The combination of </a:t>
            </a:r>
            <a:r>
              <a:rPr b="1" lang="ru"/>
              <a:t>JSX</a:t>
            </a:r>
            <a:r>
              <a:rPr lang="ru"/>
              <a:t> and </a:t>
            </a:r>
            <a:r>
              <a:rPr b="1" lang="ru"/>
              <a:t>JavaScript</a:t>
            </a:r>
            <a:r>
              <a:rPr lang="ru"/>
              <a:t> makes it easier for developers to write and understand the structure and behavior of a React component in a single place.</a:t>
            </a:r>
            <a:endParaRPr/>
          </a:p>
        </p:txBody>
      </p:sp>
      <p:pic>
        <p:nvPicPr>
          <p:cNvPr id="98" name="Google Shape;98;p19"/>
          <p:cNvPicPr preferRelativeResize="0"/>
          <p:nvPr/>
        </p:nvPicPr>
        <p:blipFill>
          <a:blip r:embed="rId3">
            <a:alphaModFix/>
          </a:blip>
          <a:stretch>
            <a:fillRect/>
          </a:stretch>
        </p:blipFill>
        <p:spPr>
          <a:xfrm>
            <a:off x="5277900" y="1145275"/>
            <a:ext cx="3657600" cy="28529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How does React render</a:t>
            </a:r>
            <a:endParaRPr b="1"/>
          </a:p>
        </p:txBody>
      </p:sp>
      <p:sp>
        <p:nvSpPr>
          <p:cNvPr id="104" name="Google Shape;104;p20"/>
          <p:cNvSpPr txBox="1"/>
          <p:nvPr>
            <p:ph idx="1" type="body"/>
          </p:nvPr>
        </p:nvSpPr>
        <p:spPr>
          <a:xfrm>
            <a:off x="311700" y="1079625"/>
            <a:ext cx="8623800" cy="397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The </a:t>
            </a:r>
            <a:r>
              <a:rPr b="1" lang="ru"/>
              <a:t>React component tree</a:t>
            </a:r>
            <a:r>
              <a:rPr lang="ru"/>
              <a:t> is constructed using the React.</a:t>
            </a:r>
            <a:r>
              <a:rPr b="1" lang="ru"/>
              <a:t>createElement</a:t>
            </a:r>
            <a:r>
              <a:rPr lang="ru"/>
              <a:t>() or </a:t>
            </a:r>
            <a:r>
              <a:rPr b="1" lang="ru"/>
              <a:t>JSX syntax</a:t>
            </a:r>
            <a:r>
              <a:rPr lang="ru"/>
              <a:t>, which describes the UI. </a:t>
            </a:r>
            <a:endParaRPr/>
          </a:p>
          <a:p>
            <a:pPr indent="-342900" lvl="0" marL="457200" rtl="0" algn="l">
              <a:spcBef>
                <a:spcPts val="0"/>
              </a:spcBef>
              <a:spcAft>
                <a:spcPts val="0"/>
              </a:spcAft>
              <a:buSzPts val="1800"/>
              <a:buAutoNum type="arabicParenR"/>
            </a:pPr>
            <a:r>
              <a:rPr lang="ru"/>
              <a:t>The </a:t>
            </a:r>
            <a:r>
              <a:rPr b="1" lang="ru"/>
              <a:t>React DOM</a:t>
            </a:r>
            <a:r>
              <a:rPr lang="ru"/>
              <a:t> (Document Object Model) takes the </a:t>
            </a:r>
            <a:r>
              <a:rPr b="1" lang="ru"/>
              <a:t>component tree</a:t>
            </a:r>
            <a:r>
              <a:rPr lang="ru"/>
              <a:t> and updates the actual </a:t>
            </a:r>
            <a:r>
              <a:rPr b="1" lang="ru"/>
              <a:t>browser DOM</a:t>
            </a:r>
            <a:r>
              <a:rPr lang="ru"/>
              <a:t> to match it. </a:t>
            </a:r>
            <a:endParaRPr/>
          </a:p>
          <a:p>
            <a:pPr indent="-342900" lvl="0" marL="457200" rtl="0" algn="l">
              <a:spcBef>
                <a:spcPts val="0"/>
              </a:spcBef>
              <a:spcAft>
                <a:spcPts val="0"/>
              </a:spcAft>
              <a:buSzPts val="1800"/>
              <a:buAutoNum type="arabicParenR"/>
            </a:pPr>
            <a:r>
              <a:rPr lang="ru"/>
              <a:t>When a </a:t>
            </a:r>
            <a:r>
              <a:rPr b="1" lang="ru"/>
              <a:t>component state</a:t>
            </a:r>
            <a:r>
              <a:rPr lang="ru"/>
              <a:t> or </a:t>
            </a:r>
            <a:r>
              <a:rPr b="1" lang="ru"/>
              <a:t>props</a:t>
            </a:r>
            <a:r>
              <a:rPr lang="ru"/>
              <a:t> change, React updates the </a:t>
            </a:r>
            <a:r>
              <a:rPr b="1" lang="ru"/>
              <a:t>component tree</a:t>
            </a:r>
            <a:r>
              <a:rPr lang="ru"/>
              <a:t>, and the React DOM updates the </a:t>
            </a:r>
            <a:r>
              <a:rPr b="1" lang="ru"/>
              <a:t>browser DOM </a:t>
            </a:r>
            <a:r>
              <a:rPr lang="ru"/>
              <a:t>accordingly. </a:t>
            </a:r>
            <a:endParaRPr/>
          </a:p>
          <a:p>
            <a:pPr indent="-342900" lvl="0" marL="457200" rtl="0" algn="l">
              <a:spcBef>
                <a:spcPts val="0"/>
              </a:spcBef>
              <a:spcAft>
                <a:spcPts val="0"/>
              </a:spcAft>
              <a:buSzPts val="1800"/>
              <a:buAutoNum type="arabicParenR"/>
            </a:pPr>
            <a:r>
              <a:rPr lang="ru"/>
              <a:t>React uses a </a:t>
            </a:r>
            <a:r>
              <a:rPr b="1" lang="ru"/>
              <a:t>virtual DOM </a:t>
            </a:r>
            <a:r>
              <a:rPr lang="ru"/>
              <a:t>to optimize updates to the browser DOM, making sure that only the </a:t>
            </a:r>
            <a:r>
              <a:rPr b="1" lang="ru"/>
              <a:t>necessary</a:t>
            </a:r>
            <a:r>
              <a:rPr lang="ru"/>
              <a:t> updates are made. </a:t>
            </a:r>
            <a:endParaRPr/>
          </a:p>
          <a:p>
            <a:pPr indent="-342900" lvl="0" marL="457200" rtl="0" algn="l">
              <a:spcBef>
                <a:spcPts val="0"/>
              </a:spcBef>
              <a:spcAft>
                <a:spcPts val="0"/>
              </a:spcAft>
              <a:buSzPts val="1800"/>
              <a:buAutoNum type="arabicParenR"/>
            </a:pPr>
            <a:r>
              <a:rPr lang="ru"/>
              <a:t>The React DOM then updates the browser DOM with the minimum number of changes needed to keep it in </a:t>
            </a:r>
            <a:r>
              <a:rPr b="1" lang="ru"/>
              <a:t>sync</a:t>
            </a:r>
            <a:r>
              <a:rPr lang="ru"/>
              <a:t> with the </a:t>
            </a:r>
            <a:r>
              <a:rPr b="1" lang="ru"/>
              <a:t>component tree</a:t>
            </a:r>
            <a:r>
              <a:rPr lang="ru"/>
              <a:t>. </a:t>
            </a:r>
            <a:endParaRPr/>
          </a:p>
          <a:p>
            <a:pPr indent="-342900" lvl="0" marL="457200" rtl="0" algn="l">
              <a:spcBef>
                <a:spcPts val="0"/>
              </a:spcBef>
              <a:spcAft>
                <a:spcPts val="0"/>
              </a:spcAft>
              <a:buSzPts val="1800"/>
              <a:buAutoNum type="arabicParenR"/>
            </a:pPr>
            <a:r>
              <a:rPr lang="ru"/>
              <a:t>This process continues, with the React DOM updating the browser DOM in response to changes in the component tree, creating a </a:t>
            </a:r>
            <a:r>
              <a:rPr b="1" lang="ru"/>
              <a:t>dynamic</a:t>
            </a:r>
            <a:r>
              <a:rPr lang="ru"/>
              <a:t>, </a:t>
            </a:r>
            <a:r>
              <a:rPr b="1" lang="ru"/>
              <a:t>interactive</a:t>
            </a:r>
            <a:r>
              <a:rPr lang="ru"/>
              <a:t> </a:t>
            </a:r>
            <a:r>
              <a:rPr b="1" lang="ru"/>
              <a:t>UI</a:t>
            </a:r>
            <a:r>
              <a:rPr lang="ru"/>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Life Cycle Methods</a:t>
            </a:r>
            <a:endParaRPr b="1"/>
          </a:p>
        </p:txBody>
      </p:sp>
      <p:pic>
        <p:nvPicPr>
          <p:cNvPr id="110" name="Google Shape;110;p21"/>
          <p:cNvPicPr preferRelativeResize="0"/>
          <p:nvPr/>
        </p:nvPicPr>
        <p:blipFill>
          <a:blip r:embed="rId3">
            <a:alphaModFix/>
          </a:blip>
          <a:stretch>
            <a:fillRect/>
          </a:stretch>
        </p:blipFill>
        <p:spPr>
          <a:xfrm>
            <a:off x="1121663" y="1017725"/>
            <a:ext cx="6900669"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