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10ec1c6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10ec1c6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10ec1c6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10ec1c6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e08bed75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e08bed75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e2204e4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e2204e4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10ec1c6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10ec1c6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65b6cf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65b6cf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10ec1c6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10ec1c6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e08bed75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e08bed75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10ec1c6a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10ec1c6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0ec1c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0ec1c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e2204e4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e2204e4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10ec1c6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10ec1c6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e2204e4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e2204e4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e2204e4a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e2204e4a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e2204e4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e2204e4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e2204e4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e2204e4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10ec1c6a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10ec1c6a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10ec1c6a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10ec1c6a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65b6cfd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65b6cfd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e08bed7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e08bed7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0ec1c6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10ec1c6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e08bed7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e08bed7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10ec1c6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10ec1c6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e08bed75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e08bed7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10ec1c6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10ec1c6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e08bed75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e08bed75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DOM manipulations + form validation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2</a:t>
            </a:r>
            <a:endParaRPr b="1"/>
          </a:p>
        </p:txBody>
      </p:sp>
      <p:sp>
        <p:nvSpPr>
          <p:cNvPr id="124" name="Google Shape;124;p22"/>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a:t>
            </a:r>
            <a:r>
              <a:rPr b="1" lang="ru"/>
              <a:t>childNodes</a:t>
            </a:r>
            <a:r>
              <a:rPr lang="ru"/>
              <a:t>: This property returns a NodeList of all the child nodes of an element, including text and comment nodes. To access a specific child element, you can use the childNodes property in combination with the [index] notation. For example, to get the first child element of a &lt;div&gt; element with the id "myDiv", you can use this code</a:t>
            </a:r>
            <a:endParaRPr/>
          </a:p>
        </p:txBody>
      </p:sp>
      <p:pic>
        <p:nvPicPr>
          <p:cNvPr id="125" name="Google Shape;125;p22"/>
          <p:cNvPicPr preferRelativeResize="0"/>
          <p:nvPr/>
        </p:nvPicPr>
        <p:blipFill>
          <a:blip r:embed="rId3">
            <a:alphaModFix/>
          </a:blip>
          <a:stretch>
            <a:fillRect/>
          </a:stretch>
        </p:blipFill>
        <p:spPr>
          <a:xfrm>
            <a:off x="647700" y="3270025"/>
            <a:ext cx="784860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 3</a:t>
            </a:r>
            <a:endParaRPr b="1"/>
          </a:p>
        </p:txBody>
      </p:sp>
      <p:sp>
        <p:nvSpPr>
          <p:cNvPr id="131" name="Google Shape;131;p23"/>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children</a:t>
            </a:r>
            <a:r>
              <a:rPr lang="ru"/>
              <a:t>: This property returns an HTMLCollection of all the child elements of an element, ignoring text and comment nodes. It's similar to childNodes but it's more efficient. For example, to get the first child element of a &lt;div&gt; element with the id "myDiv", you can use this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Additional reading materials - https://zellwk.com/blog/dom-traversals/</a:t>
            </a:r>
            <a:endParaRPr/>
          </a:p>
        </p:txBody>
      </p:sp>
      <p:pic>
        <p:nvPicPr>
          <p:cNvPr id="132" name="Google Shape;132;p23"/>
          <p:cNvPicPr preferRelativeResize="0"/>
          <p:nvPr/>
        </p:nvPicPr>
        <p:blipFill>
          <a:blip r:embed="rId3">
            <a:alphaModFix/>
          </a:blip>
          <a:stretch>
            <a:fillRect/>
          </a:stretch>
        </p:blipFill>
        <p:spPr>
          <a:xfrm>
            <a:off x="814538" y="3074250"/>
            <a:ext cx="7514916"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Event listeners</a:t>
            </a:r>
            <a:endParaRPr b="1"/>
          </a:p>
        </p:txBody>
      </p:sp>
      <p:sp>
        <p:nvSpPr>
          <p:cNvPr id="138" name="Google Shape;138;p24"/>
          <p:cNvSpPr txBox="1"/>
          <p:nvPr>
            <p:ph idx="1" type="body"/>
          </p:nvPr>
        </p:nvSpPr>
        <p:spPr>
          <a:xfrm>
            <a:off x="311700" y="1309550"/>
            <a:ext cx="85206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events are actions or occurrences that happen in a web page or web application, such as a button being clicked, a mouse being moved over an element, or a page finishing loading. To respond to events in JavaScript, you can use event handlers. An event handler is a function that gets executed when a specific event occurs. You can attach an event handler to an element in your web page using the addEventListener method, like this:</a:t>
            </a:r>
            <a:endParaRPr/>
          </a:p>
        </p:txBody>
      </p:sp>
      <p:pic>
        <p:nvPicPr>
          <p:cNvPr id="139" name="Google Shape;139;p24"/>
          <p:cNvPicPr preferRelativeResize="0"/>
          <p:nvPr/>
        </p:nvPicPr>
        <p:blipFill>
          <a:blip r:embed="rId3">
            <a:alphaModFix/>
          </a:blip>
          <a:stretch>
            <a:fillRect/>
          </a:stretch>
        </p:blipFill>
        <p:spPr>
          <a:xfrm>
            <a:off x="2942600" y="3451750"/>
            <a:ext cx="5565850" cy="152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a:t>
            </a:r>
            <a:r>
              <a:rPr b="1" lang="ru"/>
              <a:t>manipulation</a:t>
            </a:r>
            <a:endParaRPr b="1"/>
          </a:p>
        </p:txBody>
      </p:sp>
      <p:sp>
        <p:nvSpPr>
          <p:cNvPr id="145" name="Google Shape;145;p25"/>
          <p:cNvSpPr txBox="1"/>
          <p:nvPr>
            <p:ph idx="1" type="body"/>
          </p:nvPr>
        </p:nvSpPr>
        <p:spPr>
          <a:xfrm>
            <a:off x="311700" y="1017725"/>
            <a:ext cx="8520600" cy="39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Step 1: Create a simple HTML webpage with a &lt;div&gt; element and a input field. Give the &lt;div&gt; element an id so that you can target it with JavaScript.</a:t>
            </a:r>
            <a:endParaRPr/>
          </a:p>
          <a:p>
            <a:pPr indent="0" lvl="0" marL="0" rtl="0" algn="l">
              <a:spcBef>
                <a:spcPts val="1200"/>
              </a:spcBef>
              <a:spcAft>
                <a:spcPts val="0"/>
              </a:spcAft>
              <a:buNone/>
            </a:pPr>
            <a:r>
              <a:rPr lang="ru"/>
              <a:t>Step 2: Create a JavaScript file and link it to your HTML file. In the JavaScript file, use the getElementById() method to target the &lt;div&gt; element and the input.</a:t>
            </a:r>
            <a:endParaRPr/>
          </a:p>
          <a:p>
            <a:pPr indent="0" lvl="0" marL="0" rtl="0" algn="l">
              <a:spcBef>
                <a:spcPts val="1200"/>
              </a:spcBef>
              <a:spcAft>
                <a:spcPts val="1200"/>
              </a:spcAft>
              <a:buNone/>
            </a:pPr>
            <a:r>
              <a:rPr lang="ru"/>
              <a:t>Step 3: Create event listener </a:t>
            </a:r>
            <a:r>
              <a:rPr lang="ru"/>
              <a:t>that listens for input field to be changed, then on input change, print input value in some other paragraph element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dom manipulation - solution</a:t>
            </a:r>
            <a:endParaRPr b="1"/>
          </a:p>
        </p:txBody>
      </p:sp>
      <p:pic>
        <p:nvPicPr>
          <p:cNvPr id="151" name="Google Shape;151;p26"/>
          <p:cNvPicPr preferRelativeResize="0"/>
          <p:nvPr/>
        </p:nvPicPr>
        <p:blipFill>
          <a:blip r:embed="rId3">
            <a:alphaModFix/>
          </a:blip>
          <a:stretch>
            <a:fillRect/>
          </a:stretch>
        </p:blipFill>
        <p:spPr>
          <a:xfrm>
            <a:off x="1183113" y="2885350"/>
            <a:ext cx="5539074" cy="1894625"/>
          </a:xfrm>
          <a:prstGeom prst="rect">
            <a:avLst/>
          </a:prstGeom>
          <a:noFill/>
          <a:ln>
            <a:noFill/>
          </a:ln>
        </p:spPr>
      </p:pic>
      <p:pic>
        <p:nvPicPr>
          <p:cNvPr id="152" name="Google Shape;152;p26"/>
          <p:cNvPicPr preferRelativeResize="0"/>
          <p:nvPr/>
        </p:nvPicPr>
        <p:blipFill>
          <a:blip r:embed="rId4">
            <a:alphaModFix/>
          </a:blip>
          <a:stretch>
            <a:fillRect/>
          </a:stretch>
        </p:blipFill>
        <p:spPr>
          <a:xfrm>
            <a:off x="2209500" y="1252021"/>
            <a:ext cx="3486300" cy="147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58" name="Google Shape;158;p27"/>
          <p:cNvSpPr txBox="1"/>
          <p:nvPr>
            <p:ph idx="1" type="body"/>
          </p:nvPr>
        </p:nvSpPr>
        <p:spPr>
          <a:xfrm>
            <a:off x="311700" y="1500550"/>
            <a:ext cx="54795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HTML form validation is a process of checking that the user input in a form is complete, accurate, and secure before it is submitted to the server. It is typically done using JavaScript, and it helps to ensure that the form is filled out correctly and that all required fields are completed.</a:t>
            </a:r>
            <a:endParaRPr/>
          </a:p>
          <a:p>
            <a:pPr indent="0" lvl="0" marL="0" rtl="0" algn="l">
              <a:spcBef>
                <a:spcPts val="1200"/>
              </a:spcBef>
              <a:spcAft>
                <a:spcPts val="0"/>
              </a:spcAft>
              <a:buNone/>
            </a:pPr>
            <a:r>
              <a:rPr lang="ru"/>
              <a:t>There are several reasons why HTML form validation is important for web development:</a:t>
            </a:r>
            <a:endParaRPr/>
          </a:p>
          <a:p>
            <a:pPr indent="-325755" lvl="0" marL="457200" rtl="0" algn="l">
              <a:spcBef>
                <a:spcPts val="1200"/>
              </a:spcBef>
              <a:spcAft>
                <a:spcPts val="0"/>
              </a:spcAft>
              <a:buSzPct val="100000"/>
              <a:buAutoNum type="arabicParenR"/>
            </a:pPr>
            <a:r>
              <a:rPr b="1" lang="ru"/>
              <a:t>User experience:</a:t>
            </a:r>
            <a:r>
              <a:rPr lang="ru"/>
              <a:t> Form validation improves the user experience by providing immediate feedback on errors and ensuring that the form is filled out correctly before it is submitted. </a:t>
            </a:r>
            <a:endParaRPr/>
          </a:p>
          <a:p>
            <a:pPr indent="0" lvl="0" marL="0" rtl="0" algn="l">
              <a:spcBef>
                <a:spcPts val="120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6309873" y="304800"/>
            <a:ext cx="2522425" cy="352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Form Validation</a:t>
            </a:r>
            <a:endParaRPr b="1"/>
          </a:p>
        </p:txBody>
      </p:sp>
      <p:sp>
        <p:nvSpPr>
          <p:cNvPr id="165" name="Google Shape;165;p28"/>
          <p:cNvSpPr txBox="1"/>
          <p:nvPr>
            <p:ph idx="1" type="body"/>
          </p:nvPr>
        </p:nvSpPr>
        <p:spPr>
          <a:xfrm>
            <a:off x="311700" y="1500550"/>
            <a:ext cx="85206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2) </a:t>
            </a:r>
            <a:r>
              <a:rPr b="1" lang="ru"/>
              <a:t>Data integrity</a:t>
            </a:r>
            <a:r>
              <a:rPr lang="ru"/>
              <a:t>: By validating user input, you can ensure that the data entered into the form is accurate and complete, which helps to maintain the integrity of the data stored on the server. </a:t>
            </a:r>
            <a:endParaRPr/>
          </a:p>
          <a:p>
            <a:pPr indent="0" lvl="0" marL="0" rtl="0" algn="l">
              <a:spcBef>
                <a:spcPts val="1200"/>
              </a:spcBef>
              <a:spcAft>
                <a:spcPts val="0"/>
              </a:spcAft>
              <a:buNone/>
            </a:pPr>
            <a:r>
              <a:rPr lang="ru"/>
              <a:t>3) </a:t>
            </a:r>
            <a:r>
              <a:rPr b="1" lang="ru"/>
              <a:t>Security</a:t>
            </a:r>
            <a:r>
              <a:rPr lang="ru"/>
              <a:t>: Form validation can also help to prevent security risks by detecting and blocking malicious input, such as cross-site scripting (XSS) attacks. </a:t>
            </a:r>
            <a:endParaRPr/>
          </a:p>
          <a:p>
            <a:pPr indent="0" lvl="0" marL="0" rtl="0" algn="l">
              <a:spcBef>
                <a:spcPts val="1200"/>
              </a:spcBef>
              <a:spcAft>
                <a:spcPts val="0"/>
              </a:spcAft>
              <a:buNone/>
            </a:pPr>
            <a:r>
              <a:rPr lang="ru"/>
              <a:t>4) </a:t>
            </a:r>
            <a:r>
              <a:rPr b="1" lang="ru"/>
              <a:t>Server load</a:t>
            </a:r>
            <a:r>
              <a:rPr lang="ru"/>
              <a:t>: By catching errors on the client-side, you can reduce the number of invalid submissions and save server resources. </a:t>
            </a:r>
            <a:endParaRPr/>
          </a:p>
          <a:p>
            <a:pPr indent="0" lvl="0" marL="0" rtl="0" algn="l">
              <a:spcBef>
                <a:spcPts val="1200"/>
              </a:spcBef>
              <a:spcAft>
                <a:spcPts val="0"/>
              </a:spcAft>
              <a:buNone/>
            </a:pPr>
            <a:r>
              <a:rPr lang="ru"/>
              <a:t>5) </a:t>
            </a:r>
            <a:r>
              <a:rPr b="1" lang="ru"/>
              <a:t>Accessibility</a:t>
            </a:r>
            <a:r>
              <a:rPr lang="ru"/>
              <a:t>: Form validation can also help to make forms more accessible by providing clear error messages and highlighting invalid form fields.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a:t>
            </a:r>
            <a:endParaRPr b="1"/>
          </a:p>
        </p:txBody>
      </p:sp>
      <p:sp>
        <p:nvSpPr>
          <p:cNvPr id="171" name="Google Shape;171;p29"/>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Basic form validation using HTML can be done using the following methods: </a:t>
            </a:r>
            <a:endParaRPr/>
          </a:p>
          <a:p>
            <a:pPr indent="-342900" lvl="0" marL="457200" rtl="0" algn="l">
              <a:spcBef>
                <a:spcPts val="1200"/>
              </a:spcBef>
              <a:spcAft>
                <a:spcPts val="0"/>
              </a:spcAft>
              <a:buSzPts val="1800"/>
              <a:buAutoNum type="arabicParenR"/>
            </a:pPr>
            <a:r>
              <a:rPr b="1" lang="ru"/>
              <a:t>required</a:t>
            </a:r>
            <a:r>
              <a:rPr lang="ru"/>
              <a:t> attribute: This attribute is used on form elements such as &lt;input&gt; and &lt;textarea&gt; to make the field required. If the user leaves the field blank and attempts to submit the form, an error message will be displayed.</a:t>
            </a:r>
            <a:endParaRPr/>
          </a:p>
          <a:p>
            <a:pPr indent="-342900" lvl="0" marL="457200" rtl="0" algn="l">
              <a:spcBef>
                <a:spcPts val="0"/>
              </a:spcBef>
              <a:spcAft>
                <a:spcPts val="0"/>
              </a:spcAft>
              <a:buSzPts val="1800"/>
              <a:buAutoNum type="arabicParenR"/>
            </a:pPr>
            <a:r>
              <a:rPr b="1" lang="ru"/>
              <a:t>pattern</a:t>
            </a:r>
            <a:r>
              <a:rPr lang="ru"/>
              <a:t> attribute: This attribute is used to specify a regular expression that the input must match. If the input doesn't match the pattern, an error message will be displayed.</a:t>
            </a:r>
            <a:endParaRPr/>
          </a:p>
        </p:txBody>
      </p:sp>
      <p:pic>
        <p:nvPicPr>
          <p:cNvPr id="172" name="Google Shape;172;p29"/>
          <p:cNvPicPr preferRelativeResize="0"/>
          <p:nvPr/>
        </p:nvPicPr>
        <p:blipFill>
          <a:blip r:embed="rId3">
            <a:alphaModFix/>
          </a:blip>
          <a:stretch>
            <a:fillRect/>
          </a:stretch>
        </p:blipFill>
        <p:spPr>
          <a:xfrm>
            <a:off x="804075" y="4116350"/>
            <a:ext cx="3137400" cy="572700"/>
          </a:xfrm>
          <a:prstGeom prst="rect">
            <a:avLst/>
          </a:prstGeom>
          <a:noFill/>
          <a:ln>
            <a:noFill/>
          </a:ln>
        </p:spPr>
      </p:pic>
      <p:pic>
        <p:nvPicPr>
          <p:cNvPr id="173" name="Google Shape;173;p29"/>
          <p:cNvPicPr preferRelativeResize="0"/>
          <p:nvPr/>
        </p:nvPicPr>
        <p:blipFill>
          <a:blip r:embed="rId4">
            <a:alphaModFix/>
          </a:blip>
          <a:stretch>
            <a:fillRect/>
          </a:stretch>
        </p:blipFill>
        <p:spPr>
          <a:xfrm>
            <a:off x="4316602" y="4116350"/>
            <a:ext cx="4398823"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2</a:t>
            </a:r>
            <a:endParaRPr b="1"/>
          </a:p>
        </p:txBody>
      </p:sp>
      <p:sp>
        <p:nvSpPr>
          <p:cNvPr id="179" name="Google Shape;179;p30"/>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3) </a:t>
            </a:r>
            <a:r>
              <a:rPr b="1" lang="ru"/>
              <a:t>min</a:t>
            </a:r>
            <a:r>
              <a:rPr lang="ru"/>
              <a:t> and </a:t>
            </a:r>
            <a:r>
              <a:rPr b="1" lang="ru"/>
              <a:t>max</a:t>
            </a:r>
            <a:r>
              <a:rPr lang="ru"/>
              <a:t> attribute: This attribute is used to specify the minimum and maximum value that the input can have. If the input is outside of the specified range, an error message will be displayed.</a:t>
            </a:r>
            <a:endParaRPr/>
          </a:p>
          <a:p>
            <a:pPr indent="0" lvl="0" marL="0" rtl="0" algn="l">
              <a:spcBef>
                <a:spcPts val="1200"/>
              </a:spcBef>
              <a:spcAft>
                <a:spcPts val="1200"/>
              </a:spcAft>
              <a:buNone/>
            </a:pPr>
            <a:r>
              <a:rPr lang="ru"/>
              <a:t>4) </a:t>
            </a:r>
            <a:r>
              <a:rPr b="1" lang="ru"/>
              <a:t>minlength</a:t>
            </a:r>
            <a:r>
              <a:rPr lang="ru"/>
              <a:t> and </a:t>
            </a:r>
            <a:r>
              <a:rPr b="1" lang="ru"/>
              <a:t>maxlength</a:t>
            </a:r>
            <a:r>
              <a:rPr lang="ru"/>
              <a:t> attribute: This attribute is used to specify the minimum and maximum number of characters that the input can have. If the input is outside of the specified range, an error message will be displayed.</a:t>
            </a:r>
            <a:endParaRPr/>
          </a:p>
        </p:txBody>
      </p:sp>
      <p:pic>
        <p:nvPicPr>
          <p:cNvPr id="180" name="Google Shape;180;p30"/>
          <p:cNvPicPr preferRelativeResize="0"/>
          <p:nvPr/>
        </p:nvPicPr>
        <p:blipFill>
          <a:blip r:embed="rId3">
            <a:alphaModFix/>
          </a:blip>
          <a:stretch>
            <a:fillRect/>
          </a:stretch>
        </p:blipFill>
        <p:spPr>
          <a:xfrm>
            <a:off x="2187400" y="3637350"/>
            <a:ext cx="4542551" cy="572700"/>
          </a:xfrm>
          <a:prstGeom prst="rect">
            <a:avLst/>
          </a:prstGeom>
          <a:noFill/>
          <a:ln>
            <a:noFill/>
          </a:ln>
        </p:spPr>
      </p:pic>
      <p:pic>
        <p:nvPicPr>
          <p:cNvPr id="181" name="Google Shape;181;p30"/>
          <p:cNvPicPr preferRelativeResize="0"/>
          <p:nvPr/>
        </p:nvPicPr>
        <p:blipFill>
          <a:blip r:embed="rId4">
            <a:alphaModFix/>
          </a:blip>
          <a:stretch>
            <a:fillRect/>
          </a:stretch>
        </p:blipFill>
        <p:spPr>
          <a:xfrm>
            <a:off x="1511368" y="4210050"/>
            <a:ext cx="589462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Basic Form Validation 3</a:t>
            </a:r>
            <a:endParaRPr b="1"/>
          </a:p>
        </p:txBody>
      </p:sp>
      <p:sp>
        <p:nvSpPr>
          <p:cNvPr id="187" name="Google Shape;187;p31"/>
          <p:cNvSpPr txBox="1"/>
          <p:nvPr>
            <p:ph idx="1" type="body"/>
          </p:nvPr>
        </p:nvSpPr>
        <p:spPr>
          <a:xfrm>
            <a:off x="311700" y="1477100"/>
            <a:ext cx="85206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5) </a:t>
            </a:r>
            <a:r>
              <a:rPr b="1" lang="ru"/>
              <a:t>type</a:t>
            </a:r>
            <a:r>
              <a:rPr lang="ru"/>
              <a:t> attribute: This attribute is used to specify the type of input, such as text, email, number, etc. If the input does not match the specified type, an error message will be displayed.</a:t>
            </a:r>
            <a:endParaRPr/>
          </a:p>
          <a:p>
            <a:pPr indent="0" lvl="0" marL="0" rtl="0" algn="l">
              <a:spcBef>
                <a:spcPts val="1200"/>
              </a:spcBef>
              <a:spcAft>
                <a:spcPts val="1200"/>
              </a:spcAft>
              <a:buNone/>
            </a:pPr>
            <a:r>
              <a:rPr lang="ru"/>
              <a:t>6) </a:t>
            </a:r>
            <a:r>
              <a:rPr b="1" lang="ru"/>
              <a:t>step</a:t>
            </a:r>
            <a:r>
              <a:rPr lang="ru"/>
              <a:t> attribute: This attribute is used to specify the legal number intervals for an input field of type number. If the input is outside of the specified range, an error message will be displayed.</a:t>
            </a:r>
            <a:endParaRPr/>
          </a:p>
        </p:txBody>
      </p:sp>
      <p:pic>
        <p:nvPicPr>
          <p:cNvPr id="188" name="Google Shape;188;p31"/>
          <p:cNvPicPr preferRelativeResize="0"/>
          <p:nvPr/>
        </p:nvPicPr>
        <p:blipFill>
          <a:blip r:embed="rId3">
            <a:alphaModFix/>
          </a:blip>
          <a:stretch>
            <a:fillRect/>
          </a:stretch>
        </p:blipFill>
        <p:spPr>
          <a:xfrm>
            <a:off x="5022300" y="3862750"/>
            <a:ext cx="3810000" cy="819150"/>
          </a:xfrm>
          <a:prstGeom prst="rect">
            <a:avLst/>
          </a:prstGeom>
          <a:noFill/>
          <a:ln>
            <a:noFill/>
          </a:ln>
        </p:spPr>
      </p:pic>
      <p:pic>
        <p:nvPicPr>
          <p:cNvPr id="189" name="Google Shape;189;p31"/>
          <p:cNvPicPr preferRelativeResize="0"/>
          <p:nvPr/>
        </p:nvPicPr>
        <p:blipFill>
          <a:blip r:embed="rId4">
            <a:alphaModFix/>
          </a:blip>
          <a:stretch>
            <a:fillRect/>
          </a:stretch>
        </p:blipFill>
        <p:spPr>
          <a:xfrm>
            <a:off x="311700" y="3920960"/>
            <a:ext cx="4260300" cy="7027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DOM Manipulation</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The Document Object Model (</a:t>
            </a:r>
            <a:r>
              <a:rPr b="1" lang="ru"/>
              <a:t>DOM</a:t>
            </a:r>
            <a:r>
              <a:rPr lang="ru"/>
              <a:t>) is a programming interface for </a:t>
            </a:r>
            <a:r>
              <a:rPr b="1" lang="ru"/>
              <a:t>HTML</a:t>
            </a:r>
            <a:r>
              <a:rPr lang="ru"/>
              <a:t> and </a:t>
            </a:r>
            <a:r>
              <a:rPr b="1" lang="ru"/>
              <a:t>XML</a:t>
            </a:r>
            <a:r>
              <a:rPr lang="ru"/>
              <a:t> documents. It represents the structure of a document as a tree-like hierarchy, with the document itself at the top (the "</a:t>
            </a:r>
            <a:r>
              <a:rPr b="1" lang="ru"/>
              <a:t>root</a:t>
            </a:r>
            <a:r>
              <a:rPr lang="ru"/>
              <a:t>" of the tree), and each element, attribute, and piece of text inside the document as a node in the tree. </a:t>
            </a:r>
            <a:endParaRPr/>
          </a:p>
          <a:p>
            <a:pPr indent="0" lvl="0" marL="0" rtl="0" algn="l">
              <a:spcBef>
                <a:spcPts val="1200"/>
              </a:spcBef>
              <a:spcAft>
                <a:spcPts val="1200"/>
              </a:spcAft>
              <a:buNone/>
            </a:pPr>
            <a:r>
              <a:rPr lang="ru"/>
              <a:t>JavaScript can be used to manipulate the DOM, which allows developers to change the structure and content of a web page in real time. For example, you can use JavaScript to add or </a:t>
            </a:r>
            <a:r>
              <a:rPr b="1" lang="ru"/>
              <a:t>remove</a:t>
            </a:r>
            <a:r>
              <a:rPr lang="ru"/>
              <a:t> elements from the page, change the </a:t>
            </a:r>
            <a:r>
              <a:rPr b="1" lang="ru"/>
              <a:t>text</a:t>
            </a:r>
            <a:r>
              <a:rPr lang="ru"/>
              <a:t> or </a:t>
            </a:r>
            <a:r>
              <a:rPr b="1" lang="ru"/>
              <a:t>styles</a:t>
            </a:r>
            <a:r>
              <a:rPr lang="ru"/>
              <a:t> of elements, or respond to user actions like </a:t>
            </a:r>
            <a:r>
              <a:rPr b="1" lang="ru"/>
              <a:t>clicks</a:t>
            </a:r>
            <a:r>
              <a:rPr lang="ru"/>
              <a:t> and </a:t>
            </a:r>
            <a:r>
              <a:rPr b="1" lang="ru"/>
              <a:t>hover</a:t>
            </a:r>
            <a:r>
              <a:rPr lang="ru"/>
              <a:t> events.</a:t>
            </a:r>
            <a:endParaRPr/>
          </a:p>
        </p:txBody>
      </p:sp>
      <p:pic>
        <p:nvPicPr>
          <p:cNvPr id="67" name="Google Shape;67;p14"/>
          <p:cNvPicPr preferRelativeResize="0"/>
          <p:nvPr/>
        </p:nvPicPr>
        <p:blipFill>
          <a:blip r:embed="rId3">
            <a:alphaModFix/>
          </a:blip>
          <a:stretch>
            <a:fillRect/>
          </a:stretch>
        </p:blipFill>
        <p:spPr>
          <a:xfrm>
            <a:off x="5726978" y="1227950"/>
            <a:ext cx="3214050" cy="3326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a:t>
            </a:r>
            <a:endParaRPr b="1"/>
          </a:p>
        </p:txBody>
      </p:sp>
      <p:sp>
        <p:nvSpPr>
          <p:cNvPr id="195" name="Google Shape;195;p32"/>
          <p:cNvSpPr txBox="1"/>
          <p:nvPr>
            <p:ph idx="1" type="body"/>
          </p:nvPr>
        </p:nvSpPr>
        <p:spPr>
          <a:xfrm>
            <a:off x="311700" y="13598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For custom form validation using javascript, you need to prevent default form submit behaviour and apply custom  validation. For that you need to:</a:t>
            </a:r>
            <a:endParaRPr/>
          </a:p>
          <a:p>
            <a:pPr indent="-342900" lvl="0" marL="457200" rtl="0" algn="l">
              <a:spcBef>
                <a:spcPts val="1200"/>
              </a:spcBef>
              <a:spcAft>
                <a:spcPts val="0"/>
              </a:spcAft>
              <a:buSzPts val="1800"/>
              <a:buAutoNum type="arabicParenR"/>
            </a:pPr>
            <a:r>
              <a:rPr lang="ru"/>
              <a:t>S</a:t>
            </a:r>
            <a:r>
              <a:rPr lang="ru"/>
              <a:t>elect the form element using JavaScript. This can be done using the getElementById() method or querySelector() method.</a:t>
            </a:r>
            <a:endParaRPr/>
          </a:p>
          <a:p>
            <a:pPr indent="-342900" lvl="0" marL="457200" rtl="0" algn="l">
              <a:spcBef>
                <a:spcPts val="0"/>
              </a:spcBef>
              <a:spcAft>
                <a:spcPts val="0"/>
              </a:spcAft>
              <a:buSzPts val="1800"/>
              <a:buAutoNum type="arabicParenR"/>
            </a:pPr>
            <a:r>
              <a:rPr lang="ru"/>
              <a:t>Next, you need to add an event listener to the form's submit event. This event listener will be called when the form is submitted, and it will be responsible for performing the validation.</a:t>
            </a:r>
            <a:endParaRPr/>
          </a:p>
        </p:txBody>
      </p:sp>
      <p:pic>
        <p:nvPicPr>
          <p:cNvPr id="196" name="Google Shape;196;p32"/>
          <p:cNvPicPr preferRelativeResize="0"/>
          <p:nvPr/>
        </p:nvPicPr>
        <p:blipFill>
          <a:blip r:embed="rId3">
            <a:alphaModFix/>
          </a:blip>
          <a:stretch>
            <a:fillRect/>
          </a:stretch>
        </p:blipFill>
        <p:spPr>
          <a:xfrm>
            <a:off x="4698509" y="508850"/>
            <a:ext cx="4133790" cy="445025"/>
          </a:xfrm>
          <a:prstGeom prst="rect">
            <a:avLst/>
          </a:prstGeom>
          <a:noFill/>
          <a:ln>
            <a:noFill/>
          </a:ln>
        </p:spPr>
      </p:pic>
      <p:pic>
        <p:nvPicPr>
          <p:cNvPr id="197" name="Google Shape;197;p32"/>
          <p:cNvPicPr preferRelativeResize="0"/>
          <p:nvPr/>
        </p:nvPicPr>
        <p:blipFill>
          <a:blip r:embed="rId4">
            <a:alphaModFix/>
          </a:blip>
          <a:stretch>
            <a:fillRect/>
          </a:stretch>
        </p:blipFill>
        <p:spPr>
          <a:xfrm>
            <a:off x="3644865" y="3603375"/>
            <a:ext cx="5187436" cy="120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Custom Form Validation 2</a:t>
            </a:r>
            <a:endParaRPr b="1"/>
          </a:p>
        </p:txBody>
      </p:sp>
      <p:sp>
        <p:nvSpPr>
          <p:cNvPr id="203" name="Google Shape;203;p33"/>
          <p:cNvSpPr txBox="1"/>
          <p:nvPr>
            <p:ph idx="1" type="body"/>
          </p:nvPr>
        </p:nvSpPr>
        <p:spPr>
          <a:xfrm>
            <a:off x="311700" y="1225075"/>
            <a:ext cx="8520600" cy="356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Inside the event listener, you can use JavaScript to check the values of the form fields and determine if they are valid. For example, you can check if a required field is filled out, if an email address is in the correct format, or if a password meets a certain complexity requirement.</a:t>
            </a:r>
            <a:endParaRPr/>
          </a:p>
        </p:txBody>
      </p:sp>
      <p:pic>
        <p:nvPicPr>
          <p:cNvPr id="204" name="Google Shape;204;p33"/>
          <p:cNvPicPr preferRelativeResize="0"/>
          <p:nvPr/>
        </p:nvPicPr>
        <p:blipFill>
          <a:blip r:embed="rId3">
            <a:alphaModFix/>
          </a:blip>
          <a:stretch>
            <a:fillRect/>
          </a:stretch>
        </p:blipFill>
        <p:spPr>
          <a:xfrm>
            <a:off x="726825" y="2716924"/>
            <a:ext cx="7338651" cy="849600"/>
          </a:xfrm>
          <a:prstGeom prst="rect">
            <a:avLst/>
          </a:prstGeom>
          <a:noFill/>
          <a:ln>
            <a:noFill/>
          </a:ln>
        </p:spPr>
      </p:pic>
      <p:pic>
        <p:nvPicPr>
          <p:cNvPr id="205" name="Google Shape;205;p33"/>
          <p:cNvPicPr preferRelativeResize="0"/>
          <p:nvPr/>
        </p:nvPicPr>
        <p:blipFill>
          <a:blip r:embed="rId4">
            <a:alphaModFix/>
          </a:blip>
          <a:stretch>
            <a:fillRect/>
          </a:stretch>
        </p:blipFill>
        <p:spPr>
          <a:xfrm>
            <a:off x="171025" y="3723425"/>
            <a:ext cx="3676823" cy="1200150"/>
          </a:xfrm>
          <a:prstGeom prst="rect">
            <a:avLst/>
          </a:prstGeom>
          <a:noFill/>
          <a:ln>
            <a:noFill/>
          </a:ln>
        </p:spPr>
      </p:pic>
      <p:pic>
        <p:nvPicPr>
          <p:cNvPr id="206" name="Google Shape;206;p33"/>
          <p:cNvPicPr preferRelativeResize="0"/>
          <p:nvPr/>
        </p:nvPicPr>
        <p:blipFill>
          <a:blip r:embed="rId5">
            <a:alphaModFix/>
          </a:blip>
          <a:stretch>
            <a:fillRect/>
          </a:stretch>
        </p:blipFill>
        <p:spPr>
          <a:xfrm>
            <a:off x="3988535" y="3723425"/>
            <a:ext cx="5051541" cy="120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Regular Expressions</a:t>
            </a:r>
            <a:endParaRPr b="1"/>
          </a:p>
        </p:txBody>
      </p:sp>
      <p:sp>
        <p:nvSpPr>
          <p:cNvPr id="212" name="Google Shape;212;p34"/>
          <p:cNvSpPr txBox="1"/>
          <p:nvPr>
            <p:ph idx="1" type="body"/>
          </p:nvPr>
        </p:nvSpPr>
        <p:spPr>
          <a:xfrm>
            <a:off x="311700" y="1130325"/>
            <a:ext cx="8520600" cy="228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ru"/>
              <a:t>Regex, or regular expressions, are a powerful tool for matching patterns in text. In JavaScript, regular expressions can be used for form validation by testing whether a string of characters entered by a user matches a specific pattern. For example, a regular expression could be used to check that a user has entered a valid email address, phone number, or credit card number. The JavaScript method test() can be used to test whether a string matches a regular expression. If the string matches the pattern defined by the regular expression, test() returns true, otherwise it returns false.</a:t>
            </a:r>
            <a:endParaRPr/>
          </a:p>
        </p:txBody>
      </p:sp>
      <p:pic>
        <p:nvPicPr>
          <p:cNvPr id="213" name="Google Shape;213;p34"/>
          <p:cNvPicPr preferRelativeResize="0"/>
          <p:nvPr/>
        </p:nvPicPr>
        <p:blipFill>
          <a:blip r:embed="rId3">
            <a:alphaModFix/>
          </a:blip>
          <a:stretch>
            <a:fillRect/>
          </a:stretch>
        </p:blipFill>
        <p:spPr>
          <a:xfrm>
            <a:off x="3261350" y="3234050"/>
            <a:ext cx="4572268" cy="161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Form Submission</a:t>
            </a:r>
            <a:endParaRPr b="1"/>
          </a:p>
        </p:txBody>
      </p:sp>
      <p:sp>
        <p:nvSpPr>
          <p:cNvPr id="219" name="Google Shape;219;p35"/>
          <p:cNvSpPr txBox="1"/>
          <p:nvPr>
            <p:ph idx="1" type="body"/>
          </p:nvPr>
        </p:nvSpPr>
        <p:spPr>
          <a:xfrm>
            <a:off x="311700" y="16302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If the validation is successful, you can submit the form, otherwise you can display a message to the user indicating what went wrong. You can also change field styling to visually show to user, what went wrong</a:t>
            </a:r>
            <a:endParaRPr/>
          </a:p>
        </p:txBody>
      </p:sp>
      <p:pic>
        <p:nvPicPr>
          <p:cNvPr id="220" name="Google Shape;220;p35"/>
          <p:cNvPicPr preferRelativeResize="0"/>
          <p:nvPr/>
        </p:nvPicPr>
        <p:blipFill>
          <a:blip r:embed="rId3">
            <a:alphaModFix/>
          </a:blip>
          <a:stretch>
            <a:fillRect/>
          </a:stretch>
        </p:blipFill>
        <p:spPr>
          <a:xfrm>
            <a:off x="468925" y="3514725"/>
            <a:ext cx="3399803" cy="577325"/>
          </a:xfrm>
          <a:prstGeom prst="rect">
            <a:avLst/>
          </a:prstGeom>
          <a:noFill/>
          <a:ln>
            <a:noFill/>
          </a:ln>
        </p:spPr>
      </p:pic>
      <p:pic>
        <p:nvPicPr>
          <p:cNvPr id="221" name="Google Shape;221;p35"/>
          <p:cNvPicPr preferRelativeResize="0"/>
          <p:nvPr/>
        </p:nvPicPr>
        <p:blipFill>
          <a:blip r:embed="rId4">
            <a:alphaModFix/>
          </a:blip>
          <a:stretch>
            <a:fillRect/>
          </a:stretch>
        </p:blipFill>
        <p:spPr>
          <a:xfrm>
            <a:off x="4473500" y="3104000"/>
            <a:ext cx="4358800" cy="1819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Client-side vs Server-side Validation</a:t>
            </a:r>
            <a:endParaRPr b="1"/>
          </a:p>
        </p:txBody>
      </p:sp>
      <p:sp>
        <p:nvSpPr>
          <p:cNvPr id="227" name="Google Shape;227;p36"/>
          <p:cNvSpPr txBox="1"/>
          <p:nvPr>
            <p:ph idx="1" type="body"/>
          </p:nvPr>
        </p:nvSpPr>
        <p:spPr>
          <a:xfrm>
            <a:off x="311700" y="1336425"/>
            <a:ext cx="4260300" cy="358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ru"/>
              <a:t>Client-side</a:t>
            </a:r>
            <a:r>
              <a:rPr lang="ru"/>
              <a:t> validation is the process of validating user input on the client (browser) using JavaScript before it is sent to the server. The main advantage of client-side validation is that it provides </a:t>
            </a:r>
            <a:r>
              <a:rPr b="1" lang="ru"/>
              <a:t>immediate feedback</a:t>
            </a:r>
            <a:r>
              <a:rPr lang="ru"/>
              <a:t> to the user, allowing them to correct errors before they submit the form. This can improve the user experience by reducing the number of round trips to the server. Additionally, it can </a:t>
            </a:r>
            <a:r>
              <a:rPr b="1" lang="ru"/>
              <a:t>reduce the load on the server</a:t>
            </a:r>
            <a:r>
              <a:rPr lang="ru"/>
              <a:t> by preventing invalid data from being sent in the first place.</a:t>
            </a:r>
            <a:endParaRPr/>
          </a:p>
        </p:txBody>
      </p:sp>
      <p:sp>
        <p:nvSpPr>
          <p:cNvPr id="228" name="Google Shape;228;p36"/>
          <p:cNvSpPr txBox="1"/>
          <p:nvPr>
            <p:ph idx="1" type="body"/>
          </p:nvPr>
        </p:nvSpPr>
        <p:spPr>
          <a:xfrm>
            <a:off x="4572000" y="1336425"/>
            <a:ext cx="4260300" cy="358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ru"/>
              <a:t>Server-side</a:t>
            </a:r>
            <a:r>
              <a:rPr lang="ru"/>
              <a:t> validation, on the other hand, is the process of validating user input on the server using a server-side scripting language. The main advantage of server-side validation is that it can provide a </a:t>
            </a:r>
            <a:r>
              <a:rPr b="1" lang="ru"/>
              <a:t>higher level of security</a:t>
            </a:r>
            <a:r>
              <a:rPr lang="ru"/>
              <a:t>, as it is not possible for malicious users to bypass the validation by </a:t>
            </a:r>
            <a:r>
              <a:rPr b="1" lang="ru"/>
              <a:t>disabling JavaScript</a:t>
            </a:r>
            <a:r>
              <a:rPr lang="ru"/>
              <a:t> or </a:t>
            </a:r>
            <a:r>
              <a:rPr b="1" lang="ru"/>
              <a:t>manipulating the client-side code</a:t>
            </a:r>
            <a:r>
              <a:rPr lang="ru"/>
              <a:t>. Additionally, server-side validation can check for additional constraints that may not be possible to check on the client side, such as checking if a </a:t>
            </a:r>
            <a:r>
              <a:rPr b="1" lang="ru"/>
              <a:t>username is already taken</a:t>
            </a:r>
            <a:r>
              <a:rPr lang="ru"/>
              <a:t> or if a </a:t>
            </a:r>
            <a:r>
              <a:rPr b="1" lang="ru"/>
              <a:t>credit card number is valid</a:t>
            </a:r>
            <a:r>
              <a:rPr lang="ru"/>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a:t>
            </a:r>
            <a:endParaRPr b="1"/>
          </a:p>
        </p:txBody>
      </p:sp>
      <p:sp>
        <p:nvSpPr>
          <p:cNvPr id="234" name="Google Shape;234;p37"/>
          <p:cNvSpPr txBox="1"/>
          <p:nvPr>
            <p:ph idx="1" type="body"/>
          </p:nvPr>
        </p:nvSpPr>
        <p:spPr>
          <a:xfrm>
            <a:off x="311700" y="1151075"/>
            <a:ext cx="8520600" cy="3772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ru"/>
              <a:t>Create an HTML form Create an HTML form with two input fields: "email" and "password". Both fields should be required.</a:t>
            </a:r>
            <a:endParaRPr/>
          </a:p>
          <a:p>
            <a:pPr indent="-342900" lvl="0" marL="457200" rtl="0" algn="l">
              <a:spcBef>
                <a:spcPts val="0"/>
              </a:spcBef>
              <a:spcAft>
                <a:spcPts val="0"/>
              </a:spcAft>
              <a:buSzPts val="1800"/>
              <a:buAutoNum type="arabicParenR"/>
            </a:pPr>
            <a:r>
              <a:rPr lang="ru"/>
              <a:t>Add a JavaScript file to your project and include it in your HTML file using a script tag. </a:t>
            </a:r>
            <a:endParaRPr/>
          </a:p>
          <a:p>
            <a:pPr indent="-342900" lvl="0" marL="457200" rtl="0" algn="l">
              <a:spcBef>
                <a:spcPts val="0"/>
              </a:spcBef>
              <a:spcAft>
                <a:spcPts val="0"/>
              </a:spcAft>
              <a:buSzPts val="1800"/>
              <a:buAutoNum type="arabicParenR"/>
            </a:pPr>
            <a:r>
              <a:rPr lang="ru"/>
              <a:t>Inside the JavaScript file, select the form element using the getElementById() method and add an event listener to the form's submit event.</a:t>
            </a:r>
            <a:endParaRPr/>
          </a:p>
          <a:p>
            <a:pPr indent="-342900" lvl="0" marL="457200" rtl="0" algn="l">
              <a:spcBef>
                <a:spcPts val="0"/>
              </a:spcBef>
              <a:spcAft>
                <a:spcPts val="0"/>
              </a:spcAft>
              <a:buSzPts val="1800"/>
              <a:buAutoNum type="arabicParenR"/>
            </a:pPr>
            <a:r>
              <a:rPr lang="ru"/>
              <a:t>Inside the event listener, use JavaScript to check the values of the form fields and determine if they are valid. For example, you can check if the email field is in the correct format using a regular expression and if the password is at least 8 characters long.</a:t>
            </a:r>
            <a:endParaRPr/>
          </a:p>
          <a:p>
            <a:pPr indent="-342900" lvl="0" marL="457200" rtl="0" algn="l">
              <a:spcBef>
                <a:spcPts val="0"/>
              </a:spcBef>
              <a:spcAft>
                <a:spcPts val="0"/>
              </a:spcAft>
              <a:buSzPts val="1800"/>
              <a:buAutoNum type="arabicParenR"/>
            </a:pPr>
            <a:r>
              <a:rPr lang="ru"/>
              <a:t>If the validation is successful, submit the form, otherwise display a message to the user indicating what went wrong.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a:t>
            </a:r>
            <a:endParaRPr b="1"/>
          </a:p>
        </p:txBody>
      </p:sp>
      <p:pic>
        <p:nvPicPr>
          <p:cNvPr id="240" name="Google Shape;240;p38"/>
          <p:cNvPicPr preferRelativeResize="0"/>
          <p:nvPr/>
        </p:nvPicPr>
        <p:blipFill>
          <a:blip r:embed="rId3">
            <a:alphaModFix/>
          </a:blip>
          <a:stretch>
            <a:fillRect/>
          </a:stretch>
        </p:blipFill>
        <p:spPr>
          <a:xfrm>
            <a:off x="2100450" y="1017726"/>
            <a:ext cx="4943075" cy="2476500"/>
          </a:xfrm>
          <a:prstGeom prst="rect">
            <a:avLst/>
          </a:prstGeom>
          <a:noFill/>
          <a:ln>
            <a:noFill/>
          </a:ln>
        </p:spPr>
      </p:pic>
      <p:pic>
        <p:nvPicPr>
          <p:cNvPr id="241" name="Google Shape;241;p38"/>
          <p:cNvPicPr preferRelativeResize="0"/>
          <p:nvPr/>
        </p:nvPicPr>
        <p:blipFill>
          <a:blip r:embed="rId4">
            <a:alphaModFix/>
          </a:blip>
          <a:stretch>
            <a:fillRect/>
          </a:stretch>
        </p:blipFill>
        <p:spPr>
          <a:xfrm>
            <a:off x="2256688" y="3611450"/>
            <a:ext cx="4630625" cy="131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form validation - solution 2</a:t>
            </a:r>
            <a:endParaRPr b="1"/>
          </a:p>
        </p:txBody>
      </p:sp>
      <p:pic>
        <p:nvPicPr>
          <p:cNvPr id="247" name="Google Shape;247;p39"/>
          <p:cNvPicPr preferRelativeResize="0"/>
          <p:nvPr/>
        </p:nvPicPr>
        <p:blipFill>
          <a:blip r:embed="rId3">
            <a:alphaModFix/>
          </a:blip>
          <a:stretch>
            <a:fillRect/>
          </a:stretch>
        </p:blipFill>
        <p:spPr>
          <a:xfrm>
            <a:off x="2410290" y="1164802"/>
            <a:ext cx="4323422" cy="2814650"/>
          </a:xfrm>
          <a:prstGeom prst="rect">
            <a:avLst/>
          </a:prstGeom>
          <a:noFill/>
          <a:ln>
            <a:noFill/>
          </a:ln>
        </p:spPr>
      </p:pic>
      <p:pic>
        <p:nvPicPr>
          <p:cNvPr id="248" name="Google Shape;248;p39"/>
          <p:cNvPicPr preferRelativeResize="0"/>
          <p:nvPr/>
        </p:nvPicPr>
        <p:blipFill>
          <a:blip r:embed="rId4">
            <a:alphaModFix/>
          </a:blip>
          <a:stretch>
            <a:fillRect/>
          </a:stretch>
        </p:blipFill>
        <p:spPr>
          <a:xfrm>
            <a:off x="2330060" y="4126525"/>
            <a:ext cx="4483876" cy="72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Final project</a:t>
            </a:r>
            <a:endParaRPr b="1"/>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Create application using HTML, CSS and JS</a:t>
            </a:r>
            <a:endParaRPr/>
          </a:p>
          <a:p>
            <a:pPr indent="0" lvl="0" marL="0" rtl="0" algn="l">
              <a:spcBef>
                <a:spcPts val="1200"/>
              </a:spcBef>
              <a:spcAft>
                <a:spcPts val="0"/>
              </a:spcAft>
              <a:buNone/>
            </a:pPr>
            <a:r>
              <a:rPr lang="ru"/>
              <a:t>Ideas:</a:t>
            </a:r>
            <a:endParaRPr/>
          </a:p>
          <a:p>
            <a:pPr indent="-334327" lvl="0" marL="457200" rtl="0" algn="l">
              <a:spcBef>
                <a:spcPts val="1200"/>
              </a:spcBef>
              <a:spcAft>
                <a:spcPts val="0"/>
              </a:spcAft>
              <a:buSzPct val="100000"/>
              <a:buAutoNum type="arabicParenR"/>
            </a:pPr>
            <a:r>
              <a:rPr lang="ru"/>
              <a:t>Calculator application (DO NOT USE EVAL)</a:t>
            </a:r>
            <a:endParaRPr/>
          </a:p>
          <a:p>
            <a:pPr indent="-334327" lvl="0" marL="457200" rtl="0" algn="l">
              <a:spcBef>
                <a:spcPts val="0"/>
              </a:spcBef>
              <a:spcAft>
                <a:spcPts val="0"/>
              </a:spcAft>
              <a:buSzPct val="100000"/>
              <a:buAutoNum type="arabicParenR"/>
            </a:pPr>
            <a:r>
              <a:rPr lang="ru"/>
              <a:t>Task manager (form to add new task, list with tasks, task complete and delete functionality)</a:t>
            </a:r>
            <a:endParaRPr/>
          </a:p>
          <a:p>
            <a:pPr indent="-334327" lvl="0" marL="457200" rtl="0" algn="l">
              <a:spcBef>
                <a:spcPts val="0"/>
              </a:spcBef>
              <a:spcAft>
                <a:spcPts val="0"/>
              </a:spcAft>
              <a:buSzPct val="100000"/>
              <a:buAutoNum type="arabicParenR"/>
            </a:pPr>
            <a:r>
              <a:rPr lang="ru"/>
              <a:t>Tic tac toe game</a:t>
            </a:r>
            <a:endParaRPr/>
          </a:p>
          <a:p>
            <a:pPr indent="-334327" lvl="0" marL="457200" rtl="0" algn="l">
              <a:spcBef>
                <a:spcPts val="0"/>
              </a:spcBef>
              <a:spcAft>
                <a:spcPts val="0"/>
              </a:spcAft>
              <a:buSzPct val="100000"/>
              <a:buAutoNum type="arabicParenR"/>
            </a:pPr>
            <a:r>
              <a:rPr lang="ru"/>
              <a:t>Simple blog. The blog should allow users to create new posts and delete posts. The blog should display a list of all posts and allow users to click on a post to read the full content.</a:t>
            </a:r>
            <a:endParaRPr/>
          </a:p>
          <a:p>
            <a:pPr indent="-334327" lvl="0" marL="457200" rtl="0" algn="l">
              <a:spcBef>
                <a:spcPts val="0"/>
              </a:spcBef>
              <a:spcAft>
                <a:spcPts val="0"/>
              </a:spcAft>
              <a:buSzPct val="100000"/>
              <a:buAutoNum type="arabicParenR"/>
            </a:pPr>
            <a:r>
              <a:rPr lang="ru"/>
              <a:t>Create shopping cart. The shopping cart should allow users to add and remove items, adjust quantities, and calculate the total price of the items.</a:t>
            </a:r>
            <a:endParaRPr/>
          </a:p>
          <a:p>
            <a:pPr indent="-334327" lvl="0" marL="457200" rtl="0" algn="l">
              <a:spcBef>
                <a:spcPts val="0"/>
              </a:spcBef>
              <a:spcAft>
                <a:spcPts val="0"/>
              </a:spcAft>
              <a:buSzPct val="100000"/>
              <a:buAutoNum type="arabicParenR"/>
            </a:pPr>
            <a:r>
              <a:rPr lang="ru"/>
              <a:t>Jūsu projekts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and JS</a:t>
            </a:r>
            <a:endParaRPr b="1"/>
          </a:p>
        </p:txBody>
      </p:sp>
      <p:sp>
        <p:nvSpPr>
          <p:cNvPr id="73" name="Google Shape;73;p15"/>
          <p:cNvSpPr txBox="1"/>
          <p:nvPr>
            <p:ph idx="1" type="body"/>
          </p:nvPr>
        </p:nvSpPr>
        <p:spPr>
          <a:xfrm>
            <a:off x="311700" y="1262675"/>
            <a:ext cx="76701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a:t>
            </a:r>
            <a:r>
              <a:rPr b="1" lang="ru"/>
              <a:t>DOM</a:t>
            </a:r>
            <a:r>
              <a:rPr lang="ru"/>
              <a:t> can be accessed and manipulated using JavaScript methods and properties, such as </a:t>
            </a:r>
            <a:r>
              <a:rPr b="1" lang="ru"/>
              <a:t>getElementById</a:t>
            </a:r>
            <a:r>
              <a:rPr lang="ru"/>
              <a:t>, </a:t>
            </a:r>
            <a:r>
              <a:rPr b="1" lang="ru"/>
              <a:t>querySelector</a:t>
            </a:r>
            <a:r>
              <a:rPr lang="ru"/>
              <a:t>, and </a:t>
            </a:r>
            <a:r>
              <a:rPr b="1" lang="ru"/>
              <a:t>innerHTML</a:t>
            </a:r>
            <a:r>
              <a:rPr lang="ru"/>
              <a:t>.</a:t>
            </a:r>
            <a:endParaRPr/>
          </a:p>
          <a:p>
            <a:pPr indent="0" lvl="0" marL="0" rtl="0" algn="l">
              <a:spcBef>
                <a:spcPts val="1200"/>
              </a:spcBef>
              <a:spcAft>
                <a:spcPts val="1200"/>
              </a:spcAft>
              <a:buNone/>
            </a:pPr>
            <a:r>
              <a:rPr lang="ru"/>
              <a:t>This will change the text inside the div element with the id "myDiv" to "I just changed the text!".</a:t>
            </a:r>
            <a:endParaRPr/>
          </a:p>
        </p:txBody>
      </p:sp>
      <p:pic>
        <p:nvPicPr>
          <p:cNvPr id="74" name="Google Shape;74;p15"/>
          <p:cNvPicPr preferRelativeResize="0"/>
          <p:nvPr/>
        </p:nvPicPr>
        <p:blipFill>
          <a:blip r:embed="rId3">
            <a:alphaModFix/>
          </a:blip>
          <a:stretch>
            <a:fillRect/>
          </a:stretch>
        </p:blipFill>
        <p:spPr>
          <a:xfrm>
            <a:off x="3521675" y="2664450"/>
            <a:ext cx="4880925" cy="206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DOM Access Methods </a:t>
            </a:r>
            <a:endParaRPr b="1"/>
          </a:p>
        </p:txBody>
      </p:sp>
      <p:sp>
        <p:nvSpPr>
          <p:cNvPr id="80" name="Google Shape;80;p16"/>
          <p:cNvSpPr txBox="1"/>
          <p:nvPr>
            <p:ph idx="1" type="body"/>
          </p:nvPr>
        </p:nvSpPr>
        <p:spPr>
          <a:xfrm>
            <a:off x="311700" y="1262675"/>
            <a:ext cx="7670100" cy="30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getElementById</a:t>
            </a:r>
            <a:r>
              <a:rPr lang="ru">
                <a:solidFill>
                  <a:srgbClr val="3D3D4E"/>
                </a:solidFill>
                <a:highlight>
                  <a:srgbClr val="FFFFFF"/>
                </a:highlight>
              </a:rPr>
              <a:t> – search element by element id</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getElementsByTagName</a:t>
            </a:r>
            <a:r>
              <a:rPr lang="ru">
                <a:solidFill>
                  <a:srgbClr val="3D3D4E"/>
                </a:solidFill>
                <a:highlight>
                  <a:srgbClr val="FFFFFF"/>
                </a:highlight>
              </a:rPr>
              <a:t> – search element by tag name (e.g., span, div)</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getElementsByClassName</a:t>
            </a:r>
            <a:r>
              <a:rPr lang="ru">
                <a:solidFill>
                  <a:srgbClr val="3D3D4E"/>
                </a:solidFill>
                <a:highlight>
                  <a:srgbClr val="FFFFFF"/>
                </a:highlight>
              </a:rPr>
              <a:t> – search element by class name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getElementsByName</a:t>
            </a:r>
            <a:r>
              <a:rPr lang="ru">
                <a:solidFill>
                  <a:srgbClr val="3D3D4E"/>
                </a:solidFill>
                <a:highlight>
                  <a:srgbClr val="FFFFFF"/>
                </a:highlight>
              </a:rPr>
              <a:t> – search element by name attribute</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t>
            </a:r>
            <a:r>
              <a:rPr lang="ru">
                <a:solidFill>
                  <a:srgbClr val="3D3D4E"/>
                </a:solidFill>
                <a:highlight>
                  <a:srgbClr val="FFFFFF"/>
                </a:highlight>
              </a:rPr>
              <a:t> – returns the first element that matches the specified selector</a:t>
            </a:r>
            <a:endParaRPr>
              <a:solidFill>
                <a:srgbClr val="3D3D4E"/>
              </a:solidFill>
              <a:highlight>
                <a:srgbClr val="FFFFFF"/>
              </a:highlight>
            </a:endParaRPr>
          </a:p>
          <a:p>
            <a:pPr indent="-342900" lvl="0" marL="457200" rtl="0" algn="l">
              <a:spcBef>
                <a:spcPts val="0"/>
              </a:spcBef>
              <a:spcAft>
                <a:spcPts val="0"/>
              </a:spcAft>
              <a:buClr>
                <a:srgbClr val="3D3D4E"/>
              </a:buClr>
              <a:buSzPts val="1800"/>
              <a:buFont typeface="Georgia"/>
              <a:buChar char="●"/>
            </a:pPr>
            <a:r>
              <a:rPr lang="ru">
                <a:solidFill>
                  <a:srgbClr val="C7254E"/>
                </a:solidFill>
                <a:highlight>
                  <a:srgbClr val="F9F2F4"/>
                </a:highlight>
              </a:rPr>
              <a:t>querySelectorAll</a:t>
            </a:r>
            <a:r>
              <a:rPr lang="ru">
                <a:solidFill>
                  <a:srgbClr val="3D3D4E"/>
                </a:solidFill>
                <a:highlight>
                  <a:srgbClr val="FFFFFF"/>
                </a:highlight>
              </a:rPr>
              <a:t> – returns elements that match the specified selector</a:t>
            </a:r>
            <a:endParaRPr>
              <a:solidFill>
                <a:srgbClr val="3D3D4E"/>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a:t>
            </a:r>
            <a:endParaRPr b="1"/>
          </a:p>
        </p:txBody>
      </p:sp>
      <p:sp>
        <p:nvSpPr>
          <p:cNvPr id="86" name="Google Shape;86;p17"/>
          <p:cNvSpPr txBox="1"/>
          <p:nvPr>
            <p:ph idx="1" type="body"/>
          </p:nvPr>
        </p:nvSpPr>
        <p:spPr>
          <a:xfrm>
            <a:off x="311700" y="140747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several ways to manipulate DOM elements in JavaScript, some of the most common are:</a:t>
            </a:r>
            <a:endParaRPr/>
          </a:p>
          <a:p>
            <a:pPr indent="-342900" lvl="0" marL="457200" rtl="0" algn="l">
              <a:spcBef>
                <a:spcPts val="1200"/>
              </a:spcBef>
              <a:spcAft>
                <a:spcPts val="0"/>
              </a:spcAft>
              <a:buSzPts val="1800"/>
              <a:buAutoNum type="arabicParenR"/>
            </a:pPr>
            <a:r>
              <a:rPr lang="ru"/>
              <a:t>Changing the </a:t>
            </a:r>
            <a:r>
              <a:rPr b="1" lang="ru"/>
              <a:t>content</a:t>
            </a:r>
            <a:r>
              <a:rPr lang="ru"/>
              <a:t> of an element: You can change the text or HTML inside an element by using the </a:t>
            </a:r>
            <a:r>
              <a:rPr b="1" lang="ru"/>
              <a:t>innerHTML</a:t>
            </a:r>
            <a:r>
              <a:rPr lang="ru"/>
              <a:t> property. For example, to change the text inside a &lt;p&gt; element with the id "myParagraph"</a:t>
            </a:r>
            <a:endParaRPr/>
          </a:p>
        </p:txBody>
      </p:sp>
      <p:pic>
        <p:nvPicPr>
          <p:cNvPr id="87" name="Google Shape;87;p17"/>
          <p:cNvPicPr preferRelativeResize="0"/>
          <p:nvPr/>
        </p:nvPicPr>
        <p:blipFill>
          <a:blip r:embed="rId3">
            <a:alphaModFix/>
          </a:blip>
          <a:stretch>
            <a:fillRect/>
          </a:stretch>
        </p:blipFill>
        <p:spPr>
          <a:xfrm>
            <a:off x="530900" y="3751376"/>
            <a:ext cx="8082200" cy="6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Manipulating DOM Elements 2</a:t>
            </a:r>
            <a:endParaRPr b="1"/>
          </a:p>
        </p:txBody>
      </p:sp>
      <p:sp>
        <p:nvSpPr>
          <p:cNvPr id="93" name="Google Shape;93;p18"/>
          <p:cNvSpPr txBox="1"/>
          <p:nvPr>
            <p:ph idx="1" type="body"/>
          </p:nvPr>
        </p:nvSpPr>
        <p:spPr>
          <a:xfrm>
            <a:off x="311700" y="1219900"/>
            <a:ext cx="8520600" cy="3188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ru"/>
              <a:t>2) Changing the </a:t>
            </a:r>
            <a:r>
              <a:rPr b="1" lang="ru"/>
              <a:t>styles</a:t>
            </a:r>
            <a:r>
              <a:rPr lang="ru"/>
              <a:t> of an element: You can change the CSS styles of an element by using the style property. For example, to change the background color of a &lt;div&gt; element with the id "myDiv" to red</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lang="ru"/>
              <a:t>3) </a:t>
            </a:r>
            <a:r>
              <a:rPr b="1" lang="ru"/>
              <a:t>Adding</a:t>
            </a:r>
            <a:r>
              <a:rPr lang="ru"/>
              <a:t> and </a:t>
            </a:r>
            <a:r>
              <a:rPr b="1" lang="ru"/>
              <a:t>Removing</a:t>
            </a:r>
            <a:r>
              <a:rPr lang="ru"/>
              <a:t> </a:t>
            </a:r>
            <a:r>
              <a:rPr b="1" lang="ru"/>
              <a:t>classes</a:t>
            </a:r>
            <a:r>
              <a:rPr lang="ru"/>
              <a:t>: You can add or remove classes from an element by using the classList property. For example, to add a class "highlight" to a &lt;p&gt; element with the id "myParagraph"</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t/>
            </a:r>
            <a:endParaRPr/>
          </a:p>
        </p:txBody>
      </p:sp>
      <p:pic>
        <p:nvPicPr>
          <p:cNvPr id="94" name="Google Shape;94;p18"/>
          <p:cNvPicPr preferRelativeResize="0"/>
          <p:nvPr/>
        </p:nvPicPr>
        <p:blipFill>
          <a:blip r:embed="rId3">
            <a:alphaModFix/>
          </a:blip>
          <a:stretch>
            <a:fillRect/>
          </a:stretch>
        </p:blipFill>
        <p:spPr>
          <a:xfrm>
            <a:off x="375138" y="2230425"/>
            <a:ext cx="8393726" cy="682675"/>
          </a:xfrm>
          <a:prstGeom prst="rect">
            <a:avLst/>
          </a:prstGeom>
          <a:noFill/>
          <a:ln>
            <a:noFill/>
          </a:ln>
        </p:spPr>
      </p:pic>
      <p:pic>
        <p:nvPicPr>
          <p:cNvPr id="95" name="Google Shape;95;p18"/>
          <p:cNvPicPr preferRelativeResize="0"/>
          <p:nvPr/>
        </p:nvPicPr>
        <p:blipFill>
          <a:blip r:embed="rId4">
            <a:alphaModFix/>
          </a:blip>
          <a:stretch>
            <a:fillRect/>
          </a:stretch>
        </p:blipFill>
        <p:spPr>
          <a:xfrm>
            <a:off x="1910875" y="4125800"/>
            <a:ext cx="5322276" cy="357325"/>
          </a:xfrm>
          <a:prstGeom prst="rect">
            <a:avLst/>
          </a:prstGeom>
          <a:noFill/>
          <a:ln>
            <a:noFill/>
          </a:ln>
        </p:spPr>
      </p:pic>
      <p:pic>
        <p:nvPicPr>
          <p:cNvPr id="96" name="Google Shape;96;p18"/>
          <p:cNvPicPr preferRelativeResize="0"/>
          <p:nvPr/>
        </p:nvPicPr>
        <p:blipFill>
          <a:blip r:embed="rId5">
            <a:alphaModFix/>
          </a:blip>
          <a:stretch>
            <a:fillRect/>
          </a:stretch>
        </p:blipFill>
        <p:spPr>
          <a:xfrm>
            <a:off x="1922975" y="4610175"/>
            <a:ext cx="5298067" cy="35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Elements</a:t>
            </a:r>
            <a:endParaRPr b="1"/>
          </a:p>
        </p:txBody>
      </p:sp>
      <p:sp>
        <p:nvSpPr>
          <p:cNvPr id="102" name="Google Shape;102;p19"/>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JavaScript, you can create new elements in the DOM using the document.createElement() method, and then add them to the page using the appendChild() or insertBefore() methods.</a:t>
            </a:r>
            <a:endParaRPr/>
          </a:p>
        </p:txBody>
      </p:sp>
      <p:pic>
        <p:nvPicPr>
          <p:cNvPr id="103" name="Google Shape;103;p19"/>
          <p:cNvPicPr preferRelativeResize="0"/>
          <p:nvPr/>
        </p:nvPicPr>
        <p:blipFill>
          <a:blip r:embed="rId3">
            <a:alphaModFix/>
          </a:blip>
          <a:stretch>
            <a:fillRect/>
          </a:stretch>
        </p:blipFill>
        <p:spPr>
          <a:xfrm>
            <a:off x="1988250" y="2571750"/>
            <a:ext cx="5167495" cy="244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Removing Elements</a:t>
            </a:r>
            <a:endParaRPr b="1"/>
          </a:p>
        </p:txBody>
      </p:sp>
      <p:sp>
        <p:nvSpPr>
          <p:cNvPr id="109" name="Google Shape;109;p20"/>
          <p:cNvSpPr txBox="1"/>
          <p:nvPr>
            <p:ph idx="1" type="body"/>
          </p:nvPr>
        </p:nvSpPr>
        <p:spPr>
          <a:xfrm>
            <a:off x="311700" y="143092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To remove an existing element from the DOM, you can use the </a:t>
            </a:r>
            <a:r>
              <a:rPr b="1" lang="ru"/>
              <a:t>removeChild</a:t>
            </a:r>
            <a:r>
              <a:rPr lang="ru"/>
              <a:t>() method or the remove() method if the browser support it.</a:t>
            </a:r>
            <a:endParaRPr/>
          </a:p>
        </p:txBody>
      </p:sp>
      <p:pic>
        <p:nvPicPr>
          <p:cNvPr id="110" name="Google Shape;110;p20"/>
          <p:cNvPicPr preferRelativeResize="0"/>
          <p:nvPr/>
        </p:nvPicPr>
        <p:blipFill>
          <a:blip r:embed="rId3">
            <a:alphaModFix/>
          </a:blip>
          <a:stretch>
            <a:fillRect/>
          </a:stretch>
        </p:blipFill>
        <p:spPr>
          <a:xfrm>
            <a:off x="1793625" y="2452025"/>
            <a:ext cx="5556725" cy="2166725"/>
          </a:xfrm>
          <a:prstGeom prst="rect">
            <a:avLst/>
          </a:prstGeom>
          <a:noFill/>
          <a:ln>
            <a:noFill/>
          </a:ln>
        </p:spPr>
      </p:pic>
      <p:pic>
        <p:nvPicPr>
          <p:cNvPr id="111" name="Google Shape;111;p20"/>
          <p:cNvPicPr preferRelativeResize="0"/>
          <p:nvPr/>
        </p:nvPicPr>
        <p:blipFill>
          <a:blip r:embed="rId4">
            <a:alphaModFix/>
          </a:blip>
          <a:stretch>
            <a:fillRect/>
          </a:stretch>
        </p:blipFill>
        <p:spPr>
          <a:xfrm>
            <a:off x="3587275" y="465888"/>
            <a:ext cx="5556726" cy="5309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Traversing the DOM</a:t>
            </a:r>
            <a:endParaRPr b="1"/>
          </a:p>
        </p:txBody>
      </p:sp>
      <p:sp>
        <p:nvSpPr>
          <p:cNvPr id="117" name="Google Shape;117;p21"/>
          <p:cNvSpPr txBox="1"/>
          <p:nvPr>
            <p:ph idx="1" type="body"/>
          </p:nvPr>
        </p:nvSpPr>
        <p:spPr>
          <a:xfrm>
            <a:off x="311700" y="1266100"/>
            <a:ext cx="85206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 JavaScript, you can traverse the DOM to access parent, child, and sibling elements using the following properties and methods: </a:t>
            </a:r>
            <a:endParaRPr/>
          </a:p>
          <a:p>
            <a:pPr indent="-342900" lvl="0" marL="457200" rtl="0" algn="l">
              <a:spcBef>
                <a:spcPts val="1200"/>
              </a:spcBef>
              <a:spcAft>
                <a:spcPts val="0"/>
              </a:spcAft>
              <a:buSzPts val="1800"/>
              <a:buAutoNum type="arabicParenR"/>
            </a:pPr>
            <a:r>
              <a:rPr b="1" lang="ru"/>
              <a:t>parent</a:t>
            </a:r>
            <a:r>
              <a:rPr b="1" lang="ru"/>
              <a:t>Node</a:t>
            </a:r>
            <a:r>
              <a:rPr lang="ru"/>
              <a:t>: This property returns the parent </a:t>
            </a:r>
            <a:r>
              <a:rPr lang="ru"/>
              <a:t>node of an</a:t>
            </a:r>
            <a:r>
              <a:rPr lang="ru"/>
              <a:t> element. For example, to get the parent element of a &lt;p&gt; element with the id "myParagraph", you can use this code</a:t>
            </a:r>
            <a:endParaRPr/>
          </a:p>
        </p:txBody>
      </p:sp>
      <p:pic>
        <p:nvPicPr>
          <p:cNvPr id="118" name="Google Shape;118;p21"/>
          <p:cNvPicPr preferRelativeResize="0"/>
          <p:nvPr/>
        </p:nvPicPr>
        <p:blipFill>
          <a:blip r:embed="rId3">
            <a:alphaModFix/>
          </a:blip>
          <a:stretch>
            <a:fillRect/>
          </a:stretch>
        </p:blipFill>
        <p:spPr>
          <a:xfrm>
            <a:off x="447675" y="3346200"/>
            <a:ext cx="8248650"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