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 id="2147483862" r:id="rId2"/>
    <p:sldMasterId id="2147483879" r:id="rId3"/>
    <p:sldMasterId id="2147483896" r:id="rId4"/>
    <p:sldMasterId id="2147483913" r:id="rId5"/>
  </p:sldMasterIdLst>
  <p:sldIdLst>
    <p:sldId id="256" r:id="rId6"/>
    <p:sldId id="257"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6" d="100"/>
          <a:sy n="76" d="100"/>
        </p:scale>
        <p:origin x="946"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891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3257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9226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42855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836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51508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933632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358963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537805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058419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20020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0701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186917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14542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84343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874249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637826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699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1087933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31188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0958227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570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873233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252739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7114351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47878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709749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221135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541532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2529867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93638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0039570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9117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184698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635651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5725487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5251293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96343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01450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1333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9238605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7156232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068192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43716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2992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2237252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58696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2769141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685869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650816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491973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9942069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9455063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1199885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585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307508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859585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13266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0587096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746130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768292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0154728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396787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6798170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8969764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35939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82491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2011607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435478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30669598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2070447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032543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45154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347473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634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7511224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15189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433471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0308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5959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2022-11-14</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4151272537"/>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2022-11-14</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3450696886"/>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2022-11-14</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247808452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2022-11-14</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19873478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2022-11-14</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4073095462"/>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A624DF-AFF0-2EE2-63C4-BA7609264C93}"/>
              </a:ext>
            </a:extLst>
          </p:cNvPr>
          <p:cNvSpPr>
            <a:spLocks noGrp="1"/>
          </p:cNvSpPr>
          <p:nvPr>
            <p:ph type="subTitle" idx="1"/>
          </p:nvPr>
        </p:nvSpPr>
        <p:spPr>
          <a:xfrm>
            <a:off x="2616741" y="677366"/>
            <a:ext cx="5671226" cy="604587"/>
          </a:xfrm>
        </p:spPr>
        <p:txBody>
          <a:bodyPr>
            <a:normAutofit lnSpcReduction="10000"/>
          </a:bodyPr>
          <a:lstStyle/>
          <a:p>
            <a:pPr algn="ctr"/>
            <a:r>
              <a:rPr lang="en-CA" sz="3600" b="1" dirty="0">
                <a:solidFill>
                  <a:schemeClr val="tx1"/>
                </a:solidFill>
                <a:latin typeface="HP Simplified Jpan Light" panose="020B0300000000000000" pitchFamily="34" charset="-128"/>
                <a:ea typeface="HP Simplified Jpan Light" panose="020B0300000000000000" pitchFamily="34" charset="-128"/>
                <a:cs typeface="Cascadia Code ExtraLight" panose="020B0609020000020004" pitchFamily="49" charset="0"/>
              </a:rPr>
              <a:t>A Project on Retail Superstore</a:t>
            </a:r>
          </a:p>
        </p:txBody>
      </p:sp>
      <p:pic>
        <p:nvPicPr>
          <p:cNvPr id="5" name="Picture 4">
            <a:extLst>
              <a:ext uri="{FF2B5EF4-FFF2-40B4-BE49-F238E27FC236}">
                <a16:creationId xmlns:a16="http://schemas.microsoft.com/office/drawing/2014/main" id="{972FE55E-88B7-B856-97B0-4908161283C1}"/>
              </a:ext>
            </a:extLst>
          </p:cNvPr>
          <p:cNvPicPr>
            <a:picLocks noChangeAspect="1"/>
          </p:cNvPicPr>
          <p:nvPr/>
        </p:nvPicPr>
        <p:blipFill>
          <a:blip r:embed="rId2"/>
          <a:stretch>
            <a:fillRect/>
          </a:stretch>
        </p:blipFill>
        <p:spPr>
          <a:xfrm>
            <a:off x="1571317" y="1412313"/>
            <a:ext cx="7624865" cy="4587994"/>
          </a:xfrm>
          <a:prstGeom prst="rect">
            <a:avLst/>
          </a:prstGeom>
        </p:spPr>
      </p:pic>
    </p:spTree>
    <p:extLst>
      <p:ext uri="{BB962C8B-B14F-4D97-AF65-F5344CB8AC3E}">
        <p14:creationId xmlns:p14="http://schemas.microsoft.com/office/powerpoint/2010/main" val="163905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A5F9-B739-C8E2-BC72-8614101F05D9}"/>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cs typeface="Cascadia Code ExtraLight" panose="020B0609020000020004" pitchFamily="49" charset="0"/>
              </a:rPr>
              <a:t>Contents</a:t>
            </a:r>
          </a:p>
        </p:txBody>
      </p:sp>
      <p:sp>
        <p:nvSpPr>
          <p:cNvPr id="3" name="Content Placeholder 2">
            <a:extLst>
              <a:ext uri="{FF2B5EF4-FFF2-40B4-BE49-F238E27FC236}">
                <a16:creationId xmlns:a16="http://schemas.microsoft.com/office/drawing/2014/main" id="{5A14B31D-B84A-463A-872E-D117E077BED7}"/>
              </a:ext>
            </a:extLst>
          </p:cNvPr>
          <p:cNvSpPr>
            <a:spLocks noGrp="1"/>
          </p:cNvSpPr>
          <p:nvPr>
            <p:ph idx="1"/>
          </p:nvPr>
        </p:nvSpPr>
        <p:spPr>
          <a:xfrm>
            <a:off x="838200" y="1459865"/>
            <a:ext cx="10515600" cy="4351338"/>
          </a:xfrm>
        </p:spPr>
        <p:txBody>
          <a:bodyPr/>
          <a:lstStyle/>
          <a:p>
            <a:pPr marL="457200" indent="-457200" algn="l">
              <a:buAutoNum type="arabicPeriod"/>
            </a:pPr>
            <a:r>
              <a:rPr lang="en-CA" dirty="0">
                <a:latin typeface="Times New Roman" panose="02020603050405020304" pitchFamily="18" charset="0"/>
                <a:cs typeface="Times New Roman" panose="02020603050405020304" pitchFamily="18" charset="0"/>
              </a:rPr>
              <a:t>Introduction</a:t>
            </a:r>
          </a:p>
          <a:p>
            <a:pPr marL="457200" indent="-457200" algn="l">
              <a:buAutoNum type="arabicPeriod"/>
            </a:pPr>
            <a:r>
              <a:rPr lang="en-CA" dirty="0">
                <a:latin typeface="Times New Roman" panose="02020603050405020304" pitchFamily="18" charset="0"/>
                <a:cs typeface="Times New Roman" panose="02020603050405020304" pitchFamily="18" charset="0"/>
              </a:rPr>
              <a:t>Data Source</a:t>
            </a:r>
          </a:p>
          <a:p>
            <a:pPr marL="457200" indent="-457200" algn="l">
              <a:buAutoNum type="arabicPeriod"/>
            </a:pPr>
            <a:r>
              <a:rPr lang="en-CA" dirty="0">
                <a:latin typeface="Times New Roman" panose="02020603050405020304" pitchFamily="18" charset="0"/>
                <a:cs typeface="Times New Roman" panose="02020603050405020304" pitchFamily="18" charset="0"/>
              </a:rPr>
              <a:t>Data Cleaning</a:t>
            </a:r>
          </a:p>
          <a:p>
            <a:pPr marL="457200" indent="-457200" algn="l">
              <a:buAutoNum type="arabicPeriod"/>
            </a:pPr>
            <a:r>
              <a:rPr lang="en-CA" dirty="0">
                <a:latin typeface="Times New Roman" panose="02020603050405020304" pitchFamily="18" charset="0"/>
                <a:cs typeface="Times New Roman" panose="02020603050405020304" pitchFamily="18" charset="0"/>
              </a:rPr>
              <a:t>Creating a Data Base</a:t>
            </a:r>
          </a:p>
          <a:p>
            <a:pPr marL="457200" indent="-457200" algn="l">
              <a:buAutoNum type="arabicPeriod"/>
            </a:pPr>
            <a:r>
              <a:rPr lang="en-CA" dirty="0">
                <a:latin typeface="Times New Roman" panose="02020603050405020304" pitchFamily="18" charset="0"/>
                <a:cs typeface="Times New Roman" panose="02020603050405020304" pitchFamily="18" charset="0"/>
              </a:rPr>
              <a:t>Visualizing Reports and telling Stories using tableau</a:t>
            </a:r>
          </a:p>
          <a:p>
            <a:pPr marL="457200" indent="-457200" algn="l">
              <a:buAutoNum type="arabicPeriod"/>
            </a:pPr>
            <a:r>
              <a:rPr lang="en-CA" dirty="0">
                <a:latin typeface="Times New Roman" panose="02020603050405020304" pitchFamily="18" charset="0"/>
                <a:cs typeface="Times New Roman" panose="02020603050405020304" pitchFamily="18" charset="0"/>
              </a:rPr>
              <a:t>Using Linear Regression Model to Estimate Sales for the Future</a:t>
            </a:r>
          </a:p>
        </p:txBody>
      </p:sp>
    </p:spTree>
    <p:extLst>
      <p:ext uri="{BB962C8B-B14F-4D97-AF65-F5344CB8AC3E}">
        <p14:creationId xmlns:p14="http://schemas.microsoft.com/office/powerpoint/2010/main" val="304265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EC2A-61AF-0DD0-882F-68E71186D4AA}"/>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1. </a:t>
            </a:r>
            <a:r>
              <a:rPr lang="en-CA" b="1" u="sng" dirty="0">
                <a:latin typeface="HP Simplified Jpan Light" panose="020B0300000000000000" pitchFamily="34" charset="-128"/>
                <a:ea typeface="HP Simplified Jpan Light" panose="020B0300000000000000" pitchFamily="34" charset="-128"/>
              </a:rPr>
              <a:t>Introduction</a:t>
            </a:r>
          </a:p>
        </p:txBody>
      </p:sp>
      <p:sp>
        <p:nvSpPr>
          <p:cNvPr id="3" name="Content Placeholder 2">
            <a:extLst>
              <a:ext uri="{FF2B5EF4-FFF2-40B4-BE49-F238E27FC236}">
                <a16:creationId xmlns:a16="http://schemas.microsoft.com/office/drawing/2014/main" id="{8A84EE7C-F265-527D-3FCA-58385490F482}"/>
              </a:ext>
            </a:extLst>
          </p:cNvPr>
          <p:cNvSpPr>
            <a:spLocks noGrp="1"/>
          </p:cNvSpPr>
          <p:nvPr>
            <p:ph idx="1"/>
          </p:nvPr>
        </p:nvSpPr>
        <p:spPr/>
        <p:txBody>
          <a:bodyPr/>
          <a:lstStyle/>
          <a:p>
            <a:pPr marL="0" indent="0">
              <a:buNone/>
            </a:pPr>
            <a:r>
              <a:rPr lang="en-CA" dirty="0"/>
              <a:t>This project is about a retail store which has branches in various countries. The products are primarily furniture's, office supplies and appliances. The customers are broadly classified into three main categories </a:t>
            </a:r>
            <a:r>
              <a:rPr lang="en-CA" dirty="0" err="1"/>
              <a:t>i.e</a:t>
            </a:r>
            <a:r>
              <a:rPr lang="en-CA" dirty="0"/>
              <a:t> individuals, home office and corporate.</a:t>
            </a:r>
          </a:p>
          <a:p>
            <a:pPr marL="0" indent="0">
              <a:buNone/>
            </a:pPr>
            <a:r>
              <a:rPr lang="en-CA" dirty="0"/>
              <a:t>The data set available contains four years sales, quantities, shipping cost and profit. </a:t>
            </a:r>
          </a:p>
          <a:p>
            <a:pPr marL="0" indent="0">
              <a:buNone/>
            </a:pPr>
            <a:r>
              <a:rPr lang="en-CA" dirty="0"/>
              <a:t>The main objective of the project is to forecast sales and profit for the future based on last four years data using supervised machine learning, linear regression model to be more specific.</a:t>
            </a:r>
          </a:p>
        </p:txBody>
      </p:sp>
    </p:spTree>
    <p:extLst>
      <p:ext uri="{BB962C8B-B14F-4D97-AF65-F5344CB8AC3E}">
        <p14:creationId xmlns:p14="http://schemas.microsoft.com/office/powerpoint/2010/main" val="259708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2B62-6166-D5DD-0A44-858B06EBC507}"/>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2. </a:t>
            </a:r>
            <a:r>
              <a:rPr lang="en-CA" b="1" u="sng" dirty="0">
                <a:latin typeface="HP Simplified Jpan Light" panose="020B0300000000000000" pitchFamily="34" charset="-128"/>
                <a:ea typeface="HP Simplified Jpan Light" panose="020B0300000000000000" pitchFamily="34" charset="-128"/>
              </a:rPr>
              <a:t>Data Source</a:t>
            </a:r>
          </a:p>
        </p:txBody>
      </p:sp>
      <p:sp>
        <p:nvSpPr>
          <p:cNvPr id="3" name="Content Placeholder 2">
            <a:extLst>
              <a:ext uri="{FF2B5EF4-FFF2-40B4-BE49-F238E27FC236}">
                <a16:creationId xmlns:a16="http://schemas.microsoft.com/office/drawing/2014/main" id="{7A972CF0-1CA8-3D6D-32EC-3C3D6202017D}"/>
              </a:ext>
            </a:extLst>
          </p:cNvPr>
          <p:cNvSpPr>
            <a:spLocks noGrp="1"/>
          </p:cNvSpPr>
          <p:nvPr>
            <p:ph idx="1"/>
          </p:nvPr>
        </p:nvSpPr>
        <p:spPr/>
        <p:txBody>
          <a:bodyPr/>
          <a:lstStyle/>
          <a:p>
            <a:r>
              <a:rPr lang="en-CA" dirty="0"/>
              <a:t>We have used Kaggle.com to retrieve data set for the project.</a:t>
            </a:r>
          </a:p>
          <a:p>
            <a:r>
              <a:rPr lang="en-CA" dirty="0"/>
              <a:t>Data set contains 24 columns and around 52K rows in flat file(csv).</a:t>
            </a:r>
          </a:p>
          <a:p>
            <a:r>
              <a:rPr lang="en-CA" dirty="0"/>
              <a:t>The data points contains four years of sales and profit information which can be used to plot regression line and use supervised machine learning to create a model.</a:t>
            </a:r>
          </a:p>
          <a:p>
            <a:r>
              <a:rPr lang="en-CA" dirty="0"/>
              <a:t>The machine learning model created can give the sales and profit forecast for the future period (y axis) when we put year and month in the X axis ( independent variable)</a:t>
            </a:r>
          </a:p>
          <a:p>
            <a:endParaRPr lang="en-CA" dirty="0"/>
          </a:p>
        </p:txBody>
      </p:sp>
    </p:spTree>
    <p:extLst>
      <p:ext uri="{BB962C8B-B14F-4D97-AF65-F5344CB8AC3E}">
        <p14:creationId xmlns:p14="http://schemas.microsoft.com/office/powerpoint/2010/main" val="279952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20A5-AB97-2041-B8BD-EE1A258D042F}"/>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3. </a:t>
            </a:r>
            <a:r>
              <a:rPr lang="en-CA" b="1" u="sng" dirty="0">
                <a:latin typeface="HP Simplified Jpan Light" panose="020B0300000000000000" pitchFamily="34" charset="-128"/>
                <a:ea typeface="HP Simplified Jpan Light" panose="020B0300000000000000" pitchFamily="34" charset="-128"/>
              </a:rPr>
              <a:t>Data Cleaning</a:t>
            </a:r>
          </a:p>
        </p:txBody>
      </p:sp>
      <p:sp>
        <p:nvSpPr>
          <p:cNvPr id="3" name="Content Placeholder 2">
            <a:extLst>
              <a:ext uri="{FF2B5EF4-FFF2-40B4-BE49-F238E27FC236}">
                <a16:creationId xmlns:a16="http://schemas.microsoft.com/office/drawing/2014/main" id="{5BA8DFFC-1049-62D8-2AC0-39944700297F}"/>
              </a:ext>
            </a:extLst>
          </p:cNvPr>
          <p:cNvSpPr>
            <a:spLocks noGrp="1"/>
          </p:cNvSpPr>
          <p:nvPr>
            <p:ph idx="1"/>
          </p:nvPr>
        </p:nvSpPr>
        <p:spPr/>
        <p:txBody>
          <a:bodyPr/>
          <a:lstStyle/>
          <a:p>
            <a:r>
              <a:rPr lang="en-CA" dirty="0"/>
              <a:t>We will start with data cleaning activity by importing csv file to </a:t>
            </a:r>
            <a:r>
              <a:rPr lang="en-CA" dirty="0" err="1"/>
              <a:t>Jupyter</a:t>
            </a:r>
            <a:r>
              <a:rPr lang="en-CA" dirty="0"/>
              <a:t> notebook. </a:t>
            </a:r>
          </a:p>
          <a:p>
            <a:r>
              <a:rPr lang="en-CA" dirty="0"/>
              <a:t>The data cleaning mainly entails, dropping columns with null values, inserting columns to have year and month information, converting date columns to datetime format, getting total value of the discount etc.</a:t>
            </a:r>
          </a:p>
          <a:p>
            <a:r>
              <a:rPr lang="en-CA" dirty="0"/>
              <a:t>The analysis of data set to understand distribution of sales over various customer segment, products and countries.</a:t>
            </a:r>
          </a:p>
          <a:p>
            <a:r>
              <a:rPr lang="en-CA" dirty="0"/>
              <a:t>Unearth any hidden relationship between sales, profit , products, discount and customer segments.</a:t>
            </a:r>
          </a:p>
        </p:txBody>
      </p:sp>
    </p:spTree>
    <p:extLst>
      <p:ext uri="{BB962C8B-B14F-4D97-AF65-F5344CB8AC3E}">
        <p14:creationId xmlns:p14="http://schemas.microsoft.com/office/powerpoint/2010/main" val="287191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3656-A183-D69D-BA09-ACB2677206B3}"/>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4. </a:t>
            </a:r>
            <a:r>
              <a:rPr lang="en-CA" b="1" u="sng" dirty="0">
                <a:latin typeface="HP Simplified Jpan Light" panose="020B0300000000000000" pitchFamily="34" charset="-128"/>
                <a:ea typeface="HP Simplified Jpan Light" panose="020B0300000000000000" pitchFamily="34" charset="-128"/>
              </a:rPr>
              <a:t>Creating a Data Base</a:t>
            </a:r>
          </a:p>
        </p:txBody>
      </p:sp>
      <p:sp>
        <p:nvSpPr>
          <p:cNvPr id="3" name="Content Placeholder 2">
            <a:extLst>
              <a:ext uri="{FF2B5EF4-FFF2-40B4-BE49-F238E27FC236}">
                <a16:creationId xmlns:a16="http://schemas.microsoft.com/office/drawing/2014/main" id="{C22897DC-4EE5-B30D-414D-E9EB4491194A}"/>
              </a:ext>
            </a:extLst>
          </p:cNvPr>
          <p:cNvSpPr>
            <a:spLocks noGrp="1"/>
          </p:cNvSpPr>
          <p:nvPr>
            <p:ph idx="1"/>
          </p:nvPr>
        </p:nvSpPr>
        <p:spPr/>
        <p:txBody>
          <a:bodyPr/>
          <a:lstStyle/>
          <a:p>
            <a:r>
              <a:rPr lang="en-CA" dirty="0"/>
              <a:t>After cleaning the data set, we will create a data base in Pg Admin .</a:t>
            </a:r>
          </a:p>
          <a:p>
            <a:r>
              <a:rPr lang="en-CA" dirty="0"/>
              <a:t>A ERD diagram will be created to showing relationship between tables.</a:t>
            </a:r>
          </a:p>
          <a:p>
            <a:r>
              <a:rPr lang="en-CA" dirty="0"/>
              <a:t>We will be creating , address table, product </a:t>
            </a:r>
            <a:r>
              <a:rPr lang="en-CA" dirty="0" err="1"/>
              <a:t>table,order</a:t>
            </a:r>
            <a:r>
              <a:rPr lang="en-CA" dirty="0"/>
              <a:t> ID table and category table.</a:t>
            </a:r>
          </a:p>
          <a:p>
            <a:r>
              <a:rPr lang="en-CA" dirty="0"/>
              <a:t>After creating a tables, we will run a query to generate various reports like top 10 profitable products, top performing countries, profitability of shipping method vis a vis order priority etc.</a:t>
            </a:r>
          </a:p>
          <a:p>
            <a:endParaRPr lang="en-CA" dirty="0"/>
          </a:p>
        </p:txBody>
      </p:sp>
    </p:spTree>
    <p:extLst>
      <p:ext uri="{BB962C8B-B14F-4D97-AF65-F5344CB8AC3E}">
        <p14:creationId xmlns:p14="http://schemas.microsoft.com/office/powerpoint/2010/main" val="81658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p:txBody>
          <a:bodyPr/>
          <a:lstStyle/>
          <a:p>
            <a:r>
              <a:rPr lang="en-CA" dirty="0"/>
              <a:t>5. </a:t>
            </a:r>
            <a:r>
              <a:rPr lang="en-CA" u="sng" dirty="0"/>
              <a:t>Visualizing Reports and Telling Stories Using Tableau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p:txBody>
          <a:bodyPr/>
          <a:lstStyle/>
          <a:p>
            <a:r>
              <a:rPr lang="en-CA" dirty="0"/>
              <a:t>The reports created in SQL (Pg Admin) will be used to visualize information in Tableau.</a:t>
            </a:r>
          </a:p>
          <a:p>
            <a:r>
              <a:rPr lang="en-CA" dirty="0"/>
              <a:t>Based on various reports visualized, we will create a story, explaining facts about the  superstore </a:t>
            </a:r>
            <a:r>
              <a:rPr lang="en-CA" dirty="0" err="1"/>
              <a:t>i.e</a:t>
            </a:r>
            <a:r>
              <a:rPr lang="en-CA" dirty="0"/>
              <a:t> displaying  revenue growth over time, customer profit analysis, distribution of revenue over various geographical locations.</a:t>
            </a:r>
          </a:p>
          <a:p>
            <a:r>
              <a:rPr lang="en-CA" dirty="0"/>
              <a:t>Visualize sales over time to display trend to understand which months of the year we have higher sales and which months are characterized as  slow sales. This will help to plan stocking of  inventories to ensure we are not overstocking inventories when sales are slow and not understocking when sales are more during specific month of the year.</a:t>
            </a:r>
          </a:p>
          <a:p>
            <a:r>
              <a:rPr lang="en-CA" dirty="0"/>
              <a:t>We will present various what if scenario’s to explain what will be the profit if we change shipping mode, sales with and without discount etc. </a:t>
            </a:r>
          </a:p>
        </p:txBody>
      </p:sp>
    </p:spTree>
    <p:extLst>
      <p:ext uri="{BB962C8B-B14F-4D97-AF65-F5344CB8AC3E}">
        <p14:creationId xmlns:p14="http://schemas.microsoft.com/office/powerpoint/2010/main" val="3668116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C70-345E-936D-AE93-FA066936D0ED}"/>
              </a:ext>
            </a:extLst>
          </p:cNvPr>
          <p:cNvSpPr>
            <a:spLocks noGrp="1"/>
          </p:cNvSpPr>
          <p:nvPr>
            <p:ph type="title"/>
          </p:nvPr>
        </p:nvSpPr>
        <p:spPr/>
        <p:txBody>
          <a:bodyPr/>
          <a:lstStyle/>
          <a:p>
            <a:r>
              <a:rPr lang="en-CA" u="sng" dirty="0"/>
              <a:t>6. Using Linear Regression Model to Estimate Sales for the Future</a:t>
            </a:r>
          </a:p>
        </p:txBody>
      </p:sp>
      <p:sp>
        <p:nvSpPr>
          <p:cNvPr id="3" name="Content Placeholder 2">
            <a:extLst>
              <a:ext uri="{FF2B5EF4-FFF2-40B4-BE49-F238E27FC236}">
                <a16:creationId xmlns:a16="http://schemas.microsoft.com/office/drawing/2014/main" id="{0B2B2A4E-27BF-0367-2049-FB6B07042A55}"/>
              </a:ext>
            </a:extLst>
          </p:cNvPr>
          <p:cNvSpPr>
            <a:spLocks noGrp="1"/>
          </p:cNvSpPr>
          <p:nvPr>
            <p:ph idx="1"/>
          </p:nvPr>
        </p:nvSpPr>
        <p:spPr>
          <a:xfrm>
            <a:off x="677334" y="2160589"/>
            <a:ext cx="8596668" cy="4522313"/>
          </a:xfrm>
        </p:spPr>
        <p:txBody>
          <a:bodyPr>
            <a:normAutofit/>
          </a:bodyPr>
          <a:lstStyle/>
          <a:p>
            <a:r>
              <a:rPr lang="en-CA" dirty="0"/>
              <a:t>After we get a clean data set and understanding in depth the business trend, we will move on to predict sales forecast for the future.</a:t>
            </a:r>
          </a:p>
          <a:p>
            <a:r>
              <a:rPr lang="en-CA" dirty="0"/>
              <a:t> Since data’s available for this project are continuous  and have labels, we will use supervised learning model to predict sales for the future.</a:t>
            </a:r>
          </a:p>
          <a:p>
            <a:r>
              <a:rPr lang="en-CA" dirty="0"/>
              <a:t>The most suitable model for this type of data set will be liner regression model. We will initiate a liner regression model to plot sales(y axis) over time(X axis) and get a line of best fit . We will implement our knowledge of liner regression from the weather forecast module where we tried to predict weather forecast.</a:t>
            </a:r>
          </a:p>
          <a:p>
            <a:r>
              <a:rPr lang="en-CA" dirty="0"/>
              <a:t>After we create a liner regression model, we will use scikit-learn tool to train and test the model and get the accuracy and F score of the mode.</a:t>
            </a:r>
          </a:p>
          <a:p>
            <a:r>
              <a:rPr lang="en-CA" dirty="0"/>
              <a:t>After we satisfy with the machine learning model, we will plot year and month in X axis to predict sales for the future. We will try this model to predict sales for each of the three customer segment separately.</a:t>
            </a:r>
          </a:p>
          <a:p>
            <a:endParaRPr lang="en-CA" dirty="0"/>
          </a:p>
        </p:txBody>
      </p:sp>
    </p:spTree>
    <p:extLst>
      <p:ext uri="{BB962C8B-B14F-4D97-AF65-F5344CB8AC3E}">
        <p14:creationId xmlns:p14="http://schemas.microsoft.com/office/powerpoint/2010/main" val="115636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C70-345E-936D-AE93-FA066936D0ED}"/>
              </a:ext>
            </a:extLst>
          </p:cNvPr>
          <p:cNvSpPr>
            <a:spLocks noGrp="1"/>
          </p:cNvSpPr>
          <p:nvPr>
            <p:ph type="title"/>
          </p:nvPr>
        </p:nvSpPr>
        <p:spPr/>
        <p:txBody>
          <a:bodyPr/>
          <a:lstStyle/>
          <a:p>
            <a:r>
              <a:rPr lang="en-CA" u="sng" dirty="0"/>
              <a:t>Conclusion</a:t>
            </a:r>
          </a:p>
        </p:txBody>
      </p:sp>
      <p:sp>
        <p:nvSpPr>
          <p:cNvPr id="3" name="Content Placeholder 2">
            <a:extLst>
              <a:ext uri="{FF2B5EF4-FFF2-40B4-BE49-F238E27FC236}">
                <a16:creationId xmlns:a16="http://schemas.microsoft.com/office/drawing/2014/main" id="{0B2B2A4E-27BF-0367-2049-FB6B07042A55}"/>
              </a:ext>
            </a:extLst>
          </p:cNvPr>
          <p:cNvSpPr>
            <a:spLocks noGrp="1"/>
          </p:cNvSpPr>
          <p:nvPr>
            <p:ph idx="1"/>
          </p:nvPr>
        </p:nvSpPr>
        <p:spPr>
          <a:xfrm>
            <a:off x="677334" y="2160589"/>
            <a:ext cx="8596668" cy="4522313"/>
          </a:xfrm>
        </p:spPr>
        <p:txBody>
          <a:bodyPr>
            <a:normAutofit/>
          </a:bodyPr>
          <a:lstStyle/>
          <a:p>
            <a:r>
              <a:rPr lang="en-CA" dirty="0"/>
              <a:t>This presentation serve a frame work for the project and guide team members to follow steps in order to achieve the milestones.</a:t>
            </a:r>
          </a:p>
          <a:p>
            <a:r>
              <a:rPr lang="en-CA" dirty="0"/>
              <a:t>We will insert slides after we achieve each milestone to display outcome of the exercise.</a:t>
            </a:r>
          </a:p>
          <a:p>
            <a:r>
              <a:rPr lang="en-CA" dirty="0"/>
              <a:t>………………………………….nothing follows------------------------------------------</a:t>
            </a:r>
          </a:p>
        </p:txBody>
      </p:sp>
    </p:spTree>
    <p:extLst>
      <p:ext uri="{BB962C8B-B14F-4D97-AF65-F5344CB8AC3E}">
        <p14:creationId xmlns:p14="http://schemas.microsoft.com/office/powerpoint/2010/main" val="34291311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3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209</TotalTime>
  <Words>800</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9</vt:i4>
      </vt:variant>
    </vt:vector>
  </HeadingPairs>
  <TitlesOfParts>
    <vt:vector size="19" baseType="lpstr">
      <vt:lpstr>HP Simplified Jpan Light</vt:lpstr>
      <vt:lpstr>Arial</vt:lpstr>
      <vt:lpstr>Times New Roman</vt:lpstr>
      <vt:lpstr>Trebuchet MS</vt:lpstr>
      <vt:lpstr>Wingdings 3</vt:lpstr>
      <vt:lpstr>Facet</vt:lpstr>
      <vt:lpstr>1_Facet</vt:lpstr>
      <vt:lpstr>2_Facet</vt:lpstr>
      <vt:lpstr>3_Facet</vt:lpstr>
      <vt:lpstr>4_Facet</vt:lpstr>
      <vt:lpstr>PowerPoint Presentation</vt:lpstr>
      <vt:lpstr>Contents</vt:lpstr>
      <vt:lpstr>1. Introduction</vt:lpstr>
      <vt:lpstr>2. Data Source</vt:lpstr>
      <vt:lpstr>3. Data Cleaning</vt:lpstr>
      <vt:lpstr>4. Creating a Data Base</vt:lpstr>
      <vt:lpstr>5. Visualizing Reports and Telling Stories Using Tableau  </vt:lpstr>
      <vt:lpstr>6. Using Linear Regression Model to Estimate Sales for the Future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c:title>
  <dc:creator>Rajesh Bahadur</dc:creator>
  <cp:lastModifiedBy>Rajesh Bahadur</cp:lastModifiedBy>
  <cp:revision>8</cp:revision>
  <dcterms:created xsi:type="dcterms:W3CDTF">2022-11-14T01:37:46Z</dcterms:created>
  <dcterms:modified xsi:type="dcterms:W3CDTF">2022-11-14T12:30:09Z</dcterms:modified>
</cp:coreProperties>
</file>