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79" r:id="rId2"/>
    <p:sldMasterId id="2147483896" r:id="rId3"/>
    <p:sldMasterId id="2147483913" r:id="rId4"/>
  </p:sldMasterIdLst>
  <p:sldIdLst>
    <p:sldId id="256" r:id="rId5"/>
    <p:sldId id="259" r:id="rId6"/>
    <p:sldId id="257" r:id="rId7"/>
    <p:sldId id="260" r:id="rId8"/>
    <p:sldId id="267" r:id="rId9"/>
    <p:sldId id="276" r:id="rId10"/>
    <p:sldId id="263" r:id="rId11"/>
    <p:sldId id="27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1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5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22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5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50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3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96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74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3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5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1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986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63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957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177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51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548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12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634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50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3233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8605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623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819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67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72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6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914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586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816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1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4698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2069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5063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988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8559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585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3266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709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13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29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7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787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8170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9764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3918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160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547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6959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0447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5435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51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750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7473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634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1224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893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59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2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08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3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CE1E-676B-463C-B255-66DA81B0B6EE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991F-5F25-41DD-A4AE-002D215E6E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0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store_sales_analysis_16681333746150/Superstore_Sales_Profit_Analysis?:language=en-US&amp;publish=yes&amp;:display_count=n&amp;:origin=viz_share_link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A624DF-AFF0-2EE2-63C4-BA760926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6741" y="677366"/>
            <a:ext cx="5671226" cy="604587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sz="3600" b="1" dirty="0">
                <a:solidFill>
                  <a:schemeClr val="tx1"/>
                </a:solidFill>
                <a:latin typeface="HP Simplified Jpan Light" panose="020B0300000000000000" pitchFamily="34" charset="-128"/>
                <a:ea typeface="HP Simplified Jpan Light" panose="020B0300000000000000" pitchFamily="34" charset="-128"/>
                <a:cs typeface="Cascadia Code ExtraLight" panose="020B0609020000020004" pitchFamily="49" charset="0"/>
              </a:rPr>
              <a:t>A Project on Retail Superstore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FE55E-88B7-B856-97B0-49081612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17" y="1412313"/>
            <a:ext cx="7624865" cy="4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EC2A-61AF-0DD0-882F-68E7118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1. </a:t>
            </a:r>
            <a:r>
              <a:rPr lang="en-CA" b="1" u="sng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EE7C-F265-527D-3FCA-58385490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5145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This project is about a retail store which sales products all over the world. The products are primarily furniture's, office supplies and appliances. The customers are broadly classified into three main categories </a:t>
            </a:r>
            <a:r>
              <a:rPr lang="en-CA" dirty="0" err="1"/>
              <a:t>i.e</a:t>
            </a:r>
            <a:r>
              <a:rPr lang="en-CA" dirty="0"/>
              <a:t> individuals, home office and corporate.</a:t>
            </a:r>
          </a:p>
          <a:p>
            <a:pPr marL="0" indent="0">
              <a:buNone/>
            </a:pPr>
            <a:r>
              <a:rPr lang="en-CA" dirty="0"/>
              <a:t>The data set available contains four years sales, quantities, shipping cost and profit. </a:t>
            </a:r>
          </a:p>
          <a:p>
            <a:pPr marL="0" indent="0">
              <a:buNone/>
            </a:pPr>
            <a:r>
              <a:rPr lang="en-CA" b="1" dirty="0"/>
              <a:t>Main outcome of the project;</a:t>
            </a:r>
          </a:p>
          <a:p>
            <a:r>
              <a:rPr lang="en-CA" dirty="0"/>
              <a:t>	 An automated process created which can be offered to a small or medium size organization having minimum resources  to get the sales analysis report on daily/weekly/monthly basis without investing in expensive manpower and technology.</a:t>
            </a:r>
          </a:p>
          <a:p>
            <a:r>
              <a:rPr lang="en-CA" dirty="0"/>
              <a:t>A supervised machine learning model developed to facilitate prediction of future sales which can help management in taking decision on purchasing inventories to maintain inventory level in the retail stores.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------ sounds interesting right? Please follow along to see how did we do this;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708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A5F9-B739-C8E2-BC72-8614101F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4065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  <a:cs typeface="Cascadia Code ExtraLight" panose="020B0609020000020004" pitchFamily="49" charset="0"/>
              </a:rPr>
              <a:t>Process flow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F112A1-F1FF-216D-C7CA-68F18583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1084730"/>
            <a:ext cx="9690848" cy="5074024"/>
          </a:xfrm>
        </p:spPr>
      </p:pic>
    </p:spTree>
    <p:extLst>
      <p:ext uri="{BB962C8B-B14F-4D97-AF65-F5344CB8AC3E}">
        <p14:creationId xmlns:p14="http://schemas.microsoft.com/office/powerpoint/2010/main" val="30426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B62-6166-D5DD-0A44-858B06EB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2</a:t>
            </a:r>
            <a:r>
              <a:rPr lang="en-CA" sz="32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.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1</a:t>
            </a:r>
            <a:r>
              <a:rPr lang="en-CA" sz="32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  <a:r>
              <a:rPr lang="en-CA" sz="2400" b="1" u="sng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Demonstration of the process with dummy data set </a:t>
            </a:r>
            <a:endParaRPr lang="en-CA" b="1" u="sng" dirty="0">
              <a:latin typeface="HP Simplified Jpan Light" panose="020B0300000000000000" pitchFamily="34" charset="-128"/>
              <a:ea typeface="HP Simplified Jpan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2CF0-1CA8-3D6D-32EC-3C3D6202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213"/>
            <a:ext cx="8596668" cy="4571150"/>
          </a:xfrm>
        </p:spPr>
        <p:txBody>
          <a:bodyPr/>
          <a:lstStyle/>
          <a:p>
            <a:r>
              <a:rPr lang="en-CA" dirty="0"/>
              <a:t>We have used Kaggle.com to retrieve data set of a retail store which contains fours years sales data.</a:t>
            </a:r>
          </a:p>
          <a:p>
            <a:r>
              <a:rPr lang="en-CA" dirty="0"/>
              <a:t>We saved data in AWS and established connection in </a:t>
            </a:r>
            <a:r>
              <a:rPr lang="en-CA" dirty="0" err="1"/>
              <a:t>jupyter</a:t>
            </a:r>
            <a:r>
              <a:rPr lang="en-CA" dirty="0"/>
              <a:t> notebook to retrieve data from AWS with below simple codes.</a:t>
            </a:r>
          </a:p>
          <a:p>
            <a:r>
              <a:rPr lang="en-CA" dirty="0"/>
              <a:t>After data retrieval, we have performed few data cleaning to make the data ready to be exported to </a:t>
            </a:r>
            <a:r>
              <a:rPr lang="en-CA" dirty="0" err="1"/>
              <a:t>postgres</a:t>
            </a:r>
            <a:r>
              <a:rPr lang="en-CA" dirty="0"/>
              <a:t> </a:t>
            </a:r>
            <a:r>
              <a:rPr lang="en-CA" dirty="0" err="1"/>
              <a:t>sql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0EAE7-D388-371C-BA31-1EEFD0AD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3526119"/>
            <a:ext cx="8957477" cy="33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3656-A183-D69D-BA09-ACB2677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071"/>
          </a:xfrm>
        </p:spPr>
        <p:txBody>
          <a:bodyPr>
            <a:normAutofit fontScale="90000"/>
          </a:bodyPr>
          <a:lstStyle/>
          <a:p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2.2 Created a connection between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Jupyter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notebook and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postgres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sql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 to export cleaned data set from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Jupyter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notebbok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to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postgres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 </a:t>
            </a:r>
            <a:r>
              <a:rPr lang="en-CA" sz="2400" b="1" dirty="0" err="1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sql</a:t>
            </a:r>
            <a:r>
              <a:rPr lang="en-CA" sz="2400" b="1" dirty="0">
                <a:latin typeface="HP Simplified Jpan Light" panose="020B0300000000000000" pitchFamily="34" charset="-128"/>
                <a:ea typeface="HP Simplified Jpan Light" panose="020B0300000000000000" pitchFamily="34" charset="-128"/>
              </a:rPr>
              <a:t>.</a:t>
            </a:r>
            <a:endParaRPr lang="en-CA" sz="2400" b="1" u="sng" dirty="0">
              <a:latin typeface="HP Simplified Jpan Light" panose="020B0300000000000000" pitchFamily="34" charset="-128"/>
              <a:ea typeface="HP Simplified Jpan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97DC-4EE5-B30D-414D-E9EB4491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screen shot of connection from </a:t>
            </a:r>
            <a:r>
              <a:rPr lang="en-CA" dirty="0" err="1"/>
              <a:t>Jupyter</a:t>
            </a:r>
            <a:r>
              <a:rPr lang="en-CA" dirty="0"/>
              <a:t> note book to Pg admin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5165-3F87-2ED8-D1BC-BD37AA7B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2611"/>
            <a:ext cx="7853277" cy="40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97DC-4EE5-B30D-414D-E9EB4491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4095"/>
            <a:ext cx="8596668" cy="5557268"/>
          </a:xfrm>
        </p:spPr>
        <p:txBody>
          <a:bodyPr/>
          <a:lstStyle/>
          <a:p>
            <a:r>
              <a:rPr lang="en-CA" dirty="0"/>
              <a:t>A screen shot of data base created in Pg admin through engine created in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0EDD0-DEE9-C0A2-8BC6-CCEAB810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9" y="1283113"/>
            <a:ext cx="9416925" cy="39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188C-A83F-3BD2-88B0-1E8F25A3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/>
          </a:bodyPr>
          <a:lstStyle/>
          <a:p>
            <a:r>
              <a:rPr lang="en-CA" sz="2400" dirty="0"/>
              <a:t>2.3 Visualize sales in Tableau</a:t>
            </a:r>
            <a:endParaRPr lang="en-CA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3E01-9804-02A3-B594-B90FEBF8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8596668" cy="4678727"/>
          </a:xfrm>
        </p:spPr>
        <p:txBody>
          <a:bodyPr>
            <a:normAutofit/>
          </a:bodyPr>
          <a:lstStyle/>
          <a:p>
            <a:r>
              <a:rPr lang="en-CA" dirty="0"/>
              <a:t>We have created a connection in </a:t>
            </a:r>
            <a:r>
              <a:rPr lang="en-CA" dirty="0" err="1"/>
              <a:t>Tablaue</a:t>
            </a:r>
            <a:r>
              <a:rPr lang="en-CA" dirty="0"/>
              <a:t> to tables in </a:t>
            </a:r>
            <a:r>
              <a:rPr lang="en-CA" dirty="0" err="1"/>
              <a:t>postgres</a:t>
            </a:r>
            <a:r>
              <a:rPr lang="en-CA" dirty="0"/>
              <a:t> </a:t>
            </a:r>
            <a:r>
              <a:rPr lang="en-CA" dirty="0" err="1"/>
              <a:t>sql</a:t>
            </a:r>
            <a:r>
              <a:rPr lang="en-CA" dirty="0"/>
              <a:t> to </a:t>
            </a:r>
            <a:r>
              <a:rPr lang="en-CA" dirty="0" err="1"/>
              <a:t>visulaize</a:t>
            </a:r>
            <a:r>
              <a:rPr lang="en-CA" dirty="0"/>
              <a:t> sales and listen to the stories</a:t>
            </a:r>
          </a:p>
          <a:p>
            <a:r>
              <a:rPr lang="en-CA" b="0" i="0" u="none" strike="noStrike" dirty="0">
                <a:effectLst/>
                <a:latin typeface="-apple-system"/>
                <a:hlinkClick r:id="rId2"/>
              </a:rPr>
              <a:t>https://public.tableau.com/views/superstore_sales_analysis_16681333746150/Superstore_Sales_Profit_Analysis?:language=en-US&amp;publish=yes&amp;:display_count=n&amp;:origin=viz_share_link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1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BC70-345E-936D-AE93-FA066936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4776"/>
          </a:xfrm>
        </p:spPr>
        <p:txBody>
          <a:bodyPr>
            <a:normAutofit/>
          </a:bodyPr>
          <a:lstStyle/>
          <a:p>
            <a:r>
              <a:rPr lang="en-CA" sz="2000" dirty="0"/>
              <a:t>3 </a:t>
            </a:r>
            <a:r>
              <a:rPr lang="en-CA" sz="2000" u="sng" dirty="0"/>
              <a:t>Machine learning model to predict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2A4E-27BF-0367-2049-FB6B0704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129"/>
            <a:ext cx="8596668" cy="5445773"/>
          </a:xfrm>
        </p:spPr>
        <p:txBody>
          <a:bodyPr>
            <a:normAutofit/>
          </a:bodyPr>
          <a:lstStyle/>
          <a:p>
            <a:r>
              <a:rPr lang="en-CA" dirty="0"/>
              <a:t>The clean data set generated in </a:t>
            </a:r>
            <a:r>
              <a:rPr lang="en-CA" dirty="0" err="1"/>
              <a:t>postgres</a:t>
            </a:r>
            <a:r>
              <a:rPr lang="en-CA" dirty="0"/>
              <a:t> </a:t>
            </a:r>
            <a:r>
              <a:rPr lang="en-CA" dirty="0" err="1"/>
              <a:t>sql</a:t>
            </a:r>
            <a:r>
              <a:rPr lang="en-CA" dirty="0"/>
              <a:t> is used to create a machine learning model.</a:t>
            </a:r>
          </a:p>
          <a:p>
            <a:r>
              <a:rPr lang="en-CA" dirty="0"/>
              <a:t>We have used multiple regression model to predict sales – lets check out flask to see how it works;</a:t>
            </a:r>
          </a:p>
        </p:txBody>
      </p:sp>
    </p:spTree>
    <p:extLst>
      <p:ext uri="{BB962C8B-B14F-4D97-AF65-F5344CB8AC3E}">
        <p14:creationId xmlns:p14="http://schemas.microsoft.com/office/powerpoint/2010/main" val="122192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BC70-345E-936D-AE93-FA066936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4776"/>
          </a:xfrm>
        </p:spPr>
        <p:txBody>
          <a:bodyPr>
            <a:normAutofit/>
          </a:bodyPr>
          <a:lstStyle/>
          <a:p>
            <a:r>
              <a:rPr lang="en-CA" sz="2000" dirty="0"/>
              <a:t>4 </a:t>
            </a:r>
            <a:r>
              <a:rPr lang="en-CA" sz="2000" u="sng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2A4E-27BF-0367-2049-FB6B0704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129"/>
            <a:ext cx="8596668" cy="5445773"/>
          </a:xfrm>
        </p:spPr>
        <p:txBody>
          <a:bodyPr>
            <a:normAutofit/>
          </a:bodyPr>
          <a:lstStyle/>
          <a:p>
            <a:r>
              <a:rPr lang="en-CA" dirty="0"/>
              <a:t>We have developed a website which will be used to reach prospective users.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68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424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HP Simplified Jpan Light</vt:lpstr>
      <vt:lpstr>-apple-system</vt:lpstr>
      <vt:lpstr>Arial</vt:lpstr>
      <vt:lpstr>Trebuchet MS</vt:lpstr>
      <vt:lpstr>Wingdings 3</vt:lpstr>
      <vt:lpstr>Facet</vt:lpstr>
      <vt:lpstr>2_Facet</vt:lpstr>
      <vt:lpstr>3_Facet</vt:lpstr>
      <vt:lpstr>4_Facet</vt:lpstr>
      <vt:lpstr>PowerPoint Presentation</vt:lpstr>
      <vt:lpstr>1. Introduction</vt:lpstr>
      <vt:lpstr>Process flow chart</vt:lpstr>
      <vt:lpstr>2.1 Demonstration of the process with dummy data set </vt:lpstr>
      <vt:lpstr>2.2 Created a connection between Jupyter notebook and postgres sql  to export cleaned data set from Jupyter notebbok to postgres sql.</vt:lpstr>
      <vt:lpstr>PowerPoint Presentation</vt:lpstr>
      <vt:lpstr>2.3 Visualize sales in Tableau</vt:lpstr>
      <vt:lpstr>3 Machine learning model to predict sales</vt:lpstr>
      <vt:lpstr>4 Front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</dc:title>
  <dc:creator>Rajesh Bahadur</dc:creator>
  <cp:lastModifiedBy>Rajesh Bahadur</cp:lastModifiedBy>
  <cp:revision>21</cp:revision>
  <dcterms:created xsi:type="dcterms:W3CDTF">2022-11-14T01:37:46Z</dcterms:created>
  <dcterms:modified xsi:type="dcterms:W3CDTF">2022-12-08T03:00:45Z</dcterms:modified>
</cp:coreProperties>
</file>