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 id="2147483862" r:id="rId2"/>
    <p:sldMasterId id="2147483879" r:id="rId3"/>
    <p:sldMasterId id="2147483896" r:id="rId4"/>
    <p:sldMasterId id="2147483913" r:id="rId5"/>
  </p:sldMasterIdLst>
  <p:sldIdLst>
    <p:sldId id="256" r:id="rId6"/>
    <p:sldId id="257" r:id="rId7"/>
    <p:sldId id="259" r:id="rId8"/>
    <p:sldId id="260" r:id="rId9"/>
    <p:sldId id="261" r:id="rId10"/>
    <p:sldId id="266" r:id="rId11"/>
    <p:sldId id="262" r:id="rId12"/>
    <p:sldId id="267" r:id="rId13"/>
    <p:sldId id="276" r:id="rId14"/>
    <p:sldId id="269" r:id="rId15"/>
    <p:sldId id="263" r:id="rId16"/>
    <p:sldId id="268" r:id="rId17"/>
    <p:sldId id="271" r:id="rId18"/>
    <p:sldId id="272" r:id="rId19"/>
    <p:sldId id="273" r:id="rId20"/>
    <p:sldId id="274" r:id="rId21"/>
    <p:sldId id="275" r:id="rId22"/>
    <p:sldId id="264" r:id="rId23"/>
    <p:sldId id="270" r:id="rId24"/>
    <p:sldId id="277"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891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3257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9226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42855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836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51508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933632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358963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37805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5841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0020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0701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186917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14542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84343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74249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37826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699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1087933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31188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958227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570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873233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52739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114351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47878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709749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221135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41532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2529867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93638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039570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9117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184698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35651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5725487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251293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96343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0145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1333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9238605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156232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068192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43716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2992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2237252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58696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769141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685869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650816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491973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9942069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9455063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1199885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585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307508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59585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13266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0587096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746130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68292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154728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396787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798170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969764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35939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82491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2011607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435478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3066959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2070447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32543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45154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347473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634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7511224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15189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433471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308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5959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2022-11-28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4151272537"/>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2022-11-28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3450696886"/>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2022-11-28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247808452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2022-11-28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19873478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2022-11-28</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4073095462"/>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A624DF-AFF0-2EE2-63C4-BA7609264C93}"/>
              </a:ext>
            </a:extLst>
          </p:cNvPr>
          <p:cNvSpPr>
            <a:spLocks noGrp="1"/>
          </p:cNvSpPr>
          <p:nvPr>
            <p:ph type="subTitle" idx="1"/>
          </p:nvPr>
        </p:nvSpPr>
        <p:spPr>
          <a:xfrm>
            <a:off x="2616741" y="677366"/>
            <a:ext cx="5671226" cy="604587"/>
          </a:xfrm>
        </p:spPr>
        <p:txBody>
          <a:bodyPr>
            <a:normAutofit lnSpcReduction="10000"/>
          </a:bodyPr>
          <a:lstStyle/>
          <a:p>
            <a:pPr algn="ctr"/>
            <a:r>
              <a:rPr lang="en-CA" sz="3600" b="1" dirty="0">
                <a:solidFill>
                  <a:schemeClr val="tx1"/>
                </a:solidFill>
                <a:latin typeface="HP Simplified Jpan Light" panose="020B0300000000000000" pitchFamily="34" charset="-128"/>
                <a:ea typeface="HP Simplified Jpan Light" panose="020B0300000000000000" pitchFamily="34" charset="-128"/>
                <a:cs typeface="Cascadia Code ExtraLight" panose="020B0609020000020004" pitchFamily="49" charset="0"/>
              </a:rPr>
              <a:t>A Project on Retail Superstore</a:t>
            </a:r>
          </a:p>
        </p:txBody>
      </p:sp>
      <p:pic>
        <p:nvPicPr>
          <p:cNvPr id="5" name="Picture 4">
            <a:extLst>
              <a:ext uri="{FF2B5EF4-FFF2-40B4-BE49-F238E27FC236}">
                <a16:creationId xmlns:a16="http://schemas.microsoft.com/office/drawing/2014/main" id="{972FE55E-88B7-B856-97B0-4908161283C1}"/>
              </a:ext>
            </a:extLst>
          </p:cNvPr>
          <p:cNvPicPr>
            <a:picLocks noChangeAspect="1"/>
          </p:cNvPicPr>
          <p:nvPr/>
        </p:nvPicPr>
        <p:blipFill>
          <a:blip r:embed="rId2"/>
          <a:stretch>
            <a:fillRect/>
          </a:stretch>
        </p:blipFill>
        <p:spPr>
          <a:xfrm>
            <a:off x="1571317" y="1412313"/>
            <a:ext cx="7624865" cy="4587994"/>
          </a:xfrm>
          <a:prstGeom prst="rect">
            <a:avLst/>
          </a:prstGeom>
        </p:spPr>
      </p:pic>
    </p:spTree>
    <p:extLst>
      <p:ext uri="{BB962C8B-B14F-4D97-AF65-F5344CB8AC3E}">
        <p14:creationId xmlns:p14="http://schemas.microsoft.com/office/powerpoint/2010/main" val="163905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656-A183-D69D-BA09-ACB2677206B3}"/>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4.1 </a:t>
            </a:r>
            <a:r>
              <a:rPr lang="en-CA" b="1" u="sng" dirty="0">
                <a:latin typeface="HP Simplified Jpan Light" panose="020B0300000000000000" pitchFamily="34" charset="-128"/>
                <a:ea typeface="HP Simplified Jpan Light" panose="020B0300000000000000" pitchFamily="34" charset="-128"/>
              </a:rPr>
              <a:t>Creating a Data Base in action</a:t>
            </a:r>
          </a:p>
        </p:txBody>
      </p:sp>
      <p:sp>
        <p:nvSpPr>
          <p:cNvPr id="4" name="Content Placeholder 3">
            <a:extLst>
              <a:ext uri="{FF2B5EF4-FFF2-40B4-BE49-F238E27FC236}">
                <a16:creationId xmlns:a16="http://schemas.microsoft.com/office/drawing/2014/main" id="{7F7BE1CF-B00A-C2A4-B5BD-BCFD4B4A4214}"/>
              </a:ext>
            </a:extLst>
          </p:cNvPr>
          <p:cNvSpPr>
            <a:spLocks noGrp="1"/>
          </p:cNvSpPr>
          <p:nvPr>
            <p:ph idx="1"/>
          </p:nvPr>
        </p:nvSpPr>
        <p:spPr/>
        <p:txBody>
          <a:bodyPr/>
          <a:lstStyle/>
          <a:p>
            <a:r>
              <a:rPr lang="en-CA" dirty="0"/>
              <a:t>Examples of queries ran in Pg admin</a:t>
            </a:r>
          </a:p>
          <a:p>
            <a:endParaRPr lang="en-CA" dirty="0"/>
          </a:p>
        </p:txBody>
      </p:sp>
      <p:pic>
        <p:nvPicPr>
          <p:cNvPr id="7" name="Picture 6">
            <a:extLst>
              <a:ext uri="{FF2B5EF4-FFF2-40B4-BE49-F238E27FC236}">
                <a16:creationId xmlns:a16="http://schemas.microsoft.com/office/drawing/2014/main" id="{C085D351-828A-FB57-8656-AC5834638893}"/>
              </a:ext>
            </a:extLst>
          </p:cNvPr>
          <p:cNvPicPr>
            <a:picLocks noChangeAspect="1"/>
          </p:cNvPicPr>
          <p:nvPr/>
        </p:nvPicPr>
        <p:blipFill>
          <a:blip r:embed="rId2"/>
          <a:stretch>
            <a:fillRect/>
          </a:stretch>
        </p:blipFill>
        <p:spPr>
          <a:xfrm>
            <a:off x="950243" y="2498113"/>
            <a:ext cx="5540220" cy="3880773"/>
          </a:xfrm>
          <a:prstGeom prst="rect">
            <a:avLst/>
          </a:prstGeom>
        </p:spPr>
      </p:pic>
      <p:pic>
        <p:nvPicPr>
          <p:cNvPr id="9" name="Picture 8">
            <a:extLst>
              <a:ext uri="{FF2B5EF4-FFF2-40B4-BE49-F238E27FC236}">
                <a16:creationId xmlns:a16="http://schemas.microsoft.com/office/drawing/2014/main" id="{5CE6BBB2-8629-948A-9EE1-44F5BD91E6F2}"/>
              </a:ext>
            </a:extLst>
          </p:cNvPr>
          <p:cNvPicPr>
            <a:picLocks noChangeAspect="1"/>
          </p:cNvPicPr>
          <p:nvPr/>
        </p:nvPicPr>
        <p:blipFill>
          <a:blip r:embed="rId3"/>
          <a:stretch>
            <a:fillRect/>
          </a:stretch>
        </p:blipFill>
        <p:spPr>
          <a:xfrm>
            <a:off x="6178219" y="1928929"/>
            <a:ext cx="5913632" cy="4319471"/>
          </a:xfrm>
          <a:prstGeom prst="rect">
            <a:avLst/>
          </a:prstGeom>
        </p:spPr>
      </p:pic>
    </p:spTree>
    <p:extLst>
      <p:ext uri="{BB962C8B-B14F-4D97-AF65-F5344CB8AC3E}">
        <p14:creationId xmlns:p14="http://schemas.microsoft.com/office/powerpoint/2010/main" val="141164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p:txBody>
          <a:bodyPr/>
          <a:lstStyle/>
          <a:p>
            <a:r>
              <a:rPr lang="en-CA" dirty="0"/>
              <a:t>5. </a:t>
            </a:r>
            <a:r>
              <a:rPr lang="en-CA" u="sng" dirty="0"/>
              <a:t>Visualizing Reports and Telling Stories Using Tableau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p:txBody>
          <a:bodyPr>
            <a:normAutofit/>
          </a:bodyPr>
          <a:lstStyle/>
          <a:p>
            <a:r>
              <a:rPr lang="en-CA" dirty="0"/>
              <a:t>The database created in SQL (Pg Admin) is used to visualize information in Tableau.</a:t>
            </a:r>
          </a:p>
          <a:p>
            <a:r>
              <a:rPr lang="en-CA" dirty="0"/>
              <a:t>Based on various reports visualized, we will create a story, explaining facts about the  superstore </a:t>
            </a:r>
            <a:r>
              <a:rPr lang="en-CA" dirty="0" err="1"/>
              <a:t>i.e</a:t>
            </a:r>
            <a:r>
              <a:rPr lang="en-CA" dirty="0"/>
              <a:t> displaying  revenue growth over time, customer profit analysis, distribution of revenue over various geographical locations etc.</a:t>
            </a:r>
          </a:p>
          <a:p>
            <a:r>
              <a:rPr lang="en-CA" dirty="0"/>
              <a:t>Visualize sales over time to display trend to understand which months of the year we have higher sales and which months are characterized as  slow sales. This will help to plan stocking of  inventories to ensure we are not overstocking inventories when sales are slow and not understocking when sales are more during specific month of the year.</a:t>
            </a:r>
          </a:p>
        </p:txBody>
      </p:sp>
    </p:spTree>
    <p:extLst>
      <p:ext uri="{BB962C8B-B14F-4D97-AF65-F5344CB8AC3E}">
        <p14:creationId xmlns:p14="http://schemas.microsoft.com/office/powerpoint/2010/main" val="366811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p:txBody>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p:txBody>
          <a:bodyPr/>
          <a:lstStyle/>
          <a:p>
            <a:r>
              <a:rPr lang="en-CA" dirty="0"/>
              <a:t>We have created following dashboard to visualize performance of the store</a:t>
            </a:r>
          </a:p>
          <a:p>
            <a:pPr lvl="1"/>
            <a:r>
              <a:rPr lang="en-CA" dirty="0"/>
              <a:t>Distribution of sales over various geographical area displaying in a world map</a:t>
            </a:r>
          </a:p>
          <a:p>
            <a:pPr lvl="1"/>
            <a:r>
              <a:rPr lang="en-CA" dirty="0"/>
              <a:t>Profit by country</a:t>
            </a:r>
          </a:p>
          <a:p>
            <a:pPr lvl="1"/>
            <a:r>
              <a:rPr lang="en-CA" dirty="0"/>
              <a:t>Sales by customer segment</a:t>
            </a:r>
          </a:p>
          <a:p>
            <a:pPr lvl="1"/>
            <a:r>
              <a:rPr lang="en-CA" dirty="0"/>
              <a:t>Sale growth by year and month</a:t>
            </a:r>
          </a:p>
          <a:p>
            <a:pPr lvl="1"/>
            <a:r>
              <a:rPr lang="en-CA" dirty="0"/>
              <a:t>Sales and profit by product</a:t>
            </a:r>
          </a:p>
          <a:p>
            <a:pPr lvl="1"/>
            <a:r>
              <a:rPr lang="en-CA" dirty="0"/>
              <a:t>Profitability of the product</a:t>
            </a:r>
          </a:p>
          <a:p>
            <a:pPr lvl="1"/>
            <a:r>
              <a:rPr lang="en-CA" dirty="0"/>
              <a:t>Profit by shipping method</a:t>
            </a:r>
          </a:p>
          <a:p>
            <a:pPr lvl="1"/>
            <a:endParaRPr lang="en-CA" dirty="0"/>
          </a:p>
          <a:p>
            <a:pPr lvl="1"/>
            <a:endParaRPr lang="en-CA" dirty="0"/>
          </a:p>
        </p:txBody>
      </p:sp>
    </p:spTree>
    <p:extLst>
      <p:ext uri="{BB962C8B-B14F-4D97-AF65-F5344CB8AC3E}">
        <p14:creationId xmlns:p14="http://schemas.microsoft.com/office/powerpoint/2010/main" val="273652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a:xfrm>
            <a:off x="677334" y="403412"/>
            <a:ext cx="8596668" cy="1299882"/>
          </a:xfrm>
        </p:spPr>
        <p:txBody>
          <a:bodyPr>
            <a:normAutofit/>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a:xfrm>
            <a:off x="677334" y="1703295"/>
            <a:ext cx="8596668" cy="4338068"/>
          </a:xfrm>
        </p:spPr>
        <p:txBody>
          <a:bodyPr/>
          <a:lstStyle/>
          <a:p>
            <a:pPr lvl="1"/>
            <a:r>
              <a:rPr lang="en-CA" dirty="0"/>
              <a:t>Sales distribution over various geographical area</a:t>
            </a:r>
          </a:p>
          <a:p>
            <a:pPr lvl="1"/>
            <a:endParaRPr lang="en-CA" dirty="0"/>
          </a:p>
        </p:txBody>
      </p:sp>
      <p:pic>
        <p:nvPicPr>
          <p:cNvPr id="8" name="Picture 7">
            <a:extLst>
              <a:ext uri="{FF2B5EF4-FFF2-40B4-BE49-F238E27FC236}">
                <a16:creationId xmlns:a16="http://schemas.microsoft.com/office/drawing/2014/main" id="{2F9FE467-26BF-6464-4CCD-C10FABDB2F6B}"/>
              </a:ext>
            </a:extLst>
          </p:cNvPr>
          <p:cNvPicPr>
            <a:picLocks noChangeAspect="1"/>
          </p:cNvPicPr>
          <p:nvPr/>
        </p:nvPicPr>
        <p:blipFill>
          <a:blip r:embed="rId2"/>
          <a:stretch>
            <a:fillRect/>
          </a:stretch>
        </p:blipFill>
        <p:spPr>
          <a:xfrm>
            <a:off x="597106" y="1703294"/>
            <a:ext cx="9007621" cy="5738357"/>
          </a:xfrm>
          <a:prstGeom prst="rect">
            <a:avLst/>
          </a:prstGeom>
        </p:spPr>
      </p:pic>
    </p:spTree>
    <p:extLst>
      <p:ext uri="{BB962C8B-B14F-4D97-AF65-F5344CB8AC3E}">
        <p14:creationId xmlns:p14="http://schemas.microsoft.com/office/powerpoint/2010/main" val="192517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a:xfrm>
            <a:off x="677334" y="403412"/>
            <a:ext cx="8596668" cy="1299882"/>
          </a:xfrm>
        </p:spPr>
        <p:txBody>
          <a:bodyPr>
            <a:normAutofit/>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a:xfrm>
            <a:off x="677334" y="1703295"/>
            <a:ext cx="8596668" cy="4338068"/>
          </a:xfrm>
        </p:spPr>
        <p:txBody>
          <a:bodyPr/>
          <a:lstStyle/>
          <a:p>
            <a:pPr lvl="1"/>
            <a:r>
              <a:rPr lang="en-CA" dirty="0"/>
              <a:t>Profit by countries</a:t>
            </a:r>
          </a:p>
          <a:p>
            <a:pPr lvl="1"/>
            <a:endParaRPr lang="en-CA" dirty="0"/>
          </a:p>
        </p:txBody>
      </p:sp>
      <p:pic>
        <p:nvPicPr>
          <p:cNvPr id="5" name="Picture 4">
            <a:extLst>
              <a:ext uri="{FF2B5EF4-FFF2-40B4-BE49-F238E27FC236}">
                <a16:creationId xmlns:a16="http://schemas.microsoft.com/office/drawing/2014/main" id="{752A2F06-0325-97A2-D479-C75BF3E49C71}"/>
              </a:ext>
            </a:extLst>
          </p:cNvPr>
          <p:cNvPicPr>
            <a:picLocks noChangeAspect="1"/>
          </p:cNvPicPr>
          <p:nvPr/>
        </p:nvPicPr>
        <p:blipFill>
          <a:blip r:embed="rId2"/>
          <a:stretch>
            <a:fillRect/>
          </a:stretch>
        </p:blipFill>
        <p:spPr>
          <a:xfrm>
            <a:off x="677334" y="2120802"/>
            <a:ext cx="8138865" cy="5700254"/>
          </a:xfrm>
          <a:prstGeom prst="rect">
            <a:avLst/>
          </a:prstGeom>
        </p:spPr>
      </p:pic>
    </p:spTree>
    <p:extLst>
      <p:ext uri="{BB962C8B-B14F-4D97-AF65-F5344CB8AC3E}">
        <p14:creationId xmlns:p14="http://schemas.microsoft.com/office/powerpoint/2010/main" val="376631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a:xfrm>
            <a:off x="677334" y="268942"/>
            <a:ext cx="8596668" cy="887506"/>
          </a:xfrm>
        </p:spPr>
        <p:txBody>
          <a:bodyPr>
            <a:normAutofit fontScale="90000"/>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a:xfrm>
            <a:off x="677334" y="1380564"/>
            <a:ext cx="8596668" cy="4894729"/>
          </a:xfrm>
        </p:spPr>
        <p:txBody>
          <a:bodyPr/>
          <a:lstStyle/>
          <a:p>
            <a:pPr lvl="1"/>
            <a:r>
              <a:rPr lang="en-CA" dirty="0"/>
              <a:t>Sales by customer segment</a:t>
            </a:r>
          </a:p>
          <a:p>
            <a:pPr lvl="1"/>
            <a:endParaRPr lang="en-CA" dirty="0"/>
          </a:p>
        </p:txBody>
      </p:sp>
      <p:pic>
        <p:nvPicPr>
          <p:cNvPr id="6" name="Picture 5">
            <a:extLst>
              <a:ext uri="{FF2B5EF4-FFF2-40B4-BE49-F238E27FC236}">
                <a16:creationId xmlns:a16="http://schemas.microsoft.com/office/drawing/2014/main" id="{8F44A2F3-922E-CDEE-897B-183FB30A8F9A}"/>
              </a:ext>
            </a:extLst>
          </p:cNvPr>
          <p:cNvPicPr>
            <a:picLocks noChangeAspect="1"/>
          </p:cNvPicPr>
          <p:nvPr/>
        </p:nvPicPr>
        <p:blipFill>
          <a:blip r:embed="rId2"/>
          <a:stretch>
            <a:fillRect/>
          </a:stretch>
        </p:blipFill>
        <p:spPr>
          <a:xfrm>
            <a:off x="677897" y="1582893"/>
            <a:ext cx="9138456" cy="6309907"/>
          </a:xfrm>
          <a:prstGeom prst="rect">
            <a:avLst/>
          </a:prstGeom>
        </p:spPr>
      </p:pic>
    </p:spTree>
    <p:extLst>
      <p:ext uri="{BB962C8B-B14F-4D97-AF65-F5344CB8AC3E}">
        <p14:creationId xmlns:p14="http://schemas.microsoft.com/office/powerpoint/2010/main" val="2636446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a:xfrm>
            <a:off x="677334" y="268942"/>
            <a:ext cx="8596668" cy="887506"/>
          </a:xfrm>
        </p:spPr>
        <p:txBody>
          <a:bodyPr>
            <a:normAutofit fontScale="90000"/>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a:xfrm>
            <a:off x="677334" y="1380564"/>
            <a:ext cx="8596668" cy="4894729"/>
          </a:xfrm>
        </p:spPr>
        <p:txBody>
          <a:bodyPr/>
          <a:lstStyle/>
          <a:p>
            <a:pPr lvl="1"/>
            <a:r>
              <a:rPr lang="en-CA" dirty="0"/>
              <a:t>Sales by product</a:t>
            </a:r>
          </a:p>
          <a:p>
            <a:pPr lvl="1"/>
            <a:endParaRPr lang="en-CA" dirty="0"/>
          </a:p>
        </p:txBody>
      </p:sp>
      <p:pic>
        <p:nvPicPr>
          <p:cNvPr id="5" name="Picture 4">
            <a:extLst>
              <a:ext uri="{FF2B5EF4-FFF2-40B4-BE49-F238E27FC236}">
                <a16:creationId xmlns:a16="http://schemas.microsoft.com/office/drawing/2014/main" id="{A667F4B0-ED02-1784-E3D5-DDF52581553B}"/>
              </a:ext>
            </a:extLst>
          </p:cNvPr>
          <p:cNvPicPr>
            <a:picLocks noChangeAspect="1"/>
          </p:cNvPicPr>
          <p:nvPr/>
        </p:nvPicPr>
        <p:blipFill>
          <a:blip r:embed="rId2"/>
          <a:stretch>
            <a:fillRect/>
          </a:stretch>
        </p:blipFill>
        <p:spPr>
          <a:xfrm>
            <a:off x="506246" y="1690772"/>
            <a:ext cx="10197614" cy="4808637"/>
          </a:xfrm>
          <a:prstGeom prst="rect">
            <a:avLst/>
          </a:prstGeom>
        </p:spPr>
      </p:pic>
    </p:spTree>
    <p:extLst>
      <p:ext uri="{BB962C8B-B14F-4D97-AF65-F5344CB8AC3E}">
        <p14:creationId xmlns:p14="http://schemas.microsoft.com/office/powerpoint/2010/main" val="3579558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a:xfrm>
            <a:off x="677334" y="268942"/>
            <a:ext cx="8596668" cy="887506"/>
          </a:xfrm>
        </p:spPr>
        <p:txBody>
          <a:bodyPr>
            <a:normAutofit fontScale="90000"/>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a:xfrm>
            <a:off x="677334" y="1380564"/>
            <a:ext cx="8596668" cy="4894729"/>
          </a:xfrm>
        </p:spPr>
        <p:txBody>
          <a:bodyPr/>
          <a:lstStyle/>
          <a:p>
            <a:pPr lvl="1"/>
            <a:r>
              <a:rPr lang="en-CA" dirty="0"/>
              <a:t>Average profit % per product</a:t>
            </a:r>
          </a:p>
          <a:p>
            <a:pPr lvl="1"/>
            <a:endParaRPr lang="en-CA" dirty="0"/>
          </a:p>
        </p:txBody>
      </p:sp>
      <p:pic>
        <p:nvPicPr>
          <p:cNvPr id="6" name="Picture 5">
            <a:extLst>
              <a:ext uri="{FF2B5EF4-FFF2-40B4-BE49-F238E27FC236}">
                <a16:creationId xmlns:a16="http://schemas.microsoft.com/office/drawing/2014/main" id="{525200FE-D1B2-7285-4CB0-8245D2F533CF}"/>
              </a:ext>
            </a:extLst>
          </p:cNvPr>
          <p:cNvPicPr>
            <a:picLocks noChangeAspect="1"/>
          </p:cNvPicPr>
          <p:nvPr/>
        </p:nvPicPr>
        <p:blipFill>
          <a:blip r:embed="rId2"/>
          <a:stretch>
            <a:fillRect/>
          </a:stretch>
        </p:blipFill>
        <p:spPr>
          <a:xfrm>
            <a:off x="337744" y="1515497"/>
            <a:ext cx="10386960" cy="4983912"/>
          </a:xfrm>
          <a:prstGeom prst="rect">
            <a:avLst/>
          </a:prstGeom>
        </p:spPr>
      </p:pic>
    </p:spTree>
    <p:extLst>
      <p:ext uri="{BB962C8B-B14F-4D97-AF65-F5344CB8AC3E}">
        <p14:creationId xmlns:p14="http://schemas.microsoft.com/office/powerpoint/2010/main" val="1989127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6. Using machine learning Model to Estimate Sales for the Future</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2160589"/>
            <a:ext cx="8596668" cy="4522313"/>
          </a:xfrm>
        </p:spPr>
        <p:txBody>
          <a:bodyPr>
            <a:normAutofit/>
          </a:bodyPr>
          <a:lstStyle/>
          <a:p>
            <a:r>
              <a:rPr lang="en-CA" dirty="0"/>
              <a:t>After we get a clean data set and understanding in depth the business trend, we will move on to predict sales forecast for the future.</a:t>
            </a:r>
          </a:p>
          <a:p>
            <a:r>
              <a:rPr lang="en-CA" dirty="0"/>
              <a:t> Since data’s available for this project are discrete  and have labels, we will use supervised learning model to predict sales for the future.</a:t>
            </a:r>
          </a:p>
          <a:p>
            <a:r>
              <a:rPr lang="en-CA" dirty="0"/>
              <a:t>The most suitable model for this type of data set will be multiple liner regression model. We will initiate a liner regression model to plot sales(y axis) over time(X axis) and get a line of best fit </a:t>
            </a:r>
          </a:p>
          <a:p>
            <a:r>
              <a:rPr lang="en-CA" dirty="0"/>
              <a:t>After we create a multiple liner regression model, we will use scikit-learn tool to train and test the model and get the accuracy of the mode.</a:t>
            </a:r>
          </a:p>
          <a:p>
            <a:r>
              <a:rPr lang="en-CA" dirty="0"/>
              <a:t>After we satisfy with the machine learning model, we will link the model via flask and create a front end view using java script to enable user to input values to get the prediction of sales.</a:t>
            </a:r>
          </a:p>
          <a:p>
            <a:endParaRPr lang="en-CA" dirty="0"/>
          </a:p>
        </p:txBody>
      </p:sp>
    </p:spTree>
    <p:extLst>
      <p:ext uri="{BB962C8B-B14F-4D97-AF65-F5344CB8AC3E}">
        <p14:creationId xmlns:p14="http://schemas.microsoft.com/office/powerpoint/2010/main" val="115636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6.1 Using machine learning Model to Estimate Sales for the Future- In action</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2160589"/>
            <a:ext cx="8596668" cy="4522313"/>
          </a:xfrm>
        </p:spPr>
        <p:txBody>
          <a:bodyPr>
            <a:normAutofit/>
          </a:bodyPr>
          <a:lstStyle/>
          <a:p>
            <a:r>
              <a:rPr lang="en-CA" dirty="0"/>
              <a:t>The clean data set generated in Pg admin is used to crate a machine learning model.</a:t>
            </a:r>
          </a:p>
          <a:p>
            <a:r>
              <a:rPr lang="en-CA" dirty="0"/>
              <a:t>We have tried following machine learning models to select model which provide maximum accuracy.</a:t>
            </a:r>
          </a:p>
          <a:p>
            <a:pPr lvl="1"/>
            <a:r>
              <a:rPr lang="en-CA" dirty="0"/>
              <a:t>Multiclass classification model</a:t>
            </a:r>
          </a:p>
          <a:p>
            <a:pPr lvl="1"/>
            <a:r>
              <a:rPr lang="en-CA" dirty="0"/>
              <a:t>Multiple regression model and</a:t>
            </a:r>
          </a:p>
          <a:p>
            <a:pPr lvl="1"/>
            <a:r>
              <a:rPr lang="en-CA" dirty="0"/>
              <a:t>Random forest model</a:t>
            </a:r>
          </a:p>
          <a:p>
            <a:pPr marL="457200" lvl="1" indent="0">
              <a:buNone/>
            </a:pPr>
            <a:endParaRPr lang="en-CA" dirty="0"/>
          </a:p>
          <a:p>
            <a:pPr marL="457200" lvl="1" indent="0">
              <a:buNone/>
            </a:pPr>
            <a:r>
              <a:rPr lang="en-CA" dirty="0"/>
              <a:t>After trying all the models mentioned above, we have found multiple regression model as the best model to predict sales as it give accuracy of 78%.</a:t>
            </a:r>
          </a:p>
        </p:txBody>
      </p:sp>
    </p:spTree>
    <p:extLst>
      <p:ext uri="{BB962C8B-B14F-4D97-AF65-F5344CB8AC3E}">
        <p14:creationId xmlns:p14="http://schemas.microsoft.com/office/powerpoint/2010/main" val="1221926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A5F9-B739-C8E2-BC72-8614101F05D9}"/>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cs typeface="Cascadia Code ExtraLight" panose="020B0609020000020004" pitchFamily="49" charset="0"/>
              </a:rPr>
              <a:t>Contents</a:t>
            </a:r>
          </a:p>
        </p:txBody>
      </p:sp>
      <p:sp>
        <p:nvSpPr>
          <p:cNvPr id="3" name="Content Placeholder 2">
            <a:extLst>
              <a:ext uri="{FF2B5EF4-FFF2-40B4-BE49-F238E27FC236}">
                <a16:creationId xmlns:a16="http://schemas.microsoft.com/office/drawing/2014/main" id="{5A14B31D-B84A-463A-872E-D117E077BED7}"/>
              </a:ext>
            </a:extLst>
          </p:cNvPr>
          <p:cNvSpPr>
            <a:spLocks noGrp="1"/>
          </p:cNvSpPr>
          <p:nvPr>
            <p:ph idx="1"/>
          </p:nvPr>
        </p:nvSpPr>
        <p:spPr>
          <a:xfrm>
            <a:off x="838200" y="1459865"/>
            <a:ext cx="10515600" cy="4351338"/>
          </a:xfrm>
        </p:spPr>
        <p:txBody>
          <a:bodyPr/>
          <a:lstStyle/>
          <a:p>
            <a:pPr marL="457200" indent="-457200" algn="l">
              <a:buAutoNum type="arabicPeriod"/>
            </a:pPr>
            <a:r>
              <a:rPr lang="en-CA" dirty="0">
                <a:latin typeface="Times New Roman" panose="02020603050405020304" pitchFamily="18" charset="0"/>
                <a:cs typeface="Times New Roman" panose="02020603050405020304" pitchFamily="18" charset="0"/>
              </a:rPr>
              <a:t>Introduction</a:t>
            </a:r>
          </a:p>
          <a:p>
            <a:pPr marL="457200" indent="-457200" algn="l">
              <a:buAutoNum type="arabicPeriod"/>
            </a:pPr>
            <a:r>
              <a:rPr lang="en-CA" dirty="0">
                <a:latin typeface="Times New Roman" panose="02020603050405020304" pitchFamily="18" charset="0"/>
                <a:cs typeface="Times New Roman" panose="02020603050405020304" pitchFamily="18" charset="0"/>
              </a:rPr>
              <a:t>Data Source</a:t>
            </a:r>
          </a:p>
          <a:p>
            <a:pPr marL="457200" indent="-457200" algn="l">
              <a:buAutoNum type="arabicPeriod"/>
            </a:pPr>
            <a:r>
              <a:rPr lang="en-CA" dirty="0">
                <a:latin typeface="Times New Roman" panose="02020603050405020304" pitchFamily="18" charset="0"/>
                <a:cs typeface="Times New Roman" panose="02020603050405020304" pitchFamily="18" charset="0"/>
              </a:rPr>
              <a:t>Data Cleaning</a:t>
            </a:r>
          </a:p>
          <a:p>
            <a:pPr marL="457200" indent="-457200" algn="l">
              <a:buAutoNum type="arabicPeriod"/>
            </a:pPr>
            <a:r>
              <a:rPr lang="en-CA" dirty="0">
                <a:latin typeface="Times New Roman" panose="02020603050405020304" pitchFamily="18" charset="0"/>
                <a:cs typeface="Times New Roman" panose="02020603050405020304" pitchFamily="18" charset="0"/>
              </a:rPr>
              <a:t>Creating a Data Base</a:t>
            </a:r>
          </a:p>
          <a:p>
            <a:pPr marL="457200" indent="-457200" algn="l">
              <a:buAutoNum type="arabicPeriod"/>
            </a:pPr>
            <a:r>
              <a:rPr lang="en-CA" dirty="0">
                <a:latin typeface="Times New Roman" panose="02020603050405020304" pitchFamily="18" charset="0"/>
                <a:cs typeface="Times New Roman" panose="02020603050405020304" pitchFamily="18" charset="0"/>
              </a:rPr>
              <a:t>Visualizing Reports and telling Stories using tableau</a:t>
            </a:r>
          </a:p>
          <a:p>
            <a:pPr marL="457200" indent="-457200" algn="l">
              <a:buAutoNum type="arabicPeriod"/>
            </a:pPr>
            <a:r>
              <a:rPr lang="en-CA" dirty="0">
                <a:latin typeface="Times New Roman" panose="02020603050405020304" pitchFamily="18" charset="0"/>
                <a:cs typeface="Times New Roman" panose="02020603050405020304" pitchFamily="18" charset="0"/>
              </a:rPr>
              <a:t>Using Multiple Linear Regression Model to estimate sales for the future</a:t>
            </a:r>
          </a:p>
        </p:txBody>
      </p:sp>
    </p:spTree>
    <p:extLst>
      <p:ext uri="{BB962C8B-B14F-4D97-AF65-F5344CB8AC3E}">
        <p14:creationId xmlns:p14="http://schemas.microsoft.com/office/powerpoint/2010/main" val="3042656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6.1 Using machine learning Model to Estimate Sales for the Future- In action</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1930401"/>
            <a:ext cx="8596668" cy="4752502"/>
          </a:xfrm>
        </p:spPr>
        <p:txBody>
          <a:bodyPr>
            <a:normAutofit/>
          </a:bodyPr>
          <a:lstStyle/>
          <a:p>
            <a:r>
              <a:rPr lang="en-CA" dirty="0"/>
              <a:t>The screen shot of the model with 79% accuracy</a:t>
            </a:r>
          </a:p>
          <a:p>
            <a:endParaRPr lang="en-CA" dirty="0"/>
          </a:p>
          <a:p>
            <a:endParaRPr lang="en-CA" dirty="0"/>
          </a:p>
        </p:txBody>
      </p:sp>
      <p:pic>
        <p:nvPicPr>
          <p:cNvPr id="5" name="Picture 4">
            <a:extLst>
              <a:ext uri="{FF2B5EF4-FFF2-40B4-BE49-F238E27FC236}">
                <a16:creationId xmlns:a16="http://schemas.microsoft.com/office/drawing/2014/main" id="{3C6B9909-08A4-BEC0-340E-9F06B3D45261}"/>
              </a:ext>
            </a:extLst>
          </p:cNvPr>
          <p:cNvPicPr>
            <a:picLocks noChangeAspect="1"/>
          </p:cNvPicPr>
          <p:nvPr/>
        </p:nvPicPr>
        <p:blipFill>
          <a:blip r:embed="rId2"/>
          <a:stretch>
            <a:fillRect/>
          </a:stretch>
        </p:blipFill>
        <p:spPr>
          <a:xfrm>
            <a:off x="892592" y="2214283"/>
            <a:ext cx="7749384" cy="4285130"/>
          </a:xfrm>
          <a:prstGeom prst="rect">
            <a:avLst/>
          </a:prstGeom>
        </p:spPr>
      </p:pic>
    </p:spTree>
    <p:extLst>
      <p:ext uri="{BB962C8B-B14F-4D97-AF65-F5344CB8AC3E}">
        <p14:creationId xmlns:p14="http://schemas.microsoft.com/office/powerpoint/2010/main" val="2424576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Conclusion</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2160589"/>
            <a:ext cx="8596668" cy="4522313"/>
          </a:xfrm>
        </p:spPr>
        <p:txBody>
          <a:bodyPr>
            <a:normAutofit/>
          </a:bodyPr>
          <a:lstStyle/>
          <a:p>
            <a:r>
              <a:rPr lang="en-CA" dirty="0"/>
              <a:t>This presentation serve a frame work for the project and guide team members to follow steps in order to achieve the milestones.</a:t>
            </a:r>
          </a:p>
          <a:p>
            <a:r>
              <a:rPr lang="en-CA" dirty="0"/>
              <a:t>We will insert slides after we achieve each milestone to display outcome of the exercise.</a:t>
            </a:r>
          </a:p>
          <a:p>
            <a:r>
              <a:rPr lang="en-CA" dirty="0"/>
              <a:t>………………………………….nothing follows------------------------------------------</a:t>
            </a:r>
          </a:p>
        </p:txBody>
      </p:sp>
    </p:spTree>
    <p:extLst>
      <p:ext uri="{BB962C8B-B14F-4D97-AF65-F5344CB8AC3E}">
        <p14:creationId xmlns:p14="http://schemas.microsoft.com/office/powerpoint/2010/main" val="342913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EC2A-61AF-0DD0-882F-68E71186D4AA}"/>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1. </a:t>
            </a:r>
            <a:r>
              <a:rPr lang="en-CA" b="1" u="sng" dirty="0">
                <a:latin typeface="HP Simplified Jpan Light" panose="020B0300000000000000" pitchFamily="34" charset="-128"/>
                <a:ea typeface="HP Simplified Jpan Light" panose="020B0300000000000000" pitchFamily="34" charset="-128"/>
              </a:rPr>
              <a:t>Introduction</a:t>
            </a:r>
          </a:p>
        </p:txBody>
      </p:sp>
      <p:sp>
        <p:nvSpPr>
          <p:cNvPr id="3" name="Content Placeholder 2">
            <a:extLst>
              <a:ext uri="{FF2B5EF4-FFF2-40B4-BE49-F238E27FC236}">
                <a16:creationId xmlns:a16="http://schemas.microsoft.com/office/drawing/2014/main" id="{8A84EE7C-F265-527D-3FCA-58385490F482}"/>
              </a:ext>
            </a:extLst>
          </p:cNvPr>
          <p:cNvSpPr>
            <a:spLocks noGrp="1"/>
          </p:cNvSpPr>
          <p:nvPr>
            <p:ph idx="1"/>
          </p:nvPr>
        </p:nvSpPr>
        <p:spPr/>
        <p:txBody>
          <a:bodyPr/>
          <a:lstStyle/>
          <a:p>
            <a:pPr marL="0" indent="0">
              <a:buNone/>
            </a:pPr>
            <a:r>
              <a:rPr lang="en-CA" dirty="0"/>
              <a:t>This project is about a retail store which sales products all over the world. The products are primarily furniture's, office supplies and appliances. The customers are broadly classified into three main categories </a:t>
            </a:r>
            <a:r>
              <a:rPr lang="en-CA" dirty="0" err="1"/>
              <a:t>i.e</a:t>
            </a:r>
            <a:r>
              <a:rPr lang="en-CA" dirty="0"/>
              <a:t> individuals, home office and corporate.</a:t>
            </a:r>
          </a:p>
          <a:p>
            <a:pPr marL="0" indent="0">
              <a:buNone/>
            </a:pPr>
            <a:r>
              <a:rPr lang="en-CA" dirty="0"/>
              <a:t>The data set available contains four years sales, quantities, shipping cost and profit. </a:t>
            </a:r>
          </a:p>
          <a:p>
            <a:pPr marL="0" indent="0">
              <a:buNone/>
            </a:pPr>
            <a:r>
              <a:rPr lang="en-CA" dirty="0"/>
              <a:t>The main objective of the project is to forecast sales and profit for the future based on last four years data using supervised machine learning, multiple linear regression model to be more specific.</a:t>
            </a:r>
          </a:p>
        </p:txBody>
      </p:sp>
    </p:spTree>
    <p:extLst>
      <p:ext uri="{BB962C8B-B14F-4D97-AF65-F5344CB8AC3E}">
        <p14:creationId xmlns:p14="http://schemas.microsoft.com/office/powerpoint/2010/main" val="259708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2B62-6166-D5DD-0A44-858B06EBC507}"/>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2. </a:t>
            </a:r>
            <a:r>
              <a:rPr lang="en-CA" b="1" u="sng" dirty="0">
                <a:latin typeface="HP Simplified Jpan Light" panose="020B0300000000000000" pitchFamily="34" charset="-128"/>
                <a:ea typeface="HP Simplified Jpan Light" panose="020B0300000000000000" pitchFamily="34" charset="-128"/>
              </a:rPr>
              <a:t>Data Source</a:t>
            </a:r>
          </a:p>
        </p:txBody>
      </p:sp>
      <p:sp>
        <p:nvSpPr>
          <p:cNvPr id="3" name="Content Placeholder 2">
            <a:extLst>
              <a:ext uri="{FF2B5EF4-FFF2-40B4-BE49-F238E27FC236}">
                <a16:creationId xmlns:a16="http://schemas.microsoft.com/office/drawing/2014/main" id="{7A972CF0-1CA8-3D6D-32EC-3C3D6202017D}"/>
              </a:ext>
            </a:extLst>
          </p:cNvPr>
          <p:cNvSpPr>
            <a:spLocks noGrp="1"/>
          </p:cNvSpPr>
          <p:nvPr>
            <p:ph idx="1"/>
          </p:nvPr>
        </p:nvSpPr>
        <p:spPr>
          <a:xfrm>
            <a:off x="677334" y="1470213"/>
            <a:ext cx="8596668" cy="4571150"/>
          </a:xfrm>
        </p:spPr>
        <p:txBody>
          <a:bodyPr/>
          <a:lstStyle/>
          <a:p>
            <a:r>
              <a:rPr lang="en-CA" dirty="0"/>
              <a:t>We have used Kaggle.com to retrieve data set for the project.</a:t>
            </a:r>
          </a:p>
          <a:p>
            <a:r>
              <a:rPr lang="en-CA" dirty="0"/>
              <a:t>The link to the data sources : https://www.kaggle.com/datasets/jr2ngb/superstore-data/code</a:t>
            </a:r>
          </a:p>
          <a:p>
            <a:r>
              <a:rPr lang="en-CA" dirty="0"/>
              <a:t>Data set contains 24 columns and around 52K rows in flat file(csv).</a:t>
            </a:r>
          </a:p>
          <a:p>
            <a:r>
              <a:rPr lang="en-CA" dirty="0"/>
              <a:t>The data downloaded from Kaggle is stored in AWS cloud in order to facilitate retrieval of data by all team members. Screen shot of connection to AWS.</a:t>
            </a:r>
          </a:p>
          <a:p>
            <a:pPr marL="0" indent="0">
              <a:buNone/>
            </a:pPr>
            <a:endParaRPr lang="en-CA" dirty="0"/>
          </a:p>
          <a:p>
            <a:endParaRPr lang="en-CA" dirty="0"/>
          </a:p>
        </p:txBody>
      </p:sp>
      <p:pic>
        <p:nvPicPr>
          <p:cNvPr id="5" name="Picture 4">
            <a:extLst>
              <a:ext uri="{FF2B5EF4-FFF2-40B4-BE49-F238E27FC236}">
                <a16:creationId xmlns:a16="http://schemas.microsoft.com/office/drawing/2014/main" id="{D7B0EAE7-D388-371C-BA31-1EEFD0AD4DB1}"/>
              </a:ext>
            </a:extLst>
          </p:cNvPr>
          <p:cNvPicPr>
            <a:picLocks noChangeAspect="1"/>
          </p:cNvPicPr>
          <p:nvPr/>
        </p:nvPicPr>
        <p:blipFill>
          <a:blip r:embed="rId2"/>
          <a:stretch>
            <a:fillRect/>
          </a:stretch>
        </p:blipFill>
        <p:spPr>
          <a:xfrm>
            <a:off x="769229" y="3551461"/>
            <a:ext cx="8596668" cy="3109315"/>
          </a:xfrm>
          <a:prstGeom prst="rect">
            <a:avLst/>
          </a:prstGeom>
        </p:spPr>
      </p:pic>
    </p:spTree>
    <p:extLst>
      <p:ext uri="{BB962C8B-B14F-4D97-AF65-F5344CB8AC3E}">
        <p14:creationId xmlns:p14="http://schemas.microsoft.com/office/powerpoint/2010/main" val="279952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20A5-AB97-2041-B8BD-EE1A258D042F}"/>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3. </a:t>
            </a:r>
            <a:r>
              <a:rPr lang="en-CA" b="1" u="sng" dirty="0">
                <a:latin typeface="HP Simplified Jpan Light" panose="020B0300000000000000" pitchFamily="34" charset="-128"/>
                <a:ea typeface="HP Simplified Jpan Light" panose="020B0300000000000000" pitchFamily="34" charset="-128"/>
              </a:rPr>
              <a:t>Data Cleaning</a:t>
            </a:r>
          </a:p>
        </p:txBody>
      </p:sp>
      <p:sp>
        <p:nvSpPr>
          <p:cNvPr id="3" name="Content Placeholder 2">
            <a:extLst>
              <a:ext uri="{FF2B5EF4-FFF2-40B4-BE49-F238E27FC236}">
                <a16:creationId xmlns:a16="http://schemas.microsoft.com/office/drawing/2014/main" id="{5BA8DFFC-1049-62D8-2AC0-39944700297F}"/>
              </a:ext>
            </a:extLst>
          </p:cNvPr>
          <p:cNvSpPr>
            <a:spLocks noGrp="1"/>
          </p:cNvSpPr>
          <p:nvPr>
            <p:ph idx="1"/>
          </p:nvPr>
        </p:nvSpPr>
        <p:spPr>
          <a:xfrm>
            <a:off x="677334" y="2160589"/>
            <a:ext cx="8596668" cy="4087811"/>
          </a:xfrm>
        </p:spPr>
        <p:txBody>
          <a:bodyPr/>
          <a:lstStyle/>
          <a:p>
            <a:r>
              <a:rPr lang="en-CA" dirty="0"/>
              <a:t>We will start with data cleaning activity by importing csv file to </a:t>
            </a:r>
            <a:r>
              <a:rPr lang="en-CA" dirty="0" err="1"/>
              <a:t>Jupyter</a:t>
            </a:r>
            <a:r>
              <a:rPr lang="en-CA" dirty="0"/>
              <a:t> notebook. </a:t>
            </a:r>
          </a:p>
          <a:p>
            <a:r>
              <a:rPr lang="en-CA" dirty="0"/>
              <a:t>The data cleaning mainly entails, dropping columns with null values, inserting columns to have year and month information, converting date columns to datetime format, getting total value of the discount etc.</a:t>
            </a:r>
          </a:p>
          <a:p>
            <a:r>
              <a:rPr lang="en-CA" dirty="0"/>
              <a:t>The analysis of data set to understand distribution of sales over various customer segment, products and countries.</a:t>
            </a:r>
          </a:p>
          <a:p>
            <a:r>
              <a:rPr lang="en-CA" dirty="0"/>
              <a:t>Unearth any hidden relationship between sales, profit , products, discount and customer segments.</a:t>
            </a:r>
          </a:p>
          <a:p>
            <a:r>
              <a:rPr lang="en-CA" dirty="0"/>
              <a:t>Following assumptions made on the data set</a:t>
            </a:r>
          </a:p>
          <a:p>
            <a:pPr lvl="1"/>
            <a:r>
              <a:rPr lang="en-CA" dirty="0"/>
              <a:t>Sales is gross sales</a:t>
            </a:r>
          </a:p>
          <a:p>
            <a:pPr lvl="1"/>
            <a:r>
              <a:rPr lang="en-CA" dirty="0"/>
              <a:t>Profit is gross profit before discount and shipping cost</a:t>
            </a:r>
          </a:p>
          <a:p>
            <a:pPr lvl="1"/>
            <a:endParaRPr lang="en-CA" dirty="0"/>
          </a:p>
        </p:txBody>
      </p:sp>
    </p:spTree>
    <p:extLst>
      <p:ext uri="{BB962C8B-B14F-4D97-AF65-F5344CB8AC3E}">
        <p14:creationId xmlns:p14="http://schemas.microsoft.com/office/powerpoint/2010/main" val="287191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20A5-AB97-2041-B8BD-EE1A258D042F}"/>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3.1  </a:t>
            </a:r>
            <a:r>
              <a:rPr lang="en-CA" b="1" u="sng" dirty="0">
                <a:latin typeface="HP Simplified Jpan Light" panose="020B0300000000000000" pitchFamily="34" charset="-128"/>
                <a:ea typeface="HP Simplified Jpan Light" panose="020B0300000000000000" pitchFamily="34" charset="-128"/>
              </a:rPr>
              <a:t>Data Cleaning in action</a:t>
            </a:r>
          </a:p>
        </p:txBody>
      </p:sp>
      <p:sp>
        <p:nvSpPr>
          <p:cNvPr id="3" name="Content Placeholder 2">
            <a:extLst>
              <a:ext uri="{FF2B5EF4-FFF2-40B4-BE49-F238E27FC236}">
                <a16:creationId xmlns:a16="http://schemas.microsoft.com/office/drawing/2014/main" id="{5BA8DFFC-1049-62D8-2AC0-39944700297F}"/>
              </a:ext>
            </a:extLst>
          </p:cNvPr>
          <p:cNvSpPr>
            <a:spLocks noGrp="1"/>
          </p:cNvSpPr>
          <p:nvPr>
            <p:ph idx="1"/>
          </p:nvPr>
        </p:nvSpPr>
        <p:spPr>
          <a:xfrm>
            <a:off x="677334" y="2160589"/>
            <a:ext cx="8596668" cy="4087811"/>
          </a:xfrm>
        </p:spPr>
        <p:txBody>
          <a:bodyPr/>
          <a:lstStyle/>
          <a:p>
            <a:pPr lvl="1"/>
            <a:r>
              <a:rPr lang="en-CA" dirty="0"/>
              <a:t>We have done following  to clean the data set and added few columns relevant for the analysis; We have used </a:t>
            </a:r>
            <a:r>
              <a:rPr lang="en-CA" dirty="0" err="1"/>
              <a:t>Jupyter</a:t>
            </a:r>
            <a:r>
              <a:rPr lang="en-CA" dirty="0"/>
              <a:t> notebook to perform EDA</a:t>
            </a:r>
          </a:p>
          <a:p>
            <a:pPr lvl="2"/>
            <a:r>
              <a:rPr lang="en-CA" dirty="0"/>
              <a:t>Converted shipping and order date types to datetime</a:t>
            </a:r>
          </a:p>
          <a:p>
            <a:pPr lvl="2"/>
            <a:r>
              <a:rPr lang="en-CA" dirty="0"/>
              <a:t>Added a new column to get month year data from shipping date</a:t>
            </a:r>
          </a:p>
          <a:p>
            <a:pPr lvl="2"/>
            <a:r>
              <a:rPr lang="en-CA" dirty="0"/>
              <a:t>Converted discount column to percentage and created a new column to get the amount of discount for each rows wherever discount rate is there.</a:t>
            </a:r>
          </a:p>
          <a:p>
            <a:pPr lvl="2"/>
            <a:r>
              <a:rPr lang="en-CA" dirty="0"/>
              <a:t>We have assumed sales column as gross sales and inserted a column to get the unit sale price for each raw</a:t>
            </a:r>
          </a:p>
          <a:p>
            <a:pPr lvl="2"/>
            <a:r>
              <a:rPr lang="en-CA" dirty="0"/>
              <a:t>We have added a column to get the unit cost price before discount and shipping charges, the unit cost price is derived by ( sales minus gross profit) divided by units sold.</a:t>
            </a:r>
          </a:p>
          <a:p>
            <a:pPr lvl="2"/>
            <a:r>
              <a:rPr lang="en-CA" dirty="0"/>
              <a:t>We have dropped column containing postal code as most of the rows are blank</a:t>
            </a:r>
          </a:p>
          <a:p>
            <a:pPr marL="914400" lvl="2" indent="0">
              <a:buNone/>
            </a:pPr>
            <a:endParaRPr lang="en-CA" dirty="0"/>
          </a:p>
          <a:p>
            <a:pPr lvl="2"/>
            <a:endParaRPr lang="en-CA" dirty="0"/>
          </a:p>
          <a:p>
            <a:pPr lvl="2"/>
            <a:endParaRPr lang="en-CA" dirty="0"/>
          </a:p>
          <a:p>
            <a:pPr lvl="2"/>
            <a:endParaRPr lang="en-CA" dirty="0"/>
          </a:p>
        </p:txBody>
      </p:sp>
    </p:spTree>
    <p:extLst>
      <p:ext uri="{BB962C8B-B14F-4D97-AF65-F5344CB8AC3E}">
        <p14:creationId xmlns:p14="http://schemas.microsoft.com/office/powerpoint/2010/main" val="321990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656-A183-D69D-BA09-ACB2677206B3}"/>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4. </a:t>
            </a:r>
            <a:r>
              <a:rPr lang="en-CA" b="1" u="sng" dirty="0">
                <a:latin typeface="HP Simplified Jpan Light" panose="020B0300000000000000" pitchFamily="34" charset="-128"/>
                <a:ea typeface="HP Simplified Jpan Light" panose="020B0300000000000000" pitchFamily="34" charset="-128"/>
              </a:rPr>
              <a:t>Creating a Data Base</a:t>
            </a:r>
          </a:p>
        </p:txBody>
      </p:sp>
      <p:sp>
        <p:nvSpPr>
          <p:cNvPr id="3" name="Content Placeholder 2">
            <a:extLst>
              <a:ext uri="{FF2B5EF4-FFF2-40B4-BE49-F238E27FC236}">
                <a16:creationId xmlns:a16="http://schemas.microsoft.com/office/drawing/2014/main" id="{C22897DC-4EE5-B30D-414D-E9EB4491194A}"/>
              </a:ext>
            </a:extLst>
          </p:cNvPr>
          <p:cNvSpPr>
            <a:spLocks noGrp="1"/>
          </p:cNvSpPr>
          <p:nvPr>
            <p:ph idx="1"/>
          </p:nvPr>
        </p:nvSpPr>
        <p:spPr/>
        <p:txBody>
          <a:bodyPr/>
          <a:lstStyle/>
          <a:p>
            <a:r>
              <a:rPr lang="en-CA" dirty="0"/>
              <a:t>We have established a link between </a:t>
            </a:r>
            <a:r>
              <a:rPr lang="en-CA" dirty="0" err="1"/>
              <a:t>Jupyter</a:t>
            </a:r>
            <a:r>
              <a:rPr lang="en-CA" dirty="0"/>
              <a:t> notebook and Pg admin to create a provisional database.</a:t>
            </a:r>
          </a:p>
          <a:p>
            <a:r>
              <a:rPr lang="en-CA" dirty="0"/>
              <a:t>A table created in Pg admin to import cleaned data frame  from </a:t>
            </a:r>
            <a:r>
              <a:rPr lang="en-CA" dirty="0" err="1"/>
              <a:t>Jupyter</a:t>
            </a:r>
            <a:r>
              <a:rPr lang="en-CA" dirty="0"/>
              <a:t> notebook to Pg admin</a:t>
            </a:r>
          </a:p>
          <a:p>
            <a:r>
              <a:rPr lang="en-CA" dirty="0"/>
              <a:t>We have created queries in Pg admin to get information's like, total sales and profit by countries, total sales year on year, impact on profit if product sold without discount, top 10 profitable products </a:t>
            </a:r>
            <a:r>
              <a:rPr lang="en-CA" dirty="0" err="1"/>
              <a:t>etc</a:t>
            </a:r>
            <a:endParaRPr lang="en-CA" dirty="0"/>
          </a:p>
          <a:p>
            <a:r>
              <a:rPr lang="en-CA" dirty="0"/>
              <a:t>The cleaned data set in Pg admin is exported in csv format to visualize data in Tableau. We could have establish a connection from Pg admin to </a:t>
            </a:r>
            <a:r>
              <a:rPr lang="en-CA" dirty="0" err="1"/>
              <a:t>Tablaue</a:t>
            </a:r>
            <a:r>
              <a:rPr lang="en-CA" dirty="0"/>
              <a:t> if would have used paid version of </a:t>
            </a:r>
            <a:r>
              <a:rPr lang="en-CA" dirty="0" err="1"/>
              <a:t>Tablaue</a:t>
            </a:r>
            <a:r>
              <a:rPr lang="en-CA" dirty="0"/>
              <a:t>.</a:t>
            </a:r>
          </a:p>
          <a:p>
            <a:endParaRPr lang="en-CA" dirty="0"/>
          </a:p>
        </p:txBody>
      </p:sp>
    </p:spTree>
    <p:extLst>
      <p:ext uri="{BB962C8B-B14F-4D97-AF65-F5344CB8AC3E}">
        <p14:creationId xmlns:p14="http://schemas.microsoft.com/office/powerpoint/2010/main" val="81658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656-A183-D69D-BA09-ACB2677206B3}"/>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4.1 </a:t>
            </a:r>
            <a:r>
              <a:rPr lang="en-CA" b="1" u="sng" dirty="0">
                <a:latin typeface="HP Simplified Jpan Light" panose="020B0300000000000000" pitchFamily="34" charset="-128"/>
                <a:ea typeface="HP Simplified Jpan Light" panose="020B0300000000000000" pitchFamily="34" charset="-128"/>
              </a:rPr>
              <a:t>Creating a Data Base in action</a:t>
            </a:r>
          </a:p>
        </p:txBody>
      </p:sp>
      <p:sp>
        <p:nvSpPr>
          <p:cNvPr id="3" name="Content Placeholder 2">
            <a:extLst>
              <a:ext uri="{FF2B5EF4-FFF2-40B4-BE49-F238E27FC236}">
                <a16:creationId xmlns:a16="http://schemas.microsoft.com/office/drawing/2014/main" id="{C22897DC-4EE5-B30D-414D-E9EB4491194A}"/>
              </a:ext>
            </a:extLst>
          </p:cNvPr>
          <p:cNvSpPr>
            <a:spLocks noGrp="1"/>
          </p:cNvSpPr>
          <p:nvPr>
            <p:ph idx="1"/>
          </p:nvPr>
        </p:nvSpPr>
        <p:spPr/>
        <p:txBody>
          <a:bodyPr/>
          <a:lstStyle/>
          <a:p>
            <a:r>
              <a:rPr lang="en-CA" dirty="0"/>
              <a:t>A screen shot of connection from </a:t>
            </a:r>
            <a:r>
              <a:rPr lang="en-CA" dirty="0" err="1"/>
              <a:t>Jupyter</a:t>
            </a:r>
            <a:r>
              <a:rPr lang="en-CA" dirty="0"/>
              <a:t> note book to Pg admin </a:t>
            </a:r>
          </a:p>
          <a:p>
            <a:endParaRPr lang="en-CA" dirty="0"/>
          </a:p>
        </p:txBody>
      </p:sp>
      <p:pic>
        <p:nvPicPr>
          <p:cNvPr id="5" name="Picture 4">
            <a:extLst>
              <a:ext uri="{FF2B5EF4-FFF2-40B4-BE49-F238E27FC236}">
                <a16:creationId xmlns:a16="http://schemas.microsoft.com/office/drawing/2014/main" id="{06A85165-3F87-2ED8-D1BC-BD37AA7B712E}"/>
              </a:ext>
            </a:extLst>
          </p:cNvPr>
          <p:cNvPicPr>
            <a:picLocks noChangeAspect="1"/>
          </p:cNvPicPr>
          <p:nvPr/>
        </p:nvPicPr>
        <p:blipFill>
          <a:blip r:embed="rId2"/>
          <a:stretch>
            <a:fillRect/>
          </a:stretch>
        </p:blipFill>
        <p:spPr>
          <a:xfrm>
            <a:off x="757337" y="2554940"/>
            <a:ext cx="7853277" cy="3370729"/>
          </a:xfrm>
          <a:prstGeom prst="rect">
            <a:avLst/>
          </a:prstGeom>
        </p:spPr>
      </p:pic>
    </p:spTree>
    <p:extLst>
      <p:ext uri="{BB962C8B-B14F-4D97-AF65-F5344CB8AC3E}">
        <p14:creationId xmlns:p14="http://schemas.microsoft.com/office/powerpoint/2010/main" val="256703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656-A183-D69D-BA09-ACB2677206B3}"/>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4.1 </a:t>
            </a:r>
            <a:r>
              <a:rPr lang="en-CA" b="1" u="sng" dirty="0">
                <a:latin typeface="HP Simplified Jpan Light" panose="020B0300000000000000" pitchFamily="34" charset="-128"/>
                <a:ea typeface="HP Simplified Jpan Light" panose="020B0300000000000000" pitchFamily="34" charset="-128"/>
              </a:rPr>
              <a:t>Creating a Data Base in action</a:t>
            </a:r>
          </a:p>
        </p:txBody>
      </p:sp>
      <p:sp>
        <p:nvSpPr>
          <p:cNvPr id="3" name="Content Placeholder 2">
            <a:extLst>
              <a:ext uri="{FF2B5EF4-FFF2-40B4-BE49-F238E27FC236}">
                <a16:creationId xmlns:a16="http://schemas.microsoft.com/office/drawing/2014/main" id="{C22897DC-4EE5-B30D-414D-E9EB4491194A}"/>
              </a:ext>
            </a:extLst>
          </p:cNvPr>
          <p:cNvSpPr>
            <a:spLocks noGrp="1"/>
          </p:cNvSpPr>
          <p:nvPr>
            <p:ph idx="1"/>
          </p:nvPr>
        </p:nvSpPr>
        <p:spPr/>
        <p:txBody>
          <a:bodyPr/>
          <a:lstStyle/>
          <a:p>
            <a:r>
              <a:rPr lang="en-CA" dirty="0"/>
              <a:t>A screen shot of data base created in Pg admin through engine created in </a:t>
            </a:r>
            <a:r>
              <a:rPr lang="en-CA" dirty="0" err="1"/>
              <a:t>Jupyter</a:t>
            </a:r>
            <a:r>
              <a:rPr lang="en-CA" dirty="0"/>
              <a:t> notebook</a:t>
            </a:r>
          </a:p>
          <a:p>
            <a:endParaRPr lang="en-CA" dirty="0"/>
          </a:p>
          <a:p>
            <a:endParaRPr lang="en-CA" dirty="0"/>
          </a:p>
        </p:txBody>
      </p:sp>
      <p:pic>
        <p:nvPicPr>
          <p:cNvPr id="6" name="Picture 5">
            <a:extLst>
              <a:ext uri="{FF2B5EF4-FFF2-40B4-BE49-F238E27FC236}">
                <a16:creationId xmlns:a16="http://schemas.microsoft.com/office/drawing/2014/main" id="{FFC0EDD0-DEE9-C0A2-8BC6-CCEAB810B532}"/>
              </a:ext>
            </a:extLst>
          </p:cNvPr>
          <p:cNvPicPr>
            <a:picLocks noChangeAspect="1"/>
          </p:cNvPicPr>
          <p:nvPr/>
        </p:nvPicPr>
        <p:blipFill>
          <a:blip r:embed="rId2"/>
          <a:stretch>
            <a:fillRect/>
          </a:stretch>
        </p:blipFill>
        <p:spPr>
          <a:xfrm>
            <a:off x="677333" y="2764298"/>
            <a:ext cx="9416925" cy="3959231"/>
          </a:xfrm>
          <a:prstGeom prst="rect">
            <a:avLst/>
          </a:prstGeom>
        </p:spPr>
      </p:pic>
    </p:spTree>
    <p:extLst>
      <p:ext uri="{BB962C8B-B14F-4D97-AF65-F5344CB8AC3E}">
        <p14:creationId xmlns:p14="http://schemas.microsoft.com/office/powerpoint/2010/main" val="29605823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3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1545</TotalTime>
  <Words>1231</Words>
  <Application>Microsoft Office PowerPoint</Application>
  <PresentationFormat>Widescreen</PresentationFormat>
  <Paragraphs>89</Paragraphs>
  <Slides>21</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21</vt:i4>
      </vt:variant>
    </vt:vector>
  </HeadingPairs>
  <TitlesOfParts>
    <vt:vector size="31" baseType="lpstr">
      <vt:lpstr>HP Simplified Jpan Light</vt:lpstr>
      <vt:lpstr>Arial</vt:lpstr>
      <vt:lpstr>Times New Roman</vt:lpstr>
      <vt:lpstr>Trebuchet MS</vt:lpstr>
      <vt:lpstr>Wingdings 3</vt:lpstr>
      <vt:lpstr>Facet</vt:lpstr>
      <vt:lpstr>1_Facet</vt:lpstr>
      <vt:lpstr>2_Facet</vt:lpstr>
      <vt:lpstr>3_Facet</vt:lpstr>
      <vt:lpstr>4_Facet</vt:lpstr>
      <vt:lpstr>PowerPoint Presentation</vt:lpstr>
      <vt:lpstr>Contents</vt:lpstr>
      <vt:lpstr>1. Introduction</vt:lpstr>
      <vt:lpstr>2. Data Source</vt:lpstr>
      <vt:lpstr>3. Data Cleaning</vt:lpstr>
      <vt:lpstr>3.1  Data Cleaning in action</vt:lpstr>
      <vt:lpstr>4. Creating a Data Base</vt:lpstr>
      <vt:lpstr>4.1 Creating a Data Base in action</vt:lpstr>
      <vt:lpstr>4.1 Creating a Data Base in action</vt:lpstr>
      <vt:lpstr>4.1 Creating a Data Base in action</vt:lpstr>
      <vt:lpstr>5. Visualizing Reports and Telling Stories Using Tableau  </vt:lpstr>
      <vt:lpstr>5.1 Visualizing Reports and Telling Stories Using Tableau – in action </vt:lpstr>
      <vt:lpstr>5.1 Visualizing Reports and Telling Stories Using Tableau – in action </vt:lpstr>
      <vt:lpstr>5.1 Visualizing Reports and Telling Stories Using Tableau – in action </vt:lpstr>
      <vt:lpstr>5.1 Visualizing Reports and Telling Stories Using Tableau – in action </vt:lpstr>
      <vt:lpstr>5.1 Visualizing Reports and Telling Stories Using Tableau – in action </vt:lpstr>
      <vt:lpstr>5.1 Visualizing Reports and Telling Stories Using Tableau – in action </vt:lpstr>
      <vt:lpstr>6. Using machine learning Model to Estimate Sales for the Future</vt:lpstr>
      <vt:lpstr>6.1 Using machine learning Model to Estimate Sales for the Future- In action</vt:lpstr>
      <vt:lpstr>6.1 Using machine learning Model to Estimate Sales for the Future- In action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c:title>
  <dc:creator>Rajesh Bahadur</dc:creator>
  <cp:lastModifiedBy>Rajesh Bahadur</cp:lastModifiedBy>
  <cp:revision>16</cp:revision>
  <dcterms:created xsi:type="dcterms:W3CDTF">2022-11-14T01:37:46Z</dcterms:created>
  <dcterms:modified xsi:type="dcterms:W3CDTF">2022-11-29T03:04:48Z</dcterms:modified>
</cp:coreProperties>
</file>