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86" r:id="rId8"/>
    <p:sldId id="261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87" r:id="rId17"/>
    <p:sldId id="276" r:id="rId18"/>
    <p:sldId id="283" r:id="rId19"/>
    <p:sldId id="284" r:id="rId20"/>
    <p:sldId id="277" r:id="rId21"/>
    <p:sldId id="278" r:id="rId22"/>
    <p:sldId id="279" r:id="rId23"/>
    <p:sldId id="280" r:id="rId24"/>
    <p:sldId id="281" r:id="rId25"/>
    <p:sldId id="282" r:id="rId26"/>
    <p:sldId id="264" r:id="rId27"/>
    <p:sldId id="265" r:id="rId28"/>
    <p:sldId id="266" r:id="rId29"/>
    <p:sldId id="267" r:id="rId30"/>
    <p:sldId id="26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Project Proposal: Implementation of FreshDesk Ticketing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Enhancing IT Support Operations</a:t>
            </a:r>
          </a:p>
          <a:p>
            <a:r>
              <a:rPr dirty="0"/>
              <a:t>Presented by: </a:t>
            </a:r>
            <a:r>
              <a:rPr lang="en-US" dirty="0"/>
              <a:t>Rubaet Mohammed</a:t>
            </a:r>
            <a:r>
              <a:rPr dirty="0"/>
              <a:t>, Date: </a:t>
            </a:r>
            <a:r>
              <a:rPr lang="en-US" dirty="0"/>
              <a:t>05/08/2024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AS-IS Customer Journey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/>
              <a:t>External Clients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r>
              <a:rPr lang="en-US" b="1" dirty="0"/>
              <a:t>Issue Handling </a:t>
            </a:r>
            <a:endParaRPr lang="en-US" dirty="0"/>
          </a:p>
          <a:p>
            <a:pPr lvl="1"/>
            <a:r>
              <a:rPr lang="en-US" b="1" dirty="0"/>
              <a:t>Process:</a:t>
            </a:r>
            <a:r>
              <a:rPr lang="en-US" dirty="0"/>
              <a:t> The assigned technical support staff addresses the issue or request.</a:t>
            </a:r>
          </a:p>
          <a:p>
            <a:pPr lvl="1"/>
            <a:r>
              <a:rPr lang="en-US" b="1" dirty="0"/>
              <a:t>Pain Points:</a:t>
            </a:r>
            <a:endParaRPr lang="en-US" dirty="0"/>
          </a:p>
          <a:p>
            <a:pPr lvl="2"/>
            <a:r>
              <a:rPr lang="en-US" dirty="0"/>
              <a:t>No tracking system: The absence of a tracking mechanism means there is no visibility into the progress of the issue, increasing the risk of overlooking or forgetting issues.</a:t>
            </a:r>
          </a:p>
          <a:p>
            <a:pPr lvl="2"/>
            <a:r>
              <a:rPr lang="en-US" dirty="0"/>
              <a:t>Overlooked issues: Without monitoring, issues can be mishandled or neglected, leading to client frustration.</a:t>
            </a:r>
          </a:p>
          <a:p>
            <a:r>
              <a:rPr lang="en-US" b="1" dirty="0"/>
              <a:t>Follow-Up</a:t>
            </a:r>
            <a:endParaRPr lang="en-US" dirty="0"/>
          </a:p>
          <a:p>
            <a:pPr lvl="1"/>
            <a:r>
              <a:rPr lang="en-US" b="1" dirty="0"/>
              <a:t>Process:</a:t>
            </a:r>
            <a:r>
              <a:rPr lang="en-US" dirty="0"/>
              <a:t> Technical support follows up with the client via calls or emails to check if the issue is resolved or if further action is needed.</a:t>
            </a:r>
          </a:p>
          <a:p>
            <a:pPr lvl="1"/>
            <a:r>
              <a:rPr lang="en-US" b="1" dirty="0"/>
              <a:t>Pain Points:</a:t>
            </a:r>
            <a:endParaRPr lang="en-US" dirty="0"/>
          </a:p>
          <a:p>
            <a:pPr lvl="2"/>
            <a:r>
              <a:rPr lang="en-US" dirty="0"/>
              <a:t>Informal follow-up: The lack of a formal follow-up mechanism results in inconsistent follow-ups, which can cause unresolved issues to persist.</a:t>
            </a:r>
          </a:p>
          <a:p>
            <a:pPr lvl="2"/>
            <a:r>
              <a:rPr lang="en-US" dirty="0"/>
              <a:t>Lack of accountability: Without a structured process, there is little accountability for ensuring issues are fully resolved.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7611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AS-IS Customer Journey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External Clients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Resolution</a:t>
            </a:r>
            <a:endParaRPr lang="en-US" sz="2000" dirty="0"/>
          </a:p>
          <a:p>
            <a:pPr lvl="1"/>
            <a:r>
              <a:rPr lang="en-US" sz="2000" b="1" dirty="0"/>
              <a:t>Process:</a:t>
            </a:r>
            <a:r>
              <a:rPr lang="en-US" sz="2000" dirty="0"/>
              <a:t> If the issue is resolved, the process ends. If not, it may go back to the technical support team for further 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Pain Points: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No visibility: Other team members and the project manager have no visibility into the resolution process, leading to potential communication gaps and inefficiencies.</a:t>
            </a:r>
          </a:p>
          <a:p>
            <a:pPr marL="914400" lvl="2" indent="0">
              <a:buNone/>
            </a:pPr>
            <a:endParaRPr lang="en-US" sz="1800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8112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AS-IS Customer Journey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Internal Employees</a:t>
            </a:r>
          </a:p>
          <a:p>
            <a:endParaRPr lang="en-US" b="1" dirty="0"/>
          </a:p>
          <a:p>
            <a:r>
              <a:rPr lang="en-US" b="1" dirty="0"/>
              <a:t>Initiation</a:t>
            </a:r>
            <a:endParaRPr lang="en-US" dirty="0"/>
          </a:p>
          <a:p>
            <a:pPr lvl="1"/>
            <a:r>
              <a:rPr lang="en-US" b="1" dirty="0"/>
              <a:t>Process:</a:t>
            </a:r>
            <a:r>
              <a:rPr lang="en-US" dirty="0"/>
              <a:t> Employees raise issues by calling, sending an email, or speaking in person to a colleague or support staff.</a:t>
            </a:r>
          </a:p>
          <a:p>
            <a:pPr lvl="1"/>
            <a:r>
              <a:rPr lang="en-US" b="1" dirty="0"/>
              <a:t>Pain Points:</a:t>
            </a:r>
            <a:endParaRPr lang="en-US" dirty="0"/>
          </a:p>
          <a:p>
            <a:pPr lvl="2"/>
            <a:r>
              <a:rPr lang="en-US" dirty="0"/>
              <a:t>Informal methods: The use of informal methods for raising issues can lead to miscommunication and incomplete issue reporting.</a:t>
            </a:r>
          </a:p>
          <a:p>
            <a:pPr lvl="2"/>
            <a:r>
              <a:rPr lang="en-US" dirty="0"/>
              <a:t>Frustration: Employees experience frustration due to the lack of a structured system, similar to external clients.</a:t>
            </a:r>
          </a:p>
          <a:p>
            <a:r>
              <a:rPr lang="en-US" b="1" dirty="0"/>
              <a:t>Dispatch</a:t>
            </a:r>
            <a:endParaRPr lang="en-US" dirty="0"/>
          </a:p>
          <a:p>
            <a:pPr lvl="1"/>
            <a:r>
              <a:rPr lang="en-US" b="1" dirty="0"/>
              <a:t>Process:</a:t>
            </a:r>
            <a:r>
              <a:rPr lang="en-US" dirty="0"/>
              <a:t> An admin officer or staff member dispatches the concern to the assigned technical support team.</a:t>
            </a:r>
          </a:p>
          <a:p>
            <a:pPr lvl="1"/>
            <a:r>
              <a:rPr lang="en-US" b="1" dirty="0"/>
              <a:t>Pain Points:</a:t>
            </a:r>
            <a:endParaRPr lang="en-US" dirty="0"/>
          </a:p>
          <a:p>
            <a:pPr lvl="2"/>
            <a:r>
              <a:rPr lang="en-US" dirty="0"/>
              <a:t>Manual process: Similar to external clients, the manual dispatching process is prone to errors and delays.</a:t>
            </a:r>
          </a:p>
          <a:p>
            <a:pPr lvl="2"/>
            <a:r>
              <a:rPr lang="en-US" dirty="0"/>
              <a:t>Uncertainty: The manual nature of the process leads to uncertainty and inefficiency in handling issues.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68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AS-IS Customer Journey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Issue Handling</a:t>
            </a:r>
            <a:endParaRPr lang="en-US" dirty="0"/>
          </a:p>
          <a:p>
            <a:pPr lvl="1"/>
            <a:r>
              <a:rPr lang="en-US" b="1" dirty="0"/>
              <a:t>Process:</a:t>
            </a:r>
            <a:r>
              <a:rPr lang="en-US" dirty="0"/>
              <a:t> The assigned technical support staff addresses the issue or request.</a:t>
            </a:r>
          </a:p>
          <a:p>
            <a:pPr lvl="1"/>
            <a:r>
              <a:rPr lang="en-US" b="1" dirty="0"/>
              <a:t>Pain Points:</a:t>
            </a:r>
            <a:endParaRPr lang="en-US" dirty="0"/>
          </a:p>
          <a:p>
            <a:pPr lvl="2"/>
            <a:r>
              <a:rPr lang="en-US" dirty="0"/>
              <a:t>No tracking system: The lack of tracking and monitoring means issues can be forgotten or mishandled.</a:t>
            </a:r>
          </a:p>
          <a:p>
            <a:pPr lvl="2"/>
            <a:r>
              <a:rPr lang="en-US" dirty="0"/>
              <a:t>Anxiety: Employees feel anxious about the progress of their issues due to the absence of visibility.</a:t>
            </a:r>
          </a:p>
          <a:p>
            <a:r>
              <a:rPr lang="en-US" b="1" dirty="0"/>
              <a:t>Follow-Up</a:t>
            </a:r>
            <a:endParaRPr lang="en-US" dirty="0"/>
          </a:p>
          <a:p>
            <a:pPr lvl="1"/>
            <a:r>
              <a:rPr lang="en-US" b="1" dirty="0"/>
              <a:t>Process:</a:t>
            </a:r>
            <a:r>
              <a:rPr lang="en-US" dirty="0"/>
              <a:t> Technical support follows up with the employee to confirm if the issue is resolved or if further action is needed.</a:t>
            </a:r>
          </a:p>
          <a:p>
            <a:pPr lvl="1"/>
            <a:r>
              <a:rPr lang="en-US" b="1" dirty="0"/>
              <a:t>Pain Points:</a:t>
            </a:r>
            <a:endParaRPr lang="en-US" dirty="0"/>
          </a:p>
          <a:p>
            <a:pPr lvl="2"/>
            <a:r>
              <a:rPr lang="en-US" dirty="0"/>
              <a:t>Inconsistent follow-up: The informal follow-up process leads to inconsistent follow-ups, causing unresolved issues to persist unnoticed.</a:t>
            </a:r>
          </a:p>
          <a:p>
            <a:pPr lvl="2"/>
            <a:r>
              <a:rPr lang="en-US" dirty="0"/>
              <a:t>Dissatisfaction: Employees often do not receive timely updates, leading to dissatisfaction.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1826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AS-IS Customer Journey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Resolution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Process:</a:t>
            </a:r>
            <a:r>
              <a:rPr lang="en-US" dirty="0"/>
              <a:t> If the issue is resolved, the process ends. If not, it may go back to the technical support team for further action.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Pain Points: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Lack of transparency: The resolution process lacks transparency, leaving employees and other stakeholders frustrated and uninformed.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050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AS-IS Customer Journey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Key Issues Identified in the AS-IS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Initiation Stage: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External clients and internal employees face frustration due to a lack of structured systems for initiating contact.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 delays and miscommunication arise from informal methods and unstructured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Dispatch Stage: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manual dispatching process is prone to errors and delays, leading to uncertainty and inefficiency.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external clients and internal employees experience similar frustrations in this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Issue Handling Stage: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effective tracking system, resulting in anxiety and the risk of issues being overlooked or forgotten.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monitoring exacerbates the problem, particularly for internal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Follow-Up Stage: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absence of a formal follow-up mechanism causes frustration and a lack of accountability.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external clients and internal employees often do not receive timely updates, leading to dissatisfaction.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Resolution Stage: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resolution process lacks transparency, leaving clients and employees frustrated.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team members and project managers do not have visibility into the resolution process, resulting in communication gaps.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91328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395C9-EE1A-BE88-3034-3B13E2DA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148"/>
            <a:ext cx="9144000" cy="51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8923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TO-BE Process Flow: Proposed Support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atient's reaction&#10;&#10;Description automatically generated with medium confidence">
            <a:extLst>
              <a:ext uri="{FF2B5EF4-FFF2-40B4-BE49-F238E27FC236}">
                <a16:creationId xmlns:a16="http://schemas.microsoft.com/office/drawing/2014/main" id="{2A3AA57C-2F5A-A9F5-0FA2-F40FF49C85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2" y="623280"/>
            <a:ext cx="8513112" cy="5610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99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ustomer satisfaction survey&#10;&#10;Description automatically generated with medium confidence">
            <a:extLst>
              <a:ext uri="{FF2B5EF4-FFF2-40B4-BE49-F238E27FC236}">
                <a16:creationId xmlns:a16="http://schemas.microsoft.com/office/drawing/2014/main" id="{630C353E-2DD0-F937-5E70-0A1AF78DD4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2" y="623549"/>
            <a:ext cx="8662220" cy="5708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00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489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1. Introduction</a:t>
            </a:r>
          </a:p>
          <a:p>
            <a:r>
              <a:rPr dirty="0"/>
              <a:t>2. Project Overview</a:t>
            </a:r>
          </a:p>
          <a:p>
            <a:r>
              <a:rPr dirty="0"/>
              <a:t>3. Current State (AS-IS) Analysis</a:t>
            </a:r>
          </a:p>
          <a:p>
            <a:r>
              <a:rPr dirty="0"/>
              <a:t>4. Future State (TO-BE) Proposal</a:t>
            </a:r>
          </a:p>
          <a:p>
            <a:r>
              <a:rPr dirty="0"/>
              <a:t>5. Key Features and Benefits</a:t>
            </a:r>
          </a:p>
          <a:p>
            <a:r>
              <a:rPr dirty="0"/>
              <a:t>6. Implementation Plan</a:t>
            </a:r>
          </a:p>
          <a:p>
            <a:r>
              <a:rPr dirty="0"/>
              <a:t>7. Risk Management</a:t>
            </a:r>
          </a:p>
          <a:p>
            <a:r>
              <a:rPr dirty="0"/>
              <a:t>8. Recommendations</a:t>
            </a:r>
          </a:p>
          <a:p>
            <a:r>
              <a:rPr dirty="0"/>
              <a:t>9. Q&amp;A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the proposed TO-BE process using a centralized ticketing system.</a:t>
            </a:r>
          </a:p>
          <a:p>
            <a:r>
              <a:t>This presentation will outline the future workflows for both external clients and internal employees using FreshDesk or a similar CRM.</a:t>
            </a:r>
          </a:p>
          <a:p>
            <a:r>
              <a:t>The goal is to improve efficiency, accountability, and satisfaction.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TO-BE Process Flow for External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006" y="1927123"/>
            <a:ext cx="6975987" cy="3392795"/>
          </a:xfrm>
        </p:spPr>
        <p:txBody>
          <a:bodyPr>
            <a:normAutofit fontScale="47500" lnSpcReduction="20000"/>
          </a:bodyPr>
          <a:lstStyle/>
          <a:p>
            <a:r>
              <a:rPr dirty="0"/>
              <a:t>Initiation: Clients log into a CRM system to raise a ticket.</a:t>
            </a:r>
          </a:p>
          <a:p>
            <a:r>
              <a:rPr dirty="0"/>
              <a:t>Benefit: Structured, formalized process ensures all issues are logged.</a:t>
            </a:r>
          </a:p>
          <a:p>
            <a:r>
              <a:rPr dirty="0"/>
              <a:t>Acknowledgment: The system automatically notifies Level 1 (L1) Support of the new ticket.</a:t>
            </a:r>
          </a:p>
          <a:p>
            <a:r>
              <a:rPr dirty="0"/>
              <a:t>Benefit: Immediate acknowledgment provides assurance to clients.</a:t>
            </a:r>
          </a:p>
          <a:p>
            <a:r>
              <a:rPr dirty="0"/>
              <a:t>L1 Support: L1 Support assesses and attempts to resolve the issue.</a:t>
            </a:r>
          </a:p>
          <a:p>
            <a:r>
              <a:rPr dirty="0"/>
              <a:t>Benefit: Quick resolution at the first level whenever possible.</a:t>
            </a:r>
          </a:p>
          <a:p>
            <a:r>
              <a:rPr dirty="0"/>
              <a:t>Escalation to L2/L3: If L1 cannot resolve, the issue escalates to Level 2 (L2) or Level 3 (L3).</a:t>
            </a:r>
          </a:p>
          <a:p>
            <a:r>
              <a:rPr dirty="0"/>
              <a:t>Benefit: Structured escalation ensures complex issues receive expert attention.</a:t>
            </a:r>
          </a:p>
          <a:p>
            <a:r>
              <a:rPr dirty="0"/>
              <a:t>Follow-Up: The system triggers automated follow-ups once the issue is resolved.</a:t>
            </a:r>
          </a:p>
          <a:p>
            <a:r>
              <a:rPr dirty="0"/>
              <a:t>Benefit: Consistent follow-ups ensure client satisfaction.</a:t>
            </a:r>
          </a:p>
          <a:p>
            <a:r>
              <a:rPr dirty="0"/>
              <a:t>Resolution and Closure: Ticket is marked as resolved in the CRM.</a:t>
            </a:r>
          </a:p>
          <a:p>
            <a:r>
              <a:rPr dirty="0"/>
              <a:t>Benefit: Formal closure with a record of the resolution process.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TO-BE Process Flow for Internal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851" y="1818967"/>
            <a:ext cx="7192297" cy="3835247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Initiation: Employees log issues directly into the CRM system.</a:t>
            </a:r>
          </a:p>
          <a:p>
            <a:r>
              <a:rPr dirty="0"/>
              <a:t>Benefit: Centralized logging for structured handling.</a:t>
            </a:r>
          </a:p>
          <a:p>
            <a:r>
              <a:rPr dirty="0"/>
              <a:t>Acknowledgment by L1 Support: Immediate acknowledgment of new tickets.</a:t>
            </a:r>
          </a:p>
          <a:p>
            <a:r>
              <a:rPr dirty="0"/>
              <a:t>Benefit: Employees receive instant confirmation.</a:t>
            </a:r>
          </a:p>
          <a:p>
            <a:r>
              <a:rPr dirty="0"/>
              <a:t>L1 Resolution or Escalation: L1 attempts resolution or escalates to L2/L3.</a:t>
            </a:r>
          </a:p>
          <a:p>
            <a:r>
              <a:rPr dirty="0"/>
              <a:t>Benefit: Efficient handling based on complexity.</a:t>
            </a:r>
          </a:p>
          <a:p>
            <a:r>
              <a:rPr dirty="0"/>
              <a:t>Follow-Up: Automated follow-up by support staff to ensure satisfaction.</a:t>
            </a:r>
          </a:p>
          <a:p>
            <a:r>
              <a:rPr dirty="0"/>
              <a:t>Benefit: Accountability and continuous feedback.</a:t>
            </a:r>
          </a:p>
          <a:p>
            <a:r>
              <a:rPr dirty="0"/>
              <a:t>Resolution and Closure: Formal closure recorded in the CRM.</a:t>
            </a:r>
          </a:p>
          <a:p>
            <a:r>
              <a:rPr dirty="0"/>
              <a:t>Benefit: Complete transparency and documentation.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 of the TO-BE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676" y="2015613"/>
            <a:ext cx="6454877" cy="3589440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Centralized System: Unified platform for all issues and requests.</a:t>
            </a:r>
          </a:p>
          <a:p>
            <a:r>
              <a:rPr dirty="0"/>
              <a:t>Automated Ticketing: Reduces manual errors and ensures timely assignment.</a:t>
            </a:r>
          </a:p>
          <a:p>
            <a:r>
              <a:rPr dirty="0"/>
              <a:t>Real-Time Tracking: Visibility into issue status for all stakeholders.</a:t>
            </a:r>
          </a:p>
          <a:p>
            <a:r>
              <a:rPr dirty="0"/>
              <a:t>Structured Follow-Ups: Consistent communication with clients and employees.</a:t>
            </a:r>
          </a:p>
          <a:p>
            <a:r>
              <a:rPr dirty="0"/>
              <a:t>Enhanced Accountability: Clear tracking of responsibilities and actions taken.</a:t>
            </a:r>
          </a:p>
          <a:p>
            <a:r>
              <a:rPr dirty="0"/>
              <a:t>Improved Satisfaction: Efficient, transparent, and timely resolution of issues.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TO-BE Client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019" y="1327355"/>
            <a:ext cx="6759677" cy="3019169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Client Raises Ticket: Through the CRM system.</a:t>
            </a:r>
          </a:p>
          <a:p>
            <a:r>
              <a:rPr dirty="0"/>
              <a:t>Automatic Notification: L1 Support is immediately notified.</a:t>
            </a:r>
          </a:p>
          <a:p>
            <a:r>
              <a:rPr dirty="0"/>
              <a:t>Issue Handling by L1/L2/L3: Structured handling based on complexity.</a:t>
            </a:r>
          </a:p>
          <a:p>
            <a:r>
              <a:rPr dirty="0"/>
              <a:t>Automated Follow-Up: System prompts follow-up to ensure resolution.</a:t>
            </a:r>
          </a:p>
          <a:p>
            <a:r>
              <a:rPr dirty="0"/>
              <a:t>Ticket Closure: Formal closure recorded, ensuring accountability and satisfaction.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A27E6A-C4FC-690C-7995-29DE4A46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606" y="43876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text boxes&#10;&#10;Description automatically generated">
            <a:extLst>
              <a:ext uri="{FF2B5EF4-FFF2-40B4-BE49-F238E27FC236}">
                <a16:creationId xmlns:a16="http://schemas.microsoft.com/office/drawing/2014/main" id="{E1649311-86F1-CCD5-C9E1-D13BC88A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" y="914400"/>
            <a:ext cx="8939284" cy="11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34AD48D-3809-AEF3-6DE3-B03B831EA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8" y="2908806"/>
            <a:ext cx="33816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External Clients Workflow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74E21E-2214-B87B-E907-407FDA0D8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3" name="Picture 1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451568E-A1F0-4375-3113-56AA0193A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00" y="3476907"/>
            <a:ext cx="9207199" cy="12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F264FE4-E67B-2DEF-99F5-0F152AD3E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1911"/>
            <a:ext cx="25784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Internal Employees Workflow</a:t>
            </a: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3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Features of </a:t>
            </a:r>
            <a:r>
              <a:rPr dirty="0" err="1"/>
              <a:t>FreshDesk</a:t>
            </a:r>
            <a:endParaRPr dirty="0"/>
          </a:p>
          <a:p>
            <a:endParaRPr dirty="0"/>
          </a:p>
          <a:p>
            <a:r>
              <a:rPr dirty="0"/>
              <a:t>Automated ticket management</a:t>
            </a:r>
          </a:p>
          <a:p>
            <a:r>
              <a:rPr dirty="0"/>
              <a:t>SLA monitoring and alerts</a:t>
            </a:r>
          </a:p>
          <a:p>
            <a:r>
              <a:rPr dirty="0"/>
              <a:t>Real-time tracking and reporting</a:t>
            </a:r>
          </a:p>
          <a:p>
            <a:r>
              <a:rPr dirty="0"/>
              <a:t>Seamless integration with communication channels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Project Milestones</a:t>
            </a:r>
          </a:p>
          <a:p>
            <a:endParaRPr dirty="0"/>
          </a:p>
          <a:p>
            <a:r>
              <a:rPr dirty="0"/>
              <a:t>Project Planning and Initiation: June 10, 2024</a:t>
            </a:r>
          </a:p>
          <a:p>
            <a:r>
              <a:rPr dirty="0"/>
              <a:t>Requirements Gathering: June 15, 2024</a:t>
            </a:r>
          </a:p>
          <a:p>
            <a:r>
              <a:rPr dirty="0"/>
              <a:t>System Design and Architecture: June 30, 2024</a:t>
            </a:r>
          </a:p>
          <a:p>
            <a:r>
              <a:rPr dirty="0"/>
              <a:t>Development and Configuration: July 31, 2024</a:t>
            </a:r>
          </a:p>
          <a:p>
            <a:r>
              <a:rPr dirty="0"/>
              <a:t>Integration and Testing: August 15, 2024</a:t>
            </a:r>
          </a:p>
          <a:p>
            <a:r>
              <a:rPr dirty="0"/>
              <a:t>User Training and Documentation: August 25, 2024</a:t>
            </a:r>
          </a:p>
          <a:p>
            <a:r>
              <a:rPr dirty="0"/>
              <a:t>Pilot Testing: September 10, 2024</a:t>
            </a:r>
          </a:p>
          <a:p>
            <a:r>
              <a:rPr dirty="0"/>
              <a:t>Full Deployment: September 30, 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Potential Risks: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Delays in software acquisition or configuration</a:t>
            </a:r>
          </a:p>
          <a:p>
            <a:r>
              <a:rPr dirty="0"/>
              <a:t>Resistance to change from users</a:t>
            </a:r>
          </a:p>
          <a:p>
            <a:r>
              <a:rPr dirty="0"/>
              <a:t>Technical issues during integration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Mitigation Strategies: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Detailed project planning and scheduling</a:t>
            </a:r>
          </a:p>
          <a:p>
            <a:r>
              <a:rPr dirty="0"/>
              <a:t>Comprehensive training programs</a:t>
            </a:r>
          </a:p>
          <a:p>
            <a:r>
              <a:rPr dirty="0"/>
              <a:t>Robust testing and contingency plans</a:t>
            </a: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Final Recommendations</a:t>
            </a:r>
          </a:p>
          <a:p>
            <a:endParaRPr dirty="0"/>
          </a:p>
          <a:p>
            <a:r>
              <a:rPr dirty="0"/>
              <a:t>Adopt </a:t>
            </a:r>
            <a:r>
              <a:rPr dirty="0" err="1"/>
              <a:t>FreshDesk</a:t>
            </a:r>
            <a:r>
              <a:rPr dirty="0"/>
              <a:t> for </a:t>
            </a:r>
            <a:r>
              <a:rPr dirty="0" err="1"/>
              <a:t>centrali</a:t>
            </a:r>
            <a:r>
              <a:rPr lang="en-US" dirty="0" err="1"/>
              <a:t>s</a:t>
            </a:r>
            <a:r>
              <a:rPr dirty="0" err="1"/>
              <a:t>ed</a:t>
            </a:r>
            <a:r>
              <a:rPr dirty="0"/>
              <a:t> ticketing</a:t>
            </a:r>
          </a:p>
          <a:p>
            <a:r>
              <a:rPr dirty="0"/>
              <a:t>Ensure thorough training for all users</a:t>
            </a:r>
          </a:p>
          <a:p>
            <a:r>
              <a:rPr dirty="0"/>
              <a:t>Monitor and review performance regularly</a:t>
            </a:r>
          </a:p>
          <a:p>
            <a:r>
              <a:rPr dirty="0"/>
              <a:t>Gather continuous feedback for improvements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Introduce the purpose and scope of the project</a:t>
            </a:r>
          </a:p>
          <a:p>
            <a:endParaRPr dirty="0"/>
          </a:p>
          <a:p>
            <a:r>
              <a:rPr dirty="0"/>
              <a:t>Key Points:</a:t>
            </a:r>
          </a:p>
          <a:p>
            <a:r>
              <a:rPr dirty="0"/>
              <a:t>Overview of the current system</a:t>
            </a:r>
          </a:p>
          <a:p>
            <a:r>
              <a:rPr dirty="0"/>
              <a:t>The need for improvement</a:t>
            </a:r>
          </a:p>
          <a:p>
            <a:r>
              <a:rPr dirty="0"/>
              <a:t>Expected outcomes of the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Answers</a:t>
            </a:r>
          </a:p>
          <a:p>
            <a:endParaRPr/>
          </a:p>
          <a:p>
            <a:r>
              <a:t>Open floor for questions from the audience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74" y="141763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Project Name: Implementation of </a:t>
            </a:r>
            <a:r>
              <a:rPr dirty="0" err="1"/>
              <a:t>FreshDesk</a:t>
            </a:r>
            <a:r>
              <a:rPr dirty="0"/>
              <a:t> Ticketing System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Goal: Develop a </a:t>
            </a:r>
            <a:r>
              <a:rPr dirty="0" err="1"/>
              <a:t>centrali</a:t>
            </a:r>
            <a:r>
              <a:rPr lang="en-US" dirty="0" err="1"/>
              <a:t>s</a:t>
            </a:r>
            <a:r>
              <a:rPr dirty="0" err="1"/>
              <a:t>ed</a:t>
            </a:r>
            <a:r>
              <a:rPr dirty="0"/>
              <a:t> system for tracking and handling customer requests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Objectives:</a:t>
            </a:r>
          </a:p>
          <a:p>
            <a:r>
              <a:rPr dirty="0"/>
              <a:t>Improve operational efficiency by automating ticketing processes</a:t>
            </a:r>
          </a:p>
          <a:p>
            <a:r>
              <a:rPr dirty="0"/>
              <a:t>Enhance customer satisfaction through timely resolution of issues</a:t>
            </a:r>
          </a:p>
          <a:p>
            <a:r>
              <a:rPr dirty="0"/>
              <a:t>Implement Service Level Agreements (SLAs) to ensure timely responses and resolutions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 (AS-IS)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84" y="1275736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Content</a:t>
            </a:r>
            <a:r>
              <a:rPr lang="en-US" sz="2800" dirty="0"/>
              <a:t>: Overview of the current AS-IS process for managing support tickets. This presentation will explore the existing workflows for both external clients and internal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goal is to identify inefficiencies and pain points in the current support processes.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2CCFCC6-7103-37AD-49C1-0108A13984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6" r="9728" b="-1"/>
          <a:stretch/>
        </p:blipFill>
        <p:spPr bwMode="auto">
          <a:xfrm>
            <a:off x="1184909" y="102034"/>
            <a:ext cx="6848045" cy="6582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004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38B3CF8-196A-D9C1-78B1-E4D975CE90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0" r="9328"/>
          <a:stretch/>
        </p:blipFill>
        <p:spPr bwMode="auto">
          <a:xfrm>
            <a:off x="1249556" y="127820"/>
            <a:ext cx="6766091" cy="64861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70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AS-IS Customer Journey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Current State Analysis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Key Pain Points:</a:t>
            </a:r>
          </a:p>
          <a:p>
            <a:r>
              <a:rPr dirty="0"/>
              <a:t>Lack of structured system</a:t>
            </a:r>
          </a:p>
          <a:p>
            <a:r>
              <a:rPr dirty="0"/>
              <a:t>Manual dispatching prone to errors</a:t>
            </a:r>
          </a:p>
          <a:p>
            <a:r>
              <a:rPr dirty="0"/>
              <a:t>No formal tracking or follow-up mechanism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AS-IS Customer Journey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02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/>
              <a:t>External Clients</a:t>
            </a:r>
          </a:p>
          <a:p>
            <a:pPr marL="0" indent="0">
              <a:buNone/>
            </a:pPr>
            <a:endParaRPr lang="en-US" sz="3600" b="1" dirty="0"/>
          </a:p>
          <a:p>
            <a:r>
              <a:rPr lang="en-US" b="1" dirty="0"/>
              <a:t>Initiation</a:t>
            </a:r>
            <a:endParaRPr lang="en-US" dirty="0"/>
          </a:p>
          <a:p>
            <a:pPr lvl="1"/>
            <a:r>
              <a:rPr lang="en-US" b="1" dirty="0"/>
              <a:t>Process:</a:t>
            </a:r>
            <a:r>
              <a:rPr lang="en-US" dirty="0"/>
              <a:t> Clients initiate contact by calling the office number or sending an email to an employee to report an issue or request support.</a:t>
            </a:r>
          </a:p>
          <a:p>
            <a:pPr lvl="1"/>
            <a:r>
              <a:rPr lang="en-US" b="1" dirty="0"/>
              <a:t>Pain Points:</a:t>
            </a:r>
            <a:endParaRPr lang="en-US" dirty="0"/>
          </a:p>
          <a:p>
            <a:pPr lvl="2"/>
            <a:r>
              <a:rPr lang="en-US" dirty="0"/>
              <a:t>Lack of structured system: Clients face frustration due to the absence of a formal process for raising issues.</a:t>
            </a:r>
          </a:p>
          <a:p>
            <a:pPr lvl="2"/>
            <a:r>
              <a:rPr lang="en-US" dirty="0"/>
              <a:t>Potential delays: The unstructured method leads to delays in reaching the appropriate support personnel, causing dissatisfaction.</a:t>
            </a:r>
          </a:p>
          <a:p>
            <a:pPr lvl="2"/>
            <a:r>
              <a:rPr lang="en-US" dirty="0"/>
              <a:t>Miscommunication: Without a standardized method, there's a risk of miscommunication, resulting in unclear or incomplete issue reporting.</a:t>
            </a:r>
          </a:p>
          <a:p>
            <a:r>
              <a:rPr lang="en-US" b="1" dirty="0"/>
              <a:t>Dispatch</a:t>
            </a:r>
            <a:endParaRPr lang="en-US" dirty="0"/>
          </a:p>
          <a:p>
            <a:pPr lvl="1"/>
            <a:r>
              <a:rPr lang="en-US" b="1" dirty="0"/>
              <a:t>Process:</a:t>
            </a:r>
            <a:r>
              <a:rPr lang="en-US" dirty="0"/>
              <a:t> An admin officer or staff member manually dispatches the concern to the assigned technical support team.</a:t>
            </a:r>
          </a:p>
          <a:p>
            <a:pPr lvl="1"/>
            <a:r>
              <a:rPr lang="en-US" b="1" dirty="0"/>
              <a:t>Pain Points:</a:t>
            </a:r>
            <a:endParaRPr lang="en-US" dirty="0"/>
          </a:p>
          <a:p>
            <a:pPr lvl="2"/>
            <a:r>
              <a:rPr lang="en-US" dirty="0"/>
              <a:t>Manual process: The dispatching process is prone to human errors, which can result in issues being assigned to the wrong personnel or overlooked.</a:t>
            </a:r>
          </a:p>
          <a:p>
            <a:pPr lvl="2"/>
            <a:r>
              <a:rPr lang="en-US" dirty="0"/>
              <a:t>Delays: Manual dispatching can cause significant delays in issue resolution, impacting client satisfaction.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859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1703</Words>
  <Application>Microsoft Office PowerPoint</Application>
  <PresentationFormat>On-screen Show (4:3)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Arial</vt:lpstr>
      <vt:lpstr>Calibri</vt:lpstr>
      <vt:lpstr>Wingdings</vt:lpstr>
      <vt:lpstr>Office Theme</vt:lpstr>
      <vt:lpstr>Project Proposal: Implementation of FreshDesk Ticketing System</vt:lpstr>
      <vt:lpstr>Topics</vt:lpstr>
      <vt:lpstr>Introduction</vt:lpstr>
      <vt:lpstr>Project Overview</vt:lpstr>
      <vt:lpstr>Current State (AS-IS) Analysis</vt:lpstr>
      <vt:lpstr>PowerPoint Presentation</vt:lpstr>
      <vt:lpstr>PowerPoint Presentation</vt:lpstr>
      <vt:lpstr>AS-IS Customer Journey Map</vt:lpstr>
      <vt:lpstr>AS-IS Customer Journey Map</vt:lpstr>
      <vt:lpstr>AS-IS Customer Journey Map</vt:lpstr>
      <vt:lpstr>AS-IS Customer Journey Map</vt:lpstr>
      <vt:lpstr>AS-IS Customer Journey Map</vt:lpstr>
      <vt:lpstr>AS-IS Customer Journey Map</vt:lpstr>
      <vt:lpstr>AS-IS Customer Journey Map</vt:lpstr>
      <vt:lpstr>AS-IS Customer Journey Map</vt:lpstr>
      <vt:lpstr>PowerPoint Presentation</vt:lpstr>
      <vt:lpstr>TO-BE Process Flow: Proposed Support Process</vt:lpstr>
      <vt:lpstr>PowerPoint Presentation</vt:lpstr>
      <vt:lpstr>PowerPoint Presentation</vt:lpstr>
      <vt:lpstr>Introduction</vt:lpstr>
      <vt:lpstr>TO-BE Process Flow for External Clients</vt:lpstr>
      <vt:lpstr>TO-BE Process Flow for Internal Employees</vt:lpstr>
      <vt:lpstr>Key Benefits of the TO-BE Process</vt:lpstr>
      <vt:lpstr>TO-BE Client Workflow</vt:lpstr>
      <vt:lpstr>PowerPoint Presentation</vt:lpstr>
      <vt:lpstr>Key Features and Benefits</vt:lpstr>
      <vt:lpstr>Implementation Plan</vt:lpstr>
      <vt:lpstr>Risk Management</vt:lpstr>
      <vt:lpstr>Recommendations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Rubaet Mohammed</dc:creator>
  <cp:keywords/>
  <dc:description>generated using python-pptx</dc:description>
  <cp:lastModifiedBy>Rubaet Mohammed</cp:lastModifiedBy>
  <cp:revision>6</cp:revision>
  <dcterms:created xsi:type="dcterms:W3CDTF">2013-01-27T09:14:16Z</dcterms:created>
  <dcterms:modified xsi:type="dcterms:W3CDTF">2024-08-29T21:28:13Z</dcterms:modified>
  <cp:category/>
</cp:coreProperties>
</file>