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2"/>
    <p:sldMasterId id="2147483674" r:id="rId3"/>
  </p:sldMasterIdLst>
  <p:notesMasterIdLst>
    <p:notesMasterId r:id="rId21"/>
  </p:notesMasterIdLst>
  <p:sldIdLst>
    <p:sldId id="269" r:id="rId4"/>
    <p:sldId id="281" r:id="rId5"/>
    <p:sldId id="270" r:id="rId6"/>
    <p:sldId id="271" r:id="rId7"/>
    <p:sldId id="272" r:id="rId8"/>
    <p:sldId id="286" r:id="rId9"/>
    <p:sldId id="273" r:id="rId10"/>
    <p:sldId id="274" r:id="rId11"/>
    <p:sldId id="275" r:id="rId12"/>
    <p:sldId id="276" r:id="rId13"/>
    <p:sldId id="284" r:id="rId14"/>
    <p:sldId id="277" r:id="rId15"/>
    <p:sldId id="282" r:id="rId16"/>
    <p:sldId id="279" r:id="rId17"/>
    <p:sldId id="283" r:id="rId18"/>
    <p:sldId id="285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n Sadasivam" initials="MS" lastIdx="3" clrIdx="0">
    <p:extLst>
      <p:ext uri="{19B8F6BF-5375-455C-9EA6-DF929625EA0E}">
        <p15:presenceInfo xmlns:p15="http://schemas.microsoft.com/office/powerpoint/2012/main" userId="f5440406d6b189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6-24T02:01:00.116" idx="3">
    <p:pos x="10" y="10"/>
    <p:text>For example, if you want to be able to read 1 GB/sec, but your consumer is only able process 50 MB/sec, then you need at least 20 partitions and 20 consumers in the consumer group. Similarly, if you want to achieve the same for producers, and 1 producer can only write at 100 MB/sec, you need 10 partitions. In this case, if you have 20 partitions, you can maintain 1 GB/sec for producing and consuming messages. You should adjust the exact number of partitions to number of consumers or producers, so that each consumer and producer achieve their target throughput.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4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4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4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raphic 1" descr="Tag=AccentColor Flavor=Light Target=Fill"/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8611" name="Title 1"/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2" name="Subtitle 2"/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6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pic>
        <p:nvPicPr>
          <p:cNvPr id="2097168" name="Picture 7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169" name="Picture 8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170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171" name="Picture 10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172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raphic 1" descr="Tag=AccentColor Flavor=Light Target=Fill"/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8" name="Picture Placeholder 2"/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71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7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pic>
        <p:nvPicPr>
          <p:cNvPr id="2097259" name="Picture 8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260" name="Picture 9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261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262" name="Picture 11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263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7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pic>
        <p:nvPicPr>
          <p:cNvPr id="2097244" name="Picture 6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245" name="Picture 7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246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247" name="Picture 9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248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6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pic>
        <p:nvPicPr>
          <p:cNvPr id="2097239" name="Picture 6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240" name="Picture 7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241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242" name="Picture 9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243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CB8-0738-49CC-9D9B-F5BF8D8213FD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0E6-0C88-42C3-ABDC-7A8CC5136DE2}" type="slidenum">
              <a:rPr lang="en-US" smtClean="0"/>
              <a:t>‹#›</a:t>
            </a:fld>
            <a:endParaRPr lang="en-US"/>
          </a:p>
        </p:txBody>
      </p:sp>
      <p:pic>
        <p:nvPicPr>
          <p:cNvPr id="2097189" name="Picture 6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190" name="Picture 7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191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192" name="Picture 9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193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7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CB8-0738-49CC-9D9B-F5BF8D8213FD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6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0E6-0C88-42C3-ABDC-7A8CC5136DE2}" type="slidenum">
              <a:rPr lang="en-US" smtClean="0"/>
              <a:t>‹#›</a:t>
            </a:fld>
            <a:endParaRPr lang="en-US"/>
          </a:p>
        </p:txBody>
      </p:sp>
      <p:pic>
        <p:nvPicPr>
          <p:cNvPr id="2097219" name="Picture 6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220" name="Picture 7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221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222" name="Picture 9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223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8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CB8-0738-49CC-9D9B-F5BF8D8213FD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6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0E6-0C88-42C3-ABDC-7A8CC5136DE2}" type="slidenum">
              <a:rPr lang="en-US" smtClean="0"/>
              <a:t>‹#›</a:t>
            </a:fld>
            <a:endParaRPr lang="en-US"/>
          </a:p>
        </p:txBody>
      </p:sp>
      <p:pic>
        <p:nvPicPr>
          <p:cNvPr id="2097214" name="Picture 6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215" name="Picture 7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216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217" name="Picture 9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218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CB8-0738-49CC-9D9B-F5BF8D8213FD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5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0E6-0C88-42C3-ABDC-7A8CC5136DE2}" type="slidenum">
              <a:rPr lang="en-US" smtClean="0"/>
              <a:t>‹#›</a:t>
            </a:fld>
            <a:endParaRPr lang="en-US"/>
          </a:p>
        </p:txBody>
      </p:sp>
      <p:pic>
        <p:nvPicPr>
          <p:cNvPr id="2097157" name="Picture 7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158" name="Picture 8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159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160" name="Picture 10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161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8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CB8-0738-49CC-9D9B-F5BF8D8213FD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68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0E6-0C88-42C3-ABDC-7A8CC5136DE2}" type="slidenum">
              <a:rPr lang="en-US" smtClean="0"/>
              <a:t>‹#›</a:t>
            </a:fld>
            <a:endParaRPr lang="en-US"/>
          </a:p>
        </p:txBody>
      </p:sp>
      <p:pic>
        <p:nvPicPr>
          <p:cNvPr id="2097229" name="Picture 9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230" name="Picture 10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231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232" name="Picture 12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233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CB8-0738-49CC-9D9B-F5BF8D8213FD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64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0E6-0C88-42C3-ABDC-7A8CC5136DE2}" type="slidenum">
              <a:rPr lang="en-US" smtClean="0"/>
              <a:t>‹#›</a:t>
            </a:fld>
            <a:endParaRPr lang="en-US"/>
          </a:p>
        </p:txBody>
      </p:sp>
      <p:pic>
        <p:nvPicPr>
          <p:cNvPr id="2097184" name="Picture 5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185" name="Picture 6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186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187" name="Picture 8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188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CB8-0738-49CC-9D9B-F5BF8D8213FD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67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0E6-0C88-42C3-ABDC-7A8CC5136DE2}" type="slidenum">
              <a:rPr lang="en-US" smtClean="0"/>
              <a:t>‹#›</a:t>
            </a:fld>
            <a:endParaRPr lang="en-US"/>
          </a:p>
        </p:txBody>
      </p:sp>
      <p:pic>
        <p:nvPicPr>
          <p:cNvPr id="2097224" name="Picture 4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225" name="Picture 5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226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227" name="Picture 7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228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Freeform: Shape 6" descr="Tag=AccentColor Flavor=Light 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5" name="Content Placeholder 2"/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pic>
        <p:nvPicPr>
          <p:cNvPr id="2097249" name="Picture 7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250" name="Picture 8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251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252" name="Picture 10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253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CB8-0738-49CC-9D9B-F5BF8D8213FD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0E6-0C88-42C3-ABDC-7A8CC5136DE2}" type="slidenum">
              <a:rPr lang="en-US" smtClean="0"/>
              <a:t>‹#›</a:t>
            </a:fld>
            <a:endParaRPr lang="en-US"/>
          </a:p>
        </p:txBody>
      </p:sp>
      <p:pic>
        <p:nvPicPr>
          <p:cNvPr id="2097199" name="Picture 7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200" name="Picture 8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201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202" name="Picture 10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203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57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CB8-0738-49CC-9D9B-F5BF8D8213FD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66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0E6-0C88-42C3-ABDC-7A8CC5136DE2}" type="slidenum">
              <a:rPr lang="en-US" smtClean="0"/>
              <a:t>‹#›</a:t>
            </a:fld>
            <a:endParaRPr lang="en-US"/>
          </a:p>
        </p:txBody>
      </p:sp>
      <p:pic>
        <p:nvPicPr>
          <p:cNvPr id="2097204" name="Picture 7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205" name="Picture 8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206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207" name="Picture 10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208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6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CB8-0738-49CC-9D9B-F5BF8D8213FD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0E6-0C88-42C3-ABDC-7A8CC5136DE2}" type="slidenum">
              <a:rPr lang="en-US" smtClean="0"/>
              <a:t>‹#›</a:t>
            </a:fld>
            <a:endParaRPr lang="en-US"/>
          </a:p>
        </p:txBody>
      </p:sp>
      <p:pic>
        <p:nvPicPr>
          <p:cNvPr id="2097209" name="Picture 6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210" name="Picture 7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211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212" name="Picture 9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213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BCB8-0738-49CC-9D9B-F5BF8D8213FD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6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D0E6-0C88-42C3-ABDC-7A8CC5136DE2}" type="slidenum">
              <a:rPr lang="en-US" smtClean="0"/>
              <a:t>‹#›</a:t>
            </a:fld>
            <a:endParaRPr lang="en-US"/>
          </a:p>
        </p:txBody>
      </p:sp>
      <p:pic>
        <p:nvPicPr>
          <p:cNvPr id="2097194" name="Picture 6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195" name="Picture 7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196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197" name="Picture 9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198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raphic 9" descr="Tag=AccentColor Flavor=Light Target=Fill"/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0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6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pic>
        <p:nvPicPr>
          <p:cNvPr id="2097163" name="Picture 7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164" name="Picture 8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165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166" name="Picture 10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167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Freeform: Shape 7" descr="Tag=AccentColor Flavor=Light 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487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5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6" name="Content Placeholder 3"/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7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pic>
        <p:nvPicPr>
          <p:cNvPr id="2097264" name="Picture 8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265" name="Picture 9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266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267" name="Picture 11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268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Freeform: Shape 9" descr="Tag=AccentColor Flavor=Light Target=Fill"/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48731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2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Content Placeholder 3"/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5" name="Content Placeholder 5"/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73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pic>
        <p:nvPicPr>
          <p:cNvPr id="2097269" name="Picture 10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270" name="Picture 11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271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272" name="Picture 13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273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raphic 1" descr="Tag=AccentColor Flavor=Light Target=Fill"/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6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pic>
        <p:nvPicPr>
          <p:cNvPr id="2097234" name="Picture 6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235" name="Picture 7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236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237" name="Picture 9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238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62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pic>
        <p:nvPicPr>
          <p:cNvPr id="2097175" name="Picture 4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176" name="Picture 5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177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178" name="Picture 7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179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Freeform: Shape 5" descr="Mask ID= Mask position=bottom, center Mask family= brushstroke, landscape, wide"/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4874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74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pic>
        <p:nvPicPr>
          <p:cNvPr id="2097274" name="Picture 6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275" name="Picture 7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276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277" name="Picture 9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278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Freeform: Shape 7" descr="Tag=AccentColor Flavor=Light Target=Fill"/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1" name="Content Placeholder 2"/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/>
          </a:lstStyle>
          <a:p>
            <a:endParaRPr lang="en-US"/>
          </a:p>
        </p:txBody>
      </p:sp>
      <p:sp>
        <p:nvSpPr>
          <p:cNvPr id="10487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  <p:pic>
        <p:nvPicPr>
          <p:cNvPr id="2097254" name="Picture 8" descr="A close up of a sign  Description automatically generated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255" name="Picture 9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256" name="Picture 4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257" name="Picture 11" descr="A close up of a logo  Description automatically generated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258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4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9BCB8-0738-49CC-9D9B-F5BF8D8213FD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FD0E6-0C88-42C3-ABDC-7A8CC5136DE2}" type="slidenum">
              <a:rPr lang="en-US" smtClean="0"/>
              <a:t>‹#›</a:t>
            </a:fld>
            <a:endParaRPr lang="en-US"/>
          </a:p>
        </p:txBody>
      </p:sp>
      <p:pic>
        <p:nvPicPr>
          <p:cNvPr id="2097152" name="Picture 6" descr="A close up of a sign  Description automatically generated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1087530" y="3673564"/>
            <a:ext cx="857034" cy="857034"/>
          </a:xfrm>
          <a:prstGeom prst="rect">
            <a:avLst/>
          </a:prstGeom>
        </p:spPr>
      </p:pic>
      <p:pic>
        <p:nvPicPr>
          <p:cNvPr id="2097153" name="Picture 7" descr="A picture containing drawing, food  Description automatically generated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11084121" y="4673003"/>
            <a:ext cx="799363" cy="799363"/>
          </a:xfrm>
          <a:prstGeom prst="rect">
            <a:avLst/>
          </a:prstGeom>
        </p:spPr>
      </p:pic>
      <p:pic>
        <p:nvPicPr>
          <p:cNvPr id="2097154" name="Picture 4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087529" y="5863067"/>
            <a:ext cx="927652" cy="300520"/>
          </a:xfrm>
          <a:prstGeom prst="rect">
            <a:avLst/>
          </a:prstGeom>
          <a:noFill/>
        </p:spPr>
      </p:pic>
      <p:pic>
        <p:nvPicPr>
          <p:cNvPr id="2097155" name="Picture 9" descr="A close up of a logo  Description automatically generated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652347" y="212034"/>
            <a:ext cx="2362834" cy="1411357"/>
          </a:xfrm>
          <a:prstGeom prst="rect">
            <a:avLst/>
          </a:prstGeom>
        </p:spPr>
      </p:pic>
      <p:pic>
        <p:nvPicPr>
          <p:cNvPr id="2097156" name="Picture 2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084121" y="6494814"/>
            <a:ext cx="931059" cy="30725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doghq.com/blog/engineering/introducing-kafka-kit-tools-for-scaling-kafka/" TargetMode="External"/><Relationship Id="rId2" Type="http://schemas.openxmlformats.org/officeDocument/2006/relationships/hyperlink" Target="https://docs.cloudera.com/runtime/7.1.1/kafka-managing/topics/kafka-manage-cli-reassign-overview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16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8002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73" name="Picture 1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 t="2902" r="1" b="10490"/>
          <a:stretch>
            <a:fillRect/>
          </a:stretch>
        </p:blipFill>
        <p:spPr>
          <a:xfrm>
            <a:off x="4839286" y="0"/>
            <a:ext cx="7352714" cy="6857990"/>
          </a:xfrm>
          <a:custGeom>
            <a:avLst/>
            <a:gdLst/>
            <a:ahLst/>
            <a:cxnLst/>
            <a:rect l="l" t="t" r="r" b="b"/>
            <a:pathLst>
              <a:path w="11862684" h="6858000">
                <a:moveTo>
                  <a:pt x="1047342" y="0"/>
                </a:moveTo>
                <a:lnTo>
                  <a:pt x="4590463" y="0"/>
                </a:lnTo>
                <a:lnTo>
                  <a:pt x="5499874" y="0"/>
                </a:lnTo>
                <a:lnTo>
                  <a:pt x="5723425" y="0"/>
                </a:lnTo>
                <a:lnTo>
                  <a:pt x="7580390" y="0"/>
                </a:lnTo>
                <a:lnTo>
                  <a:pt x="7747884" y="0"/>
                </a:lnTo>
                <a:lnTo>
                  <a:pt x="7824084" y="0"/>
                </a:lnTo>
                <a:lnTo>
                  <a:pt x="11862684" y="0"/>
                </a:lnTo>
                <a:lnTo>
                  <a:pt x="11862684" y="6858000"/>
                </a:lnTo>
                <a:lnTo>
                  <a:pt x="7824084" y="6858000"/>
                </a:lnTo>
                <a:lnTo>
                  <a:pt x="7747884" y="6858000"/>
                </a:lnTo>
                <a:lnTo>
                  <a:pt x="7580390" y="6858000"/>
                </a:lnTo>
                <a:lnTo>
                  <a:pt x="5723425" y="6858000"/>
                </a:lnTo>
                <a:lnTo>
                  <a:pt x="5499874" y="6858000"/>
                </a:lnTo>
                <a:lnTo>
                  <a:pt x="4590463" y="6858000"/>
                </a:lnTo>
                <a:lnTo>
                  <a:pt x="1654188" y="6858000"/>
                </a:lnTo>
                <a:cubicBezTo>
                  <a:pt x="1530404" y="6786859"/>
                  <a:pt x="1412658" y="6701489"/>
                  <a:pt x="1279816" y="6658805"/>
                </a:cubicBezTo>
                <a:cubicBezTo>
                  <a:pt x="1189242" y="6630349"/>
                  <a:pt x="1101686" y="6580550"/>
                  <a:pt x="1116783" y="6431153"/>
                </a:cubicBezTo>
                <a:cubicBezTo>
                  <a:pt x="1119802" y="6388469"/>
                  <a:pt x="1095648" y="6356456"/>
                  <a:pt x="1059419" y="6367127"/>
                </a:cubicBezTo>
                <a:cubicBezTo>
                  <a:pt x="989979" y="6388469"/>
                  <a:pt x="956768" y="6327999"/>
                  <a:pt x="917520" y="6281757"/>
                </a:cubicBezTo>
                <a:cubicBezTo>
                  <a:pt x="848079" y="6199945"/>
                  <a:pt x="781658" y="6114575"/>
                  <a:pt x="669950" y="6100347"/>
                </a:cubicBezTo>
                <a:cubicBezTo>
                  <a:pt x="691084" y="6036320"/>
                  <a:pt x="727312" y="6043434"/>
                  <a:pt x="760524" y="6057663"/>
                </a:cubicBezTo>
                <a:cubicBezTo>
                  <a:pt x="848079" y="6093234"/>
                  <a:pt x="935634" y="6132361"/>
                  <a:pt x="1023188" y="6167932"/>
                </a:cubicBezTo>
                <a:cubicBezTo>
                  <a:pt x="1080552" y="6189274"/>
                  <a:pt x="1137916" y="6221287"/>
                  <a:pt x="1213395" y="6196388"/>
                </a:cubicBezTo>
                <a:cubicBezTo>
                  <a:pt x="1146974" y="6068335"/>
                  <a:pt x="1035266" y="6043434"/>
                  <a:pt x="944692" y="6004307"/>
                </a:cubicBezTo>
                <a:cubicBezTo>
                  <a:pt x="832982" y="5954508"/>
                  <a:pt x="766562" y="5862025"/>
                  <a:pt x="685045" y="5755314"/>
                </a:cubicBezTo>
                <a:cubicBezTo>
                  <a:pt x="766562" y="5726858"/>
                  <a:pt x="817887" y="5805112"/>
                  <a:pt x="884310" y="5801555"/>
                </a:cubicBezTo>
                <a:cubicBezTo>
                  <a:pt x="887328" y="5790884"/>
                  <a:pt x="893366" y="5769542"/>
                  <a:pt x="893366" y="5769542"/>
                </a:cubicBezTo>
                <a:cubicBezTo>
                  <a:pt x="784676" y="5712629"/>
                  <a:pt x="736372" y="5605917"/>
                  <a:pt x="718256" y="5474306"/>
                </a:cubicBezTo>
                <a:cubicBezTo>
                  <a:pt x="712218" y="5406721"/>
                  <a:pt x="672970" y="5385379"/>
                  <a:pt x="633720" y="5353367"/>
                </a:cubicBezTo>
                <a:cubicBezTo>
                  <a:pt x="500878" y="5243097"/>
                  <a:pt x="358980" y="5143500"/>
                  <a:pt x="247270" y="4994104"/>
                </a:cubicBezTo>
                <a:cubicBezTo>
                  <a:pt x="377094" y="5011889"/>
                  <a:pt x="479744" y="5111487"/>
                  <a:pt x="615606" y="5154171"/>
                </a:cubicBezTo>
                <a:cubicBezTo>
                  <a:pt x="506917" y="4990547"/>
                  <a:pt x="365016" y="4905177"/>
                  <a:pt x="235194" y="4805580"/>
                </a:cubicBezTo>
                <a:cubicBezTo>
                  <a:pt x="174810" y="4759339"/>
                  <a:pt x="120468" y="4702425"/>
                  <a:pt x="51026" y="4677526"/>
                </a:cubicBezTo>
                <a:cubicBezTo>
                  <a:pt x="26873" y="4670412"/>
                  <a:pt x="-15396" y="4652628"/>
                  <a:pt x="5740" y="4602828"/>
                </a:cubicBezTo>
                <a:cubicBezTo>
                  <a:pt x="23854" y="4560144"/>
                  <a:pt x="57065" y="4574373"/>
                  <a:pt x="87257" y="4585042"/>
                </a:cubicBezTo>
                <a:cubicBezTo>
                  <a:pt x="159715" y="4613499"/>
                  <a:pt x="238213" y="4613499"/>
                  <a:pt x="337844" y="4613499"/>
                </a:cubicBezTo>
                <a:cubicBezTo>
                  <a:pt x="253310" y="4478331"/>
                  <a:pt x="99332" y="4521016"/>
                  <a:pt x="26873" y="4378734"/>
                </a:cubicBezTo>
                <a:cubicBezTo>
                  <a:pt x="117448" y="4353835"/>
                  <a:pt x="186888" y="4403633"/>
                  <a:pt x="259346" y="4414305"/>
                </a:cubicBezTo>
                <a:cubicBezTo>
                  <a:pt x="325769" y="4424975"/>
                  <a:pt x="340863" y="4400076"/>
                  <a:pt x="325769" y="4321821"/>
                </a:cubicBezTo>
                <a:cubicBezTo>
                  <a:pt x="301616" y="4200882"/>
                  <a:pt x="337844" y="4140411"/>
                  <a:pt x="434458" y="4172424"/>
                </a:cubicBezTo>
                <a:cubicBezTo>
                  <a:pt x="525031" y="4204438"/>
                  <a:pt x="534089" y="4158196"/>
                  <a:pt x="509936" y="4090612"/>
                </a:cubicBezTo>
                <a:cubicBezTo>
                  <a:pt x="473706" y="3991015"/>
                  <a:pt x="512954" y="3912759"/>
                  <a:pt x="540128" y="3827390"/>
                </a:cubicBezTo>
                <a:cubicBezTo>
                  <a:pt x="582395" y="3699337"/>
                  <a:pt x="564281" y="3635309"/>
                  <a:pt x="476725" y="3539269"/>
                </a:cubicBezTo>
                <a:cubicBezTo>
                  <a:pt x="425400" y="3485914"/>
                  <a:pt x="374074" y="3439672"/>
                  <a:pt x="301616" y="3393429"/>
                </a:cubicBezTo>
                <a:cubicBezTo>
                  <a:pt x="467668" y="3368530"/>
                  <a:pt x="295577" y="3283162"/>
                  <a:pt x="352940" y="3229805"/>
                </a:cubicBezTo>
                <a:cubicBezTo>
                  <a:pt x="470686" y="3208463"/>
                  <a:pt x="564281" y="3379202"/>
                  <a:pt x="724294" y="3329402"/>
                </a:cubicBezTo>
                <a:cubicBezTo>
                  <a:pt x="531070" y="3183563"/>
                  <a:pt x="313691" y="3137322"/>
                  <a:pt x="171792" y="2941684"/>
                </a:cubicBezTo>
                <a:cubicBezTo>
                  <a:pt x="205002" y="2899000"/>
                  <a:pt x="238213" y="2941684"/>
                  <a:pt x="265385" y="2923898"/>
                </a:cubicBezTo>
                <a:cubicBezTo>
                  <a:pt x="265385" y="2913227"/>
                  <a:pt x="582395" y="2980812"/>
                  <a:pt x="600510" y="2703362"/>
                </a:cubicBezTo>
                <a:cubicBezTo>
                  <a:pt x="606548" y="2703362"/>
                  <a:pt x="612587" y="2703362"/>
                  <a:pt x="618624" y="2692689"/>
                </a:cubicBezTo>
                <a:cubicBezTo>
                  <a:pt x="651834" y="2653563"/>
                  <a:pt x="621644" y="2561080"/>
                  <a:pt x="675988" y="2553965"/>
                </a:cubicBezTo>
                <a:cubicBezTo>
                  <a:pt x="736372" y="2546851"/>
                  <a:pt x="793735" y="2514837"/>
                  <a:pt x="857136" y="2532623"/>
                </a:cubicBezTo>
                <a:cubicBezTo>
                  <a:pt x="905443" y="2546851"/>
                  <a:pt x="956768" y="2564636"/>
                  <a:pt x="1008094" y="2564636"/>
                </a:cubicBezTo>
                <a:cubicBezTo>
                  <a:pt x="1062438" y="2564636"/>
                  <a:pt x="1137916" y="2685576"/>
                  <a:pt x="1171128" y="2525509"/>
                </a:cubicBezTo>
                <a:cubicBezTo>
                  <a:pt x="1171128" y="2518395"/>
                  <a:pt x="1264720" y="2536181"/>
                  <a:pt x="1316045" y="2543294"/>
                </a:cubicBezTo>
                <a:cubicBezTo>
                  <a:pt x="1358314" y="2550408"/>
                  <a:pt x="1409640" y="2582422"/>
                  <a:pt x="1439830" y="2518395"/>
                </a:cubicBezTo>
                <a:cubicBezTo>
                  <a:pt x="1454926" y="2479267"/>
                  <a:pt x="1382466" y="2408126"/>
                  <a:pt x="1319065" y="2401012"/>
                </a:cubicBezTo>
                <a:cubicBezTo>
                  <a:pt x="1261702" y="2393898"/>
                  <a:pt x="1204338" y="2386784"/>
                  <a:pt x="1149994" y="2401012"/>
                </a:cubicBezTo>
                <a:cubicBezTo>
                  <a:pt x="1083572" y="2418796"/>
                  <a:pt x="1047342" y="2390340"/>
                  <a:pt x="1029227" y="2326314"/>
                </a:cubicBezTo>
                <a:cubicBezTo>
                  <a:pt x="1008094" y="2258731"/>
                  <a:pt x="968844" y="2223159"/>
                  <a:pt x="914500" y="2191146"/>
                </a:cubicBezTo>
                <a:cubicBezTo>
                  <a:pt x="781658" y="2112891"/>
                  <a:pt x="654854" y="2020407"/>
                  <a:pt x="509936" y="1974165"/>
                </a:cubicBezTo>
                <a:cubicBezTo>
                  <a:pt x="482764" y="1967051"/>
                  <a:pt x="449553" y="1952823"/>
                  <a:pt x="437476" y="1892353"/>
                </a:cubicBezTo>
                <a:cubicBezTo>
                  <a:pt x="829964" y="1984836"/>
                  <a:pt x="1186222" y="2223159"/>
                  <a:pt x="1590788" y="2208931"/>
                </a:cubicBezTo>
                <a:cubicBezTo>
                  <a:pt x="1482098" y="2134233"/>
                  <a:pt x="1352276" y="2130676"/>
                  <a:pt x="1234528" y="2077320"/>
                </a:cubicBezTo>
                <a:cubicBezTo>
                  <a:pt x="1319065" y="2038192"/>
                  <a:pt x="1397562" y="2080877"/>
                  <a:pt x="1476060" y="2102219"/>
                </a:cubicBezTo>
                <a:cubicBezTo>
                  <a:pt x="1542482" y="2120004"/>
                  <a:pt x="1602864" y="2123562"/>
                  <a:pt x="1608902" y="2013292"/>
                </a:cubicBezTo>
                <a:cubicBezTo>
                  <a:pt x="1608902" y="2002622"/>
                  <a:pt x="1608902" y="1995507"/>
                  <a:pt x="1608902" y="1984836"/>
                </a:cubicBezTo>
                <a:cubicBezTo>
                  <a:pt x="1584749" y="1938595"/>
                  <a:pt x="1551538" y="1917252"/>
                  <a:pt x="1509271" y="1903025"/>
                </a:cubicBezTo>
                <a:cubicBezTo>
                  <a:pt x="1485118" y="1895910"/>
                  <a:pt x="1451907" y="1881683"/>
                  <a:pt x="1451907" y="1849668"/>
                </a:cubicBezTo>
                <a:cubicBezTo>
                  <a:pt x="1454926" y="1728729"/>
                  <a:pt x="1373409" y="1693158"/>
                  <a:pt x="1294912" y="1657587"/>
                </a:cubicBezTo>
                <a:cubicBezTo>
                  <a:pt x="1337180" y="1597117"/>
                  <a:pt x="1373409" y="1639802"/>
                  <a:pt x="1406620" y="1636245"/>
                </a:cubicBezTo>
                <a:cubicBezTo>
                  <a:pt x="1427754" y="1632688"/>
                  <a:pt x="1448887" y="1629132"/>
                  <a:pt x="1448887" y="1597117"/>
                </a:cubicBezTo>
                <a:cubicBezTo>
                  <a:pt x="1448887" y="1572219"/>
                  <a:pt x="1439830" y="1540204"/>
                  <a:pt x="1418696" y="1540204"/>
                </a:cubicBezTo>
                <a:cubicBezTo>
                  <a:pt x="1285854" y="1536647"/>
                  <a:pt x="1210375" y="1365909"/>
                  <a:pt x="1071494" y="1365909"/>
                </a:cubicBezTo>
                <a:cubicBezTo>
                  <a:pt x="986960" y="1365909"/>
                  <a:pt x="1113764" y="1269868"/>
                  <a:pt x="1044324" y="1230741"/>
                </a:cubicBezTo>
                <a:cubicBezTo>
                  <a:pt x="1029227" y="1220069"/>
                  <a:pt x="1086591" y="1205842"/>
                  <a:pt x="1110744" y="1209399"/>
                </a:cubicBezTo>
                <a:cubicBezTo>
                  <a:pt x="1134897" y="1212955"/>
                  <a:pt x="1156032" y="1237855"/>
                  <a:pt x="1186222" y="1220069"/>
                </a:cubicBezTo>
                <a:cubicBezTo>
                  <a:pt x="1201318" y="1156043"/>
                  <a:pt x="1162069" y="1131144"/>
                  <a:pt x="1125840" y="1113358"/>
                </a:cubicBezTo>
                <a:cubicBezTo>
                  <a:pt x="1047342" y="1070674"/>
                  <a:pt x="968844" y="1020875"/>
                  <a:pt x="881290" y="1006647"/>
                </a:cubicBezTo>
                <a:cubicBezTo>
                  <a:pt x="851099" y="1003089"/>
                  <a:pt x="832982" y="985305"/>
                  <a:pt x="836002" y="949734"/>
                </a:cubicBezTo>
                <a:cubicBezTo>
                  <a:pt x="842040" y="903491"/>
                  <a:pt x="872232" y="917720"/>
                  <a:pt x="896385" y="921277"/>
                </a:cubicBezTo>
                <a:cubicBezTo>
                  <a:pt x="911482" y="924835"/>
                  <a:pt x="926577" y="935506"/>
                  <a:pt x="941672" y="910606"/>
                </a:cubicBezTo>
                <a:cubicBezTo>
                  <a:pt x="588434" y="658055"/>
                  <a:pt x="401247" y="672284"/>
                  <a:pt x="5740" y="465975"/>
                </a:cubicBezTo>
                <a:cubicBezTo>
                  <a:pt x="93294" y="426847"/>
                  <a:pt x="156696" y="455303"/>
                  <a:pt x="217079" y="462417"/>
                </a:cubicBezTo>
                <a:cubicBezTo>
                  <a:pt x="368036" y="480203"/>
                  <a:pt x="274442" y="512216"/>
                  <a:pt x="425400" y="533558"/>
                </a:cubicBezTo>
                <a:cubicBezTo>
                  <a:pt x="497860" y="544229"/>
                  <a:pt x="564281" y="579800"/>
                  <a:pt x="645798" y="522887"/>
                </a:cubicBezTo>
                <a:cubicBezTo>
                  <a:pt x="700142" y="483759"/>
                  <a:pt x="787696" y="526444"/>
                  <a:pt x="854118" y="558458"/>
                </a:cubicBezTo>
                <a:cubicBezTo>
                  <a:pt x="908462" y="586915"/>
                  <a:pt x="962806" y="594028"/>
                  <a:pt x="1035266" y="558458"/>
                </a:cubicBezTo>
                <a:cubicBezTo>
                  <a:pt x="968844" y="537116"/>
                  <a:pt x="917520" y="519330"/>
                  <a:pt x="866193" y="505101"/>
                </a:cubicBezTo>
                <a:cubicBezTo>
                  <a:pt x="823926" y="494431"/>
                  <a:pt x="799772" y="469532"/>
                  <a:pt x="802792" y="416176"/>
                </a:cubicBezTo>
                <a:cubicBezTo>
                  <a:pt x="802792" y="387720"/>
                  <a:pt x="793735" y="348592"/>
                  <a:pt x="823926" y="334364"/>
                </a:cubicBezTo>
                <a:cubicBezTo>
                  <a:pt x="848079" y="320135"/>
                  <a:pt x="881290" y="334364"/>
                  <a:pt x="893366" y="359262"/>
                </a:cubicBezTo>
                <a:cubicBezTo>
                  <a:pt x="908462" y="405504"/>
                  <a:pt x="923557" y="448189"/>
                  <a:pt x="974883" y="451747"/>
                </a:cubicBezTo>
                <a:cubicBezTo>
                  <a:pt x="1044324" y="458860"/>
                  <a:pt x="1005074" y="430405"/>
                  <a:pt x="992998" y="394834"/>
                </a:cubicBezTo>
                <a:cubicBezTo>
                  <a:pt x="980921" y="355706"/>
                  <a:pt x="1017152" y="345034"/>
                  <a:pt x="1041304" y="352148"/>
                </a:cubicBezTo>
                <a:cubicBezTo>
                  <a:pt x="1131878" y="384162"/>
                  <a:pt x="1225472" y="327250"/>
                  <a:pt x="1319065" y="373491"/>
                </a:cubicBezTo>
                <a:cubicBezTo>
                  <a:pt x="1294912" y="259665"/>
                  <a:pt x="1243586" y="209867"/>
                  <a:pt x="1134897" y="192082"/>
                </a:cubicBezTo>
                <a:cubicBezTo>
                  <a:pt x="1095648" y="188525"/>
                  <a:pt x="1053380" y="195638"/>
                  <a:pt x="1017152" y="163625"/>
                </a:cubicBezTo>
                <a:cubicBezTo>
                  <a:pt x="996016" y="145839"/>
                  <a:pt x="974883" y="124497"/>
                  <a:pt x="989979" y="88927"/>
                </a:cubicBezTo>
                <a:cubicBezTo>
                  <a:pt x="999036" y="64027"/>
                  <a:pt x="1023188" y="64027"/>
                  <a:pt x="1044324" y="71141"/>
                </a:cubicBezTo>
                <a:cubicBezTo>
                  <a:pt x="1131878" y="110269"/>
                  <a:pt x="1225472" y="120941"/>
                  <a:pt x="1316045" y="135168"/>
                </a:cubicBezTo>
                <a:cubicBezTo>
                  <a:pt x="1331142" y="138725"/>
                  <a:pt x="1346237" y="145839"/>
                  <a:pt x="1361334" y="110269"/>
                </a:cubicBezTo>
                <a:cubicBezTo>
                  <a:pt x="1255664" y="78255"/>
                  <a:pt x="1153012" y="35571"/>
                  <a:pt x="1047342" y="0"/>
                </a:cubicBezTo>
                <a:close/>
              </a:path>
            </a:pathLst>
          </a:custGeom>
        </p:spPr>
      </p:pic>
      <p:pic>
        <p:nvPicPr>
          <p:cNvPr id="2097174" name="Picture 5" descr="A close up of a logo  Description automatically generate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32" y="2157412"/>
            <a:ext cx="4257675" cy="2543175"/>
          </a:xfrm>
          <a:prstGeom prst="rect">
            <a:avLst/>
          </a:prstGeom>
        </p:spPr>
      </p:pic>
      <p:sp>
        <p:nvSpPr>
          <p:cNvPr id="1048617" name="TextBox 7"/>
          <p:cNvSpPr txBox="1"/>
          <p:nvPr/>
        </p:nvSpPr>
        <p:spPr>
          <a:xfrm>
            <a:off x="5897205" y="611309"/>
            <a:ext cx="5946708" cy="635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DevOps Practice: Effective Data Distribution on Kafka Cluster to attain Low latency and High throughput in Data streaming Use cases</a:t>
            </a:r>
          </a:p>
          <a:p>
            <a:endParaRPr lang="en-US" sz="6000" b="1" dirty="0">
              <a:solidFill>
                <a:schemeClr val="bg1"/>
              </a:solidFill>
            </a:endParaRPr>
          </a:p>
          <a:p>
            <a:endParaRPr lang="en-US" sz="6000" b="1" dirty="0">
              <a:solidFill>
                <a:schemeClr val="bg1"/>
              </a:solidFill>
            </a:endParaRPr>
          </a:p>
          <a:p>
            <a:r>
              <a:rPr lang="en-US" sz="6000" b="1" dirty="0">
                <a:solidFill>
                  <a:schemeClr val="bg1"/>
                </a:solidFill>
              </a:rPr>
              <a:t>By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pPr fontAlgn="t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Suganya Srinivasan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fontAlgn="t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Senior BigData Engineer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fontAlgn="t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Tata Consultancy Services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fontAlgn="t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Chennai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fontAlgn="t"/>
            <a:endParaRPr lang="en-US" b="1" dirty="0"/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48618" name="TextBox 2"/>
          <p:cNvSpPr txBox="1"/>
          <p:nvPr/>
        </p:nvSpPr>
        <p:spPr>
          <a:xfrm>
            <a:off x="1828800" y="4700587"/>
            <a:ext cx="206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27,28 June 2020</a:t>
            </a:r>
          </a:p>
        </p:txBody>
      </p:sp>
      <p:sp>
        <p:nvSpPr>
          <p:cNvPr id="1048621" name="TextBox 11"/>
          <p:cNvSpPr txBox="1"/>
          <p:nvPr/>
        </p:nvSpPr>
        <p:spPr>
          <a:xfrm>
            <a:off x="9025391" y="5321961"/>
            <a:ext cx="5352034" cy="142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Ruban Kumar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fontAlgn="t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BigData Engineer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fontAlgn="t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Tata Consultancy Services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fontAlgn="t"/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Chennai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2097279" name="Picture 209727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561929" y="2541950"/>
            <a:ext cx="1946257" cy="2079294"/>
          </a:xfrm>
          <a:prstGeom prst="rect">
            <a:avLst/>
          </a:prstGeom>
        </p:spPr>
      </p:pic>
      <p:pic>
        <p:nvPicPr>
          <p:cNvPr id="2097280" name="Picture 209727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747354" y="2541950"/>
            <a:ext cx="2220928" cy="20792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extBox 1"/>
          <p:cNvSpPr txBox="1"/>
          <p:nvPr/>
        </p:nvSpPr>
        <p:spPr>
          <a:xfrm>
            <a:off x="402772" y="261256"/>
            <a:ext cx="7369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Kafka Configuration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7" name="TextBox 2"/>
          <p:cNvSpPr txBox="1"/>
          <p:nvPr/>
        </p:nvSpPr>
        <p:spPr>
          <a:xfrm>
            <a:off x="380999" y="1071801"/>
            <a:ext cx="11686309" cy="5299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Latency is key for Zookeeper and any of these variables will affect it.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Kafka Configuration in Production is an ART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It requires Good Understanding of:</a:t>
            </a:r>
          </a:p>
          <a:p>
            <a:pPr lvl="6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Operating Systems Architecture</a:t>
            </a:r>
          </a:p>
          <a:p>
            <a:pPr lvl="6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Servers Architecture</a:t>
            </a:r>
          </a:p>
          <a:p>
            <a:pPr lvl="6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Distributed Computing</a:t>
            </a:r>
          </a:p>
          <a:p>
            <a:pPr lvl="6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CPU Operations</a:t>
            </a:r>
          </a:p>
          <a:p>
            <a:pPr lvl="6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Network Operations</a:t>
            </a:r>
          </a:p>
          <a:p>
            <a:pPr lvl="6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Disk I/O</a:t>
            </a:r>
          </a:p>
          <a:p>
            <a:pPr lvl="6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RAM and Heap Size</a:t>
            </a:r>
          </a:p>
          <a:p>
            <a:pPr lvl="6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Page Cache</a:t>
            </a:r>
          </a:p>
          <a:p>
            <a:pPr lvl="6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Kafka and Zookeeper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9C03-05DB-4156-B12D-EA1395EE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IN"/>
              <a:t>Configuration Management - Ansible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2C124F-EAEB-4674-AB8D-7E8315D18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Uses </a:t>
            </a:r>
            <a:r>
              <a:rPr lang="en-IN" dirty="0" err="1"/>
              <a:t>ssh</a:t>
            </a:r>
            <a:r>
              <a:rPr lang="en-IN" dirty="0"/>
              <a:t> to connect servers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Client only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Modules only (free to download)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Idempotent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Linux friendly </a:t>
            </a:r>
          </a:p>
        </p:txBody>
      </p:sp>
      <p:pic>
        <p:nvPicPr>
          <p:cNvPr id="2050" name="Picture 2" descr="Ansible Architecture daigram">
            <a:extLst>
              <a:ext uri="{FF2B5EF4-FFF2-40B4-BE49-F238E27FC236}">
                <a16:creationId xmlns:a16="http://schemas.microsoft.com/office/drawing/2014/main" id="{32E6D641-873F-41C2-91B5-E49C77547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0700" y="2011680"/>
            <a:ext cx="5113020" cy="3744377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6109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Box 1"/>
          <p:cNvSpPr txBox="1"/>
          <p:nvPr/>
        </p:nvSpPr>
        <p:spPr>
          <a:xfrm>
            <a:off x="424543" y="664028"/>
            <a:ext cx="8828314" cy="1285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Kafka Performance – Low Latency &amp; High Throughput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9" name="TextBox 2"/>
          <p:cNvSpPr txBox="1"/>
          <p:nvPr/>
        </p:nvSpPr>
        <p:spPr>
          <a:xfrm>
            <a:off x="573974" y="2204852"/>
            <a:ext cx="942900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More partitions allow greater parallelism for consumption, but this will also result in more files across the brokers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After quite a time, uneven partitions and unbalanced brokers can make headache where partition reassignment is required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 unbalanced cluster can generate unnecessary disk, CPU problems or even the need to add another broker to handle unexpected traffic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5E09A-FD74-4667-917E-A4348376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022" y="292608"/>
            <a:ext cx="8404917" cy="1500187"/>
          </a:xfrm>
        </p:spPr>
        <p:txBody>
          <a:bodyPr>
            <a:normAutofit/>
          </a:bodyPr>
          <a:lstStyle/>
          <a:p>
            <a:r>
              <a:rPr lang="en-US" sz="3200" i="0" dirty="0"/>
              <a:t>How to determine the number of partitions each of your Kafka topics requires</a:t>
            </a:r>
            <a:endParaRPr lang="en-US" sz="32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A56206D-E7BA-422B-BAD7-15434F06A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8022" y="1970036"/>
            <a:ext cx="9630585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cap="none" dirty="0">
                <a:solidFill>
                  <a:srgbClr val="333333"/>
                </a:solidFill>
                <a:latin typeface="NeuePlakText-Regular"/>
              </a:rPr>
              <a:t>Partitions = max(</a:t>
            </a:r>
            <a:r>
              <a:rPr lang="en-US" altLang="en-US" sz="3600" cap="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3600" cap="none" baseline="-30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3600" cap="none" dirty="0">
                <a:solidFill>
                  <a:srgbClr val="333333"/>
                </a:solidFill>
                <a:latin typeface="NeuePlakText-Regular"/>
              </a:rPr>
              <a:t>, </a:t>
            </a:r>
            <a:r>
              <a:rPr lang="en-US" altLang="en-US" sz="3600" cap="none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sz="3600" cap="none" baseline="-300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3600" cap="none" dirty="0">
                <a:solidFill>
                  <a:srgbClr val="333333"/>
                </a:solidFill>
                <a:latin typeface="NeuePlakText-Regular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euePlakText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euePlakText-Regular"/>
              </a:rPr>
              <a:t>where: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euePlakText-Regular"/>
              </a:rPr>
              <a:t> is the number of required producers determined by calculating: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b="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/T</a:t>
            </a:r>
            <a:r>
              <a:rPr kumimoji="0" lang="en-US" altLang="en-US" b="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euePlakText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euePlakText-Regular"/>
              </a:rPr>
              <a:t> is the number of required consumers determined by calculating: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b="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/T</a:t>
            </a:r>
            <a:r>
              <a:rPr kumimoji="0" lang="en-US" altLang="en-US" b="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euePlakText-Regula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b="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euePlakText-Regular"/>
              </a:rPr>
              <a:t> is the total expected throughput for our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b="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euePlakText-Regular"/>
              </a:rPr>
              <a:t> is the max throughput of a single producer to a single partition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b="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euePlakText-Regular"/>
              </a:rPr>
              <a:t> is the max throughput of a single consumer from a single partition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87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extBox 1"/>
          <p:cNvSpPr txBox="1"/>
          <p:nvPr/>
        </p:nvSpPr>
        <p:spPr>
          <a:xfrm>
            <a:off x="424543" y="664028"/>
            <a:ext cx="7532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Kafka-reassign-partitions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5" name="TextBox 2"/>
          <p:cNvSpPr txBox="1"/>
          <p:nvPr/>
        </p:nvSpPr>
        <p:spPr>
          <a:xfrm>
            <a:off x="435428" y="1600199"/>
            <a:ext cx="69233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This tool uses two JSON files for input. One is created by the user and another one will be created by tool as a proposed plan.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4">
              <a:buFont typeface="Courier New" pitchFamily="49" charset="0"/>
              <a:buChar char="o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Topics-to-Move JSON </a:t>
            </a:r>
          </a:p>
          <a:p>
            <a:pPr lvl="4">
              <a:buFont typeface="Courier New" pitchFamily="49" charset="0"/>
              <a:buChar char="o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Reassignment Configuration JSON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D83389-B6D2-48DE-9051-7371D8214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743" y="2028824"/>
            <a:ext cx="3072430" cy="28003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09E8-83F3-463C-B1E5-256813FA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487" y="332509"/>
            <a:ext cx="5266944" cy="901343"/>
          </a:xfrm>
        </p:spPr>
        <p:txBody>
          <a:bodyPr/>
          <a:lstStyle/>
          <a:p>
            <a:r>
              <a:rPr lang="en-IN" dirty="0"/>
              <a:t>Ongoing POC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65144-AD41-445E-B0BD-F20258AD9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231" y="1840992"/>
            <a:ext cx="9656042" cy="4033335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Topicmappr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by DATADOG is a drop-in replacement for the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kafka-reassign-partitions.sh script --generate function with a few additional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movement broker replacements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Configurable, rack-aware partition placement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Replication factor updates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action summaries. </a:t>
            </a:r>
          </a:p>
        </p:txBody>
      </p:sp>
    </p:spTree>
    <p:extLst>
      <p:ext uri="{BB962C8B-B14F-4D97-AF65-F5344CB8AC3E}">
        <p14:creationId xmlns:p14="http://schemas.microsoft.com/office/powerpoint/2010/main" val="1320950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10682-6A95-4AAE-8559-5AE305D3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78421"/>
            <a:ext cx="5266944" cy="976883"/>
          </a:xfrm>
        </p:spPr>
        <p:txBody>
          <a:bodyPr/>
          <a:lstStyle/>
          <a:p>
            <a:r>
              <a:rPr lang="en-IN" dirty="0"/>
              <a:t>Reference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398D1-A1A0-4F97-858A-071339FB9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4200" y="2678906"/>
            <a:ext cx="9351241" cy="150018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hlinkClick r:id="rId2"/>
              </a:rPr>
              <a:t>https://docs.cloudera.com/runtime/7.1.1/kafka-managing/topics/kafka-manage-cli-reassign-overview.html</a:t>
            </a:r>
            <a:endParaRPr lang="en-US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hlinkClick r:id="rId3"/>
              </a:rPr>
              <a:t>https://www.datadoghq.com/blog/engineering/introducing-kafka-kit-tools-for-scaling-kafka/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24730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8" name="Freeform: Shap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589" name="Freeform: Shap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590" name="Title 1"/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1048591" name="Content Placeholder 2"/>
          <p:cNvSpPr>
            <a:spLocks noGrp="1"/>
          </p:cNvSpPr>
          <p:nvPr>
            <p:ph sz="half" idx="1"/>
          </p:nvPr>
        </p:nvSpPr>
        <p:spPr>
          <a:xfrm>
            <a:off x="5226004" y="1412489"/>
            <a:ext cx="2926080" cy="4363844"/>
          </a:xfrm>
        </p:spPr>
        <p:txBody>
          <a:bodyPr>
            <a:normAutofit/>
          </a:bodyPr>
          <a:lstStyle/>
          <a:p>
            <a:r>
              <a:rPr lang="en-US" sz="2000" dirty="0"/>
              <a:t>https://www.linkedin.com/in/suganya-srinivasan-952ab6b5/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097162" name="Picture 13" descr="A close up of a logo  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670" y="4173923"/>
            <a:ext cx="4257675" cy="2543175"/>
          </a:xfrm>
          <a:prstGeom prst="rect">
            <a:avLst/>
          </a:prstGeom>
        </p:spPr>
      </p:pic>
      <p:sp>
        <p:nvSpPr>
          <p:cNvPr id="1048756" name="Content Placeholder 3"/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https://www.linkedin.com/in/ruban-kumar-e-h-b18844157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F396-A62F-40C2-BFE0-C6ADE43B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6E39-EB74-4B9B-9386-919AC087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Kafka, its place in Bigdata family!</a:t>
            </a:r>
          </a:p>
          <a:p>
            <a:r>
              <a:rPr lang="en-IN" dirty="0"/>
              <a:t>Problem Statement</a:t>
            </a:r>
          </a:p>
          <a:p>
            <a:r>
              <a:rPr lang="en-IN" dirty="0"/>
              <a:t>Role of Zookeeper in Kafka</a:t>
            </a:r>
          </a:p>
          <a:p>
            <a:r>
              <a:rPr lang="en-IN" dirty="0"/>
              <a:t>Kafka Cluster is AWS</a:t>
            </a:r>
          </a:p>
          <a:p>
            <a:r>
              <a:rPr lang="en-IN" dirty="0"/>
              <a:t>Configuration Management - Ansible</a:t>
            </a:r>
          </a:p>
          <a:p>
            <a:r>
              <a:rPr lang="en-IN" dirty="0"/>
              <a:t>Performance aspects(Low latency and High Throughput)</a:t>
            </a:r>
          </a:p>
          <a:p>
            <a:r>
              <a:rPr lang="en-IN" dirty="0"/>
              <a:t>Partition Reassignment – Kafka</a:t>
            </a:r>
          </a:p>
          <a:p>
            <a:r>
              <a:rPr lang="en-IN" dirty="0"/>
              <a:t>Keys to consideration.</a:t>
            </a:r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866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extBox 1"/>
          <p:cNvSpPr txBox="1"/>
          <p:nvPr/>
        </p:nvSpPr>
        <p:spPr>
          <a:xfrm>
            <a:off x="424543" y="664028"/>
            <a:ext cx="4985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Kafka Basics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3" name="TextBox 2"/>
          <p:cNvSpPr txBox="1"/>
          <p:nvPr/>
        </p:nvSpPr>
        <p:spPr>
          <a:xfrm>
            <a:off x="424543" y="1974272"/>
            <a:ext cx="94121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Brokers holds topic partitions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Brokers receive and serve data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Brokers are the unit of Parallelism of a Kafka Cluster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Brokers are the essence of the “distributed” aspect of Kafka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Producers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are the publisher of messages to one or more   Kafka topics. Producers send data to Kafka brokers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Consumers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read data from brokers. Consumers subscribes to one or more topics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extBox 1"/>
          <p:cNvSpPr txBox="1"/>
          <p:nvPr/>
        </p:nvSpPr>
        <p:spPr>
          <a:xfrm>
            <a:off x="424543" y="664028"/>
            <a:ext cx="8186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Anatomy of a Kafka Topic</a:t>
            </a:r>
          </a:p>
        </p:txBody>
      </p:sp>
      <p:sp>
        <p:nvSpPr>
          <p:cNvPr id="1048628" name="TextBox 2"/>
          <p:cNvSpPr txBox="1"/>
          <p:nvPr/>
        </p:nvSpPr>
        <p:spPr>
          <a:xfrm>
            <a:off x="256309" y="1544781"/>
            <a:ext cx="116793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Kafka topics are divided into several partitions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Partitions allow you to parallelize a topic by splitting the data in a topic across multiple brokers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Each partition can be placed on a separate machine to allow for multiple consumers to read from a topic in parallel</a:t>
            </a:r>
          </a:p>
          <a:p>
            <a:pPr>
              <a:buFont typeface="Arial" pitchFamily="34" charset="0"/>
              <a:buChar char="•"/>
            </a:pPr>
            <a:endParaRPr lang="en-IN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pic>
        <p:nvPicPr>
          <p:cNvPr id="209718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386" y="3926052"/>
            <a:ext cx="3905795" cy="2076740"/>
          </a:xfrm>
          <a:prstGeom prst="rect">
            <a:avLst/>
          </a:prstGeom>
        </p:spPr>
      </p:pic>
      <p:pic>
        <p:nvPicPr>
          <p:cNvPr id="2097181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742" y="3962400"/>
            <a:ext cx="2831458" cy="1811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extBox 1"/>
          <p:cNvSpPr txBox="1"/>
          <p:nvPr/>
        </p:nvSpPr>
        <p:spPr>
          <a:xfrm>
            <a:off x="424543" y="664028"/>
            <a:ext cx="8186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Kafka Consistency and Failover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0" name="TextBox 2"/>
          <p:cNvSpPr txBox="1"/>
          <p:nvPr/>
        </p:nvSpPr>
        <p:spPr>
          <a:xfrm>
            <a:off x="424543" y="1371914"/>
            <a:ext cx="107174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Each node in the Cluster called Kafka Broker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Each Partition can be replicated across multiple brokers to tolerate node failures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One of the partition replicas is chosen as leader. And the leader handles all read and writes of messages in the partition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On leader failures, one of the in-sync replicas is chosen as the new leader</a:t>
            </a:r>
          </a:p>
          <a:p>
            <a:endParaRPr lang="en-US" sz="2800" dirty="0"/>
          </a:p>
        </p:txBody>
      </p:sp>
      <p:pic>
        <p:nvPicPr>
          <p:cNvPr id="2097182" name="Picture 2" descr="Kafka Streams for Stream processi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4191000"/>
            <a:ext cx="5246914" cy="24991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638A-6AAC-4A29-992C-AEC29E16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58" y="397566"/>
            <a:ext cx="6894167" cy="1114374"/>
          </a:xfrm>
        </p:spPr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83D35-A53F-48C8-BDD3-F00B71DA2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74" y="2134792"/>
            <a:ext cx="9978887" cy="4000965"/>
          </a:xfrm>
        </p:spPr>
        <p:txBody>
          <a:bodyPr>
            <a:normAutofit fontScale="55000" lnSpcReduction="20000"/>
          </a:bodyPr>
          <a:lstStyle/>
          <a:p>
            <a:r>
              <a:rPr lang="en-IN" sz="4100" b="1" cap="none" dirty="0">
                <a:latin typeface="Times New Roman" pitchFamily="18" charset="0"/>
                <a:cs typeface="Times New Roman" pitchFamily="18" charset="0"/>
              </a:rPr>
              <a:t>Partition reassignment – </a:t>
            </a:r>
            <a:r>
              <a:rPr lang="en-IN" sz="4100" b="1" cap="none" dirty="0" err="1">
                <a:latin typeface="Times New Roman" pitchFamily="18" charset="0"/>
                <a:cs typeface="Times New Roman" pitchFamily="18" charset="0"/>
              </a:rPr>
              <a:t>kafka</a:t>
            </a:r>
            <a:endParaRPr lang="en-IN" sz="4100" b="1" cap="none" dirty="0">
              <a:latin typeface="Times New Roman" pitchFamily="18" charset="0"/>
              <a:cs typeface="Times New Roman" pitchFamily="18" charset="0"/>
            </a:endParaRPr>
          </a:p>
          <a:p>
            <a:endParaRPr lang="en-IN" sz="4100" b="1" cap="none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4600" cap="none" dirty="0">
                <a:latin typeface="Times New Roman" pitchFamily="18" charset="0"/>
                <a:cs typeface="Times New Roman" pitchFamily="18" charset="0"/>
              </a:rPr>
              <a:t> Kafka-reassign-partitions has 2 flaws:</a:t>
            </a:r>
          </a:p>
          <a:p>
            <a:endParaRPr lang="en-US" sz="4600" cap="none" dirty="0">
              <a:latin typeface="Times New Roman" pitchFamily="18" charset="0"/>
              <a:cs typeface="Times New Roman" pitchFamily="18" charset="0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 is not aware of partitions size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Does not limit partition migration between brokers</a:t>
            </a:r>
            <a:r>
              <a:rPr lang="en-US" sz="4600" dirty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endParaRPr lang="en-US" sz="46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4600" cap="none" dirty="0">
                <a:latin typeface="Times New Roman" pitchFamily="18" charset="0"/>
                <a:cs typeface="Times New Roman" pitchFamily="18" charset="0"/>
              </a:rPr>
              <a:t> Thus it does not generate a deterministic plan, so we should not trust it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34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extBox 1"/>
          <p:cNvSpPr txBox="1"/>
          <p:nvPr/>
        </p:nvSpPr>
        <p:spPr>
          <a:xfrm>
            <a:off x="424543" y="664028"/>
            <a:ext cx="6564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Role of Zookeeper in Kafka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2" name="TextBox 2"/>
          <p:cNvSpPr txBox="1"/>
          <p:nvPr/>
        </p:nvSpPr>
        <p:spPr>
          <a:xfrm>
            <a:off x="241464" y="1614054"/>
            <a:ext cx="104265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Brokers registration with heartbeat mechanism to keep the list current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Maintaining a list of Topics alongside</a:t>
            </a:r>
          </a:p>
          <a:p>
            <a:pPr lvl="2">
              <a:buFont typeface="Courier New" pitchFamily="49" charset="0"/>
              <a:buChar char="o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Their configuration(partitions, replication factor, other configurations)</a:t>
            </a:r>
          </a:p>
          <a:p>
            <a:pPr lvl="2">
              <a:buFont typeface="Courier New" pitchFamily="49" charset="0"/>
              <a:buChar char="o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The list of ISR(in sync replicas) for partitions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Performing leader election in case any brokers down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Storing the Cluster ID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Storing ACLs if security is enabled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Quotas configurations if enabled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extBox 1"/>
          <p:cNvSpPr txBox="1"/>
          <p:nvPr/>
        </p:nvSpPr>
        <p:spPr>
          <a:xfrm>
            <a:off x="424543" y="664028"/>
            <a:ext cx="7369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Zookeeper Performance - Kafka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34" name="TextBox 2"/>
          <p:cNvSpPr txBox="1"/>
          <p:nvPr/>
        </p:nvSpPr>
        <p:spPr>
          <a:xfrm>
            <a:off x="269174" y="1586344"/>
            <a:ext cx="101346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Latency is key for Zookeeper and any of these variables will affect it.</a:t>
            </a:r>
          </a:p>
          <a:p>
            <a:pPr lvl="4">
              <a:buFont typeface="Arial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Fast Disk(SSD)</a:t>
            </a:r>
          </a:p>
          <a:p>
            <a:pPr lvl="4">
              <a:buFont typeface="Arial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No RAM Swap</a:t>
            </a:r>
          </a:p>
          <a:p>
            <a:pPr lvl="4">
              <a:buFont typeface="Arial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Separate Disk for snapshot and logs</a:t>
            </a:r>
          </a:p>
          <a:p>
            <a:pPr lvl="4">
              <a:buFont typeface="Arial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High Performance Network(low latency)</a:t>
            </a:r>
          </a:p>
          <a:p>
            <a:pPr lvl="4">
              <a:buFont typeface="Arial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Reasonable number of Zookeepers</a:t>
            </a:r>
          </a:p>
          <a:p>
            <a:pPr lvl="4">
              <a:buFont typeface="Arial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Isolation of Zookeeper instances from other processes</a:t>
            </a: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extBox 4"/>
          <p:cNvSpPr txBox="1"/>
          <p:nvPr/>
        </p:nvSpPr>
        <p:spPr>
          <a:xfrm>
            <a:off x="424543" y="664028"/>
            <a:ext cx="7369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Kafka Cluster Set-up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83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29" y="1709057"/>
            <a:ext cx="8175171" cy="4648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22441"/>
      </a:dk2>
      <a:lt2>
        <a:srgbClr val="E2E8E6"/>
      </a:lt2>
      <a:accent1>
        <a:srgbClr val="C64A6B"/>
      </a:accent1>
      <a:accent2>
        <a:srgbClr val="B4388D"/>
      </a:accent2>
      <a:accent3>
        <a:srgbClr val="BA4AC6"/>
      </a:accent3>
      <a:accent4>
        <a:srgbClr val="7438B4"/>
      </a:accent4>
      <a:accent5>
        <a:srgbClr val="524AC6"/>
      </a:accent5>
      <a:accent6>
        <a:srgbClr val="3863B4"/>
      </a:accent6>
      <a:hlink>
        <a:srgbClr val="7B63CB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60F511-2EBE-4DDA-B261-A035A019EE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833</Words>
  <Application>Microsoft Office PowerPoint</Application>
  <PresentationFormat>Widescreen</PresentationFormat>
  <Paragraphs>122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Courier New</vt:lpstr>
      <vt:lpstr>Elephant</vt:lpstr>
      <vt:lpstr>NeuePlakText-Regular</vt:lpstr>
      <vt:lpstr>Times New Roman</vt:lpstr>
      <vt:lpstr>BrushVTI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Problem Statement</vt:lpstr>
      <vt:lpstr>PowerPoint Presentation</vt:lpstr>
      <vt:lpstr>PowerPoint Presentation</vt:lpstr>
      <vt:lpstr>PowerPoint Presentation</vt:lpstr>
      <vt:lpstr>PowerPoint Presentation</vt:lpstr>
      <vt:lpstr>Configuration Management - Ansible</vt:lpstr>
      <vt:lpstr>PowerPoint Presentation</vt:lpstr>
      <vt:lpstr>How to determine the number of partitions each of your Kafka topics requires</vt:lpstr>
      <vt:lpstr>PowerPoint Presentation</vt:lpstr>
      <vt:lpstr>Ongoing POC</vt:lpstr>
      <vt:lpstr>Reference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Sadasivam</dc:creator>
  <cp:lastModifiedBy>Mohan Sadasivam</cp:lastModifiedBy>
  <cp:revision>6</cp:revision>
  <dcterms:created xsi:type="dcterms:W3CDTF">2020-06-23T20:47:28Z</dcterms:created>
  <dcterms:modified xsi:type="dcterms:W3CDTF">2020-06-25T22:49:35Z</dcterms:modified>
</cp:coreProperties>
</file>